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4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349.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359.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350.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350.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34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353.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6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44.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347.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Lst>
  <p:sldSz cy="10287000" cx="18288000"/>
  <p:notesSz cx="6858000" cy="9144000"/>
  <p:embeddedFontLst>
    <p:embeddedFont>
      <p:font typeface="Roboto"/>
      <p:regular r:id="rId367"/>
      <p:bold r:id="rId368"/>
      <p:italic r:id="rId369"/>
      <p:boldItalic r:id="rId370"/>
    </p:embeddedFont>
    <p:embeddedFont>
      <p:font typeface="Helvetica Neue"/>
      <p:regular r:id="rId371"/>
      <p:bold r:id="rId372"/>
      <p:italic r:id="rId373"/>
      <p:boldItalic r:id="rId3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FAAC106-2DA9-43B8-AD70-61ECE0C90C7D}">
  <a:tblStyle styleId="{1FAAC106-2DA9-43B8-AD70-61ECE0C90C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font" Target="fonts/HelveticaNeue-boldItalic.fntdata"/><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font" Target="fonts/HelveticaNeue-italic.fntdata"/><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font" Target="fonts/HelveticaNeue-bold.fntdata"/><Relationship Id="rId250" Type="http://schemas.openxmlformats.org/officeDocument/2006/relationships/slide" Target="slides/slide244.xml"/><Relationship Id="rId371" Type="http://schemas.openxmlformats.org/officeDocument/2006/relationships/font" Target="fonts/HelveticaNeue-regular.fntdata"/><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370" Type="http://schemas.openxmlformats.org/officeDocument/2006/relationships/font" Target="fonts/Roboto-boldItalic.fntdata"/><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font" Target="fonts/Roboto-italic.fntdata"/><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font" Target="fonts/Roboto-bold.fntdata"/><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240" Type="http://schemas.openxmlformats.org/officeDocument/2006/relationships/slide" Target="slides/slide234.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font" Target="fonts/Roboto-regular.fntdata"/><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f8b855009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8b855009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159dd5c73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59dd5c73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179a516c1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79a516c1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17a4af13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7a4af13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179a516c1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79a516c1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1b6f6c94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b6f6c94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1b6f6c944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b6f6c944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1b6f6c944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b6f6c944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13841bb31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3841bb3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13841bb31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3841bb31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13841bb31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3841bb31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13841bb31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3841bb31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159dd5c73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59dd5c73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17b3c22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7b3c22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17b3c2214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7b3c2214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17b3c2214b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7b3c2214b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17b3c2214b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7b3c2214b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1387f9ab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387f9ab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17b3c2214b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7b3c2214b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17b3c2214b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7b3c2214b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121e73147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21e73147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1bbcf858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bbcf858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1bbcf858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bbcf858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15a259d40b_5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5a259d40b_5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1bbcf858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bbcf858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1bbcf8584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bbcf8584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1bbcf858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bbcf858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17bd8f682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7bd8f682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g17bd8f682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7bd8f682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17bd8f682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7bd8f682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17ce7280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7ce7280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17ce7280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7ce7280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1bbd4a0c18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bbd4a0c18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1bbd4a0c18_1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bbd4a0c18_1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59dd5c73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59dd5c73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View your push, deal with interface issues, CAN move files to LFS, use git gc to garbage collect.</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17c98dd8c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7c98dd8c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17b3c2214b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7b3c2214b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17b3c2214b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7b3c2214b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1387f9ab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387f9ab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17b3c2214b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7b3c2214b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17b3c2214b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7b3c2214b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17bd8f682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7bd8f682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17bd8f682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7bd8f682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17bd8f682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7bd8f682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17b3c2214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7b3c2214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121e73147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1e7314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17bd8f682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7bd8f682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17b3c2214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7b3c2214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17b3c2214b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7b3c2214b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17b3c2214b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7b3c2214b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17bfe3fe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7bfe3f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17bd8f682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7bd8f682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17bd8f68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7bd8f68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17bd8f682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7bd8f68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17c98dd8c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7c98dd8c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17c98dd8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7c98dd8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15a259d40b_5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5a259d40b_5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17c98dd8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7c98dd8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17c98dd8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7c98dd8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17c98dd8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7c98dd8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g17ce7280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7ce7280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18a01f18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8a01f18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18a01f18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8a01f182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18a01f182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8a01f18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18ea50d6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8ea50d6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18ea50d6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8ea50d6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18ea50d6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8ea50d6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5a259d40b_5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5a259d40b_5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18ea50d6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8ea50d6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18ea50d62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8ea50d62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18ea50d62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8ea50d62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18ea50d6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8ea50d6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18ea50d62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18ea50d62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18ea50d62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8ea50d62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18fb55802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8fb55802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18fb55802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8fb55802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18fb5580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8fb5580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18fb55802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18fb55802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15a259d40b_5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5a259d40b_5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18fb5580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18fb5580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18fb5580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8fb5580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18fb5580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8fb5580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18fb55802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8fb55802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18fb55802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8fb55802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g18fb55802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8fb55802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18fb5580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18fb5580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18fb5580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8fb5580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19226478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9226478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192264782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92264782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15a259d40b_5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5a259d40b_5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192264782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192264782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19226478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9226478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19226478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9226478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19226478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19226478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18fb5580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18fb5580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Google Shape;1423;g18fb55802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8fb55802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18fb55802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18fb55802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18fb55802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8fb55802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18fb5580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18fb5580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18fb5580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8fb5580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6fd25c0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6fd25c0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18fb55802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18fb55802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18fb55802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8fb55802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18fb55802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8fb55802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g18fb55802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8fb55802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Google Shape;1477;g18fb55802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8fb55802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18fb55802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8fb55802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18fb55802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18fb55802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192f57a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92f57a2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g192f57a2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192f57a2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g192f57a2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192f57a2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159dd5c73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9dd5c73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6fd25c0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6fd25c0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Google Shape;1513;g192f57a2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92f57a2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Google Shape;1519;g192f57a24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92f57a24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192f57a2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192f57a2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192f57a2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192f57a2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192f57a24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92f57a24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192f57a24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192f57a24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g13b5c169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13b5c169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13b5c169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13b5c169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13b5c169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13b5c169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g193ed4d6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193ed4d6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6fd25c0e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6fd25c0e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g193ed4d6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193ed4d6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Google Shape;1579;g193ed4d6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93ed4d6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g193ed4d6f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93ed4d6f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Google Shape;1591;g193ed4d6f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193ed4d6f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6" name="Shape 1596"/>
        <p:cNvGrpSpPr/>
        <p:nvPr/>
      </p:nvGrpSpPr>
      <p:grpSpPr>
        <a:xfrm>
          <a:off x="0" y="0"/>
          <a:ext cx="0" cy="0"/>
          <a:chOff x="0" y="0"/>
          <a:chExt cx="0" cy="0"/>
        </a:xfrm>
      </p:grpSpPr>
      <p:sp>
        <p:nvSpPr>
          <p:cNvPr id="1597" name="Google Shape;1597;g193ed4d6f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193ed4d6f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166590f3f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166590f3f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Google Shape;1609;g15a0ebe6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15a0ebe6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Google Shape;1615;g194336e65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94336e65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g194336e65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94336e65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1387f9ab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387f9ab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1707f527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707f527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0" name="Shape 1630"/>
        <p:cNvGrpSpPr/>
        <p:nvPr/>
      </p:nvGrpSpPr>
      <p:grpSpPr>
        <a:xfrm>
          <a:off x="0" y="0"/>
          <a:ext cx="0" cy="0"/>
          <a:chOff x="0" y="0"/>
          <a:chExt cx="0" cy="0"/>
        </a:xfrm>
      </p:grpSpPr>
      <p:sp>
        <p:nvSpPr>
          <p:cNvPr id="1631" name="Google Shape;1631;g194336e65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94336e65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194336e65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94336e65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g194336e65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94336e65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8" name="Shape 1648"/>
        <p:cNvGrpSpPr/>
        <p:nvPr/>
      </p:nvGrpSpPr>
      <p:grpSpPr>
        <a:xfrm>
          <a:off x="0" y="0"/>
          <a:ext cx="0" cy="0"/>
          <a:chOff x="0" y="0"/>
          <a:chExt cx="0" cy="0"/>
        </a:xfrm>
      </p:grpSpPr>
      <p:sp>
        <p:nvSpPr>
          <p:cNvPr id="1649" name="Google Shape;1649;g194336e65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194336e65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Google Shape;1655;g194336e65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194336e65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194336e65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194336e65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194336e65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194336e65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194336e65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194336e65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Google Shape;1678;g194336e65e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194336e65e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g194336e65e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194336e65e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1707f527e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707f527e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194336e65e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194336e65e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194336e65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194336e65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194336e65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194336e65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194336e6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194336e6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g194336e65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194336e65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194336e65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194336e65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Google Shape;1726;g1b6f6c944d_5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1b6f6c944d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g1b6f6c944d_5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1b6f6c944d_5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Google Shape;1738;g1b6f6c944d_5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1b6f6c944d_5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1b6f6c944d_5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1b6f6c944d_5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1188b1b2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88b1b2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Google Shape;1750;g1b6f6c944d_5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b6f6c944d_5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Google Shape;1756;g1b6f6c944d_5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b6f6c944d_5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Google Shape;1762;g1b6f6c944d_5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b6f6c944d_5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Google Shape;1768;g1b6f6c944d_5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b6f6c944d_5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1b6f6c944d_5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1b6f6c944d_5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Google Shape;1780;g1b9807c80a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b9807c80a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g1b9807c80a_3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b9807c80a_3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a detective AI with two variables. He can be tired or not and he can be confused or not. If he is tired he will sit down. If he is confused, he will scratch his head. Which of the following is the best way to architect a Behaviour Tree for the detective?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Create two </a:t>
            </a:r>
            <a:r>
              <a:rPr lang="en-GB"/>
              <a:t>separate</a:t>
            </a:r>
            <a:r>
              <a:rPr lang="en-GB"/>
              <a:t> behaviour trees.</a:t>
            </a:r>
            <a:endParaRPr/>
          </a:p>
          <a:p>
            <a:pPr indent="0" lvl="0" marL="0" rtl="0" algn="l">
              <a:spcBef>
                <a:spcPts val="0"/>
              </a:spcBef>
              <a:spcAft>
                <a:spcPts val="0"/>
              </a:spcAft>
              <a:buNone/>
            </a:pPr>
            <a:r>
              <a:rPr lang="en-GB"/>
              <a:t>+ Create two parallel subtrees with a parallel node to join them.</a:t>
            </a:r>
            <a:endParaRPr/>
          </a:p>
          <a:p>
            <a:pPr indent="0" lvl="0" marL="0" rtl="0" algn="l">
              <a:spcBef>
                <a:spcPts val="0"/>
              </a:spcBef>
              <a:spcAft>
                <a:spcPts val="0"/>
              </a:spcAft>
              <a:buNone/>
            </a:pPr>
            <a:r>
              <a:rPr lang="en-GB"/>
              <a:t>+ Create a simple parallel node for each of the 4 possible combinations of states.</a:t>
            </a:r>
            <a:endParaRPr/>
          </a:p>
          <a:p>
            <a:pPr indent="0" lvl="0" marL="0" rtl="0" algn="l">
              <a:spcBef>
                <a:spcPts val="0"/>
              </a:spcBef>
              <a:spcAft>
                <a:spcPts val="0"/>
              </a:spcAft>
              <a:buNone/>
            </a:pPr>
            <a:r>
              <a:rPr lang="en-GB"/>
              <a:t>+ Use a service for one of the tasks.</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Google Shape;1792;g1b9807c80a_3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1b9807c80a_3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Google Shape;1798;g1ba68bdbb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1ba68bdbb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3" name="Shape 1803"/>
        <p:cNvGrpSpPr/>
        <p:nvPr/>
      </p:nvGrpSpPr>
      <p:grpSpPr>
        <a:xfrm>
          <a:off x="0" y="0"/>
          <a:ext cx="0" cy="0"/>
          <a:chOff x="0" y="0"/>
          <a:chExt cx="0" cy="0"/>
        </a:xfrm>
      </p:grpSpPr>
      <p:sp>
        <p:nvSpPr>
          <p:cNvPr id="1804" name="Google Shape;1804;g1ba68bdbbc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ba68bdbb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 which cases must you call “Finish Abort” in a BTTask?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When you want the task to abort.</a:t>
            </a:r>
            <a:endParaRPr>
              <a:solidFill>
                <a:schemeClr val="dk1"/>
              </a:solidFill>
            </a:endParaRPr>
          </a:p>
          <a:p>
            <a:pPr indent="0" lvl="0" marL="0" rtl="0" algn="l">
              <a:spcBef>
                <a:spcPts val="0"/>
              </a:spcBef>
              <a:spcAft>
                <a:spcPts val="0"/>
              </a:spcAft>
              <a:buNone/>
            </a:pPr>
            <a:r>
              <a:rPr lang="en-GB">
                <a:solidFill>
                  <a:schemeClr val="dk1"/>
                </a:solidFill>
              </a:rPr>
              <a:t>Always when implementing a “Receive Abort” event.</a:t>
            </a:r>
            <a:endParaRPr>
              <a:solidFill>
                <a:schemeClr val="dk1"/>
              </a:solidFill>
            </a:endParaRPr>
          </a:p>
          <a:p>
            <a:pPr indent="0" lvl="0" marL="0" rtl="0" algn="l">
              <a:spcBef>
                <a:spcPts val="0"/>
              </a:spcBef>
              <a:spcAft>
                <a:spcPts val="0"/>
              </a:spcAft>
              <a:buNone/>
            </a:pPr>
            <a:r>
              <a:rPr lang="en-GB">
                <a:solidFill>
                  <a:schemeClr val="dk1"/>
                </a:solidFill>
              </a:rPr>
              <a:t>If the abort conditions are valid.</a:t>
            </a:r>
            <a:endParaRPr>
              <a:solidFill>
                <a:schemeClr val="dk1"/>
              </a:solidFill>
            </a:endParaRPr>
          </a:p>
          <a:p>
            <a:pPr indent="0" lvl="0" marL="0" rtl="0" algn="l">
              <a:spcBef>
                <a:spcPts val="0"/>
              </a:spcBef>
              <a:spcAft>
                <a:spcPts val="0"/>
              </a:spcAft>
              <a:buNone/>
            </a:pPr>
            <a:r>
              <a:rPr lang="en-GB">
                <a:solidFill>
                  <a:schemeClr val="dk1"/>
                </a:solidFill>
              </a:rPr>
              <a:t>When you want the task to end and after implement “Receive Execute”.</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1188b1b2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88b1b2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Google Shape;1810;g1ba68bdbbc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1ba68bdbbc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Google Shape;1816;g1b6f6c944d_5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1b6f6c944d_5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1b6f6c944d_5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1b6f6c944d_5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7" name="Shape 1827"/>
        <p:cNvGrpSpPr/>
        <p:nvPr/>
      </p:nvGrpSpPr>
      <p:grpSpPr>
        <a:xfrm>
          <a:off x="0" y="0"/>
          <a:ext cx="0" cy="0"/>
          <a:chOff x="0" y="0"/>
          <a:chExt cx="0" cy="0"/>
        </a:xfrm>
      </p:grpSpPr>
      <p:sp>
        <p:nvSpPr>
          <p:cNvPr id="1828" name="Google Shape;1828;g1b6f6c944d_5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1b6f6c944d_5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g1efb5f5f03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1efb5f5f03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9" name="Shape 1839"/>
        <p:cNvGrpSpPr/>
        <p:nvPr/>
      </p:nvGrpSpPr>
      <p:grpSpPr>
        <a:xfrm>
          <a:off x="0" y="0"/>
          <a:ext cx="0" cy="0"/>
          <a:chOff x="0" y="0"/>
          <a:chExt cx="0" cy="0"/>
        </a:xfrm>
      </p:grpSpPr>
      <p:sp>
        <p:nvSpPr>
          <p:cNvPr id="1840" name="Google Shape;1840;g1efb5f5f03_1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1efb5f5f03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Google Shape;1846;g1efb5f5f03_1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1efb5f5f03_1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Google Shape;1909;g1efb5f5f03_1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1efb5f5f03_1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g1efb5f5f03_1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1efb5f5f03_1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21332be5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21332be5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1188b1b21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88b1b2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7" name="Shape 1987"/>
        <p:cNvGrpSpPr/>
        <p:nvPr/>
      </p:nvGrpSpPr>
      <p:grpSpPr>
        <a:xfrm>
          <a:off x="0" y="0"/>
          <a:ext cx="0" cy="0"/>
          <a:chOff x="0" y="0"/>
          <a:chExt cx="0" cy="0"/>
        </a:xfrm>
      </p:grpSpPr>
      <p:sp>
        <p:nvSpPr>
          <p:cNvPr id="1988" name="Google Shape;1988;g21332be5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21332be5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Google Shape;1994;g21332be5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21332be5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9" name="Shape 1999"/>
        <p:cNvGrpSpPr/>
        <p:nvPr/>
      </p:nvGrpSpPr>
      <p:grpSpPr>
        <a:xfrm>
          <a:off x="0" y="0"/>
          <a:ext cx="0" cy="0"/>
          <a:chOff x="0" y="0"/>
          <a:chExt cx="0" cy="0"/>
        </a:xfrm>
      </p:grpSpPr>
      <p:sp>
        <p:nvSpPr>
          <p:cNvPr id="2000" name="Google Shape;2000;g1d27589d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1d27589d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1d27589dd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1d27589d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1" name="Shape 2011"/>
        <p:cNvGrpSpPr/>
        <p:nvPr/>
      </p:nvGrpSpPr>
      <p:grpSpPr>
        <a:xfrm>
          <a:off x="0" y="0"/>
          <a:ext cx="0" cy="0"/>
          <a:chOff x="0" y="0"/>
          <a:chExt cx="0" cy="0"/>
        </a:xfrm>
      </p:grpSpPr>
      <p:sp>
        <p:nvSpPr>
          <p:cNvPr id="2012" name="Google Shape;2012;g1da7f918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da7f918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1" name="Shape 2091"/>
        <p:cNvGrpSpPr/>
        <p:nvPr/>
      </p:nvGrpSpPr>
      <p:grpSpPr>
        <a:xfrm>
          <a:off x="0" y="0"/>
          <a:ext cx="0" cy="0"/>
          <a:chOff x="0" y="0"/>
          <a:chExt cx="0" cy="0"/>
        </a:xfrm>
      </p:grpSpPr>
      <p:sp>
        <p:nvSpPr>
          <p:cNvPr id="2092" name="Google Shape;2092;g1da7f918b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1da7f918b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g1da7f918b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1da7f918b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Google Shape;2118;g1d27589dd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1d27589d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g1da7f918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1da7f918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Google Shape;2130;g1da7f918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1da7f918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1188b1b21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88b1b21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1da7f918b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1da7f918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Google Shape;2142;g1ba68bdbb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1ba68bdbb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g1ba68bdbb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1ba68bdbb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1da7f918b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1da7f918b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8" name="Shape 2168"/>
        <p:cNvGrpSpPr/>
        <p:nvPr/>
      </p:nvGrpSpPr>
      <p:grpSpPr>
        <a:xfrm>
          <a:off x="0" y="0"/>
          <a:ext cx="0" cy="0"/>
          <a:chOff x="0" y="0"/>
          <a:chExt cx="0" cy="0"/>
        </a:xfrm>
      </p:grpSpPr>
      <p:sp>
        <p:nvSpPr>
          <p:cNvPr id="2169" name="Google Shape;2169;g1da7f918bb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1da7f918bb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Google Shape;2186;g1ba68bdbb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1ba68bdbb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1" name="Shape 2191"/>
        <p:cNvGrpSpPr/>
        <p:nvPr/>
      </p:nvGrpSpPr>
      <p:grpSpPr>
        <a:xfrm>
          <a:off x="0" y="0"/>
          <a:ext cx="0" cy="0"/>
          <a:chOff x="0" y="0"/>
          <a:chExt cx="0" cy="0"/>
        </a:xfrm>
      </p:grpSpPr>
      <p:sp>
        <p:nvSpPr>
          <p:cNvPr id="2192" name="Google Shape;2192;g1da7f918b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1da7f918b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7" name="Shape 2197"/>
        <p:cNvGrpSpPr/>
        <p:nvPr/>
      </p:nvGrpSpPr>
      <p:grpSpPr>
        <a:xfrm>
          <a:off x="0" y="0"/>
          <a:ext cx="0" cy="0"/>
          <a:chOff x="0" y="0"/>
          <a:chExt cx="0" cy="0"/>
        </a:xfrm>
      </p:grpSpPr>
      <p:sp>
        <p:nvSpPr>
          <p:cNvPr id="2198" name="Google Shape;2198;g1da7f918b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1da7f918b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Google Shape;2204;g1da7f918bb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1da7f918bb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Google Shape;2210;g1da7f918b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1da7f918b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1188b1b21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88b1b21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1da7f918b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1da7f918b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1" name="Shape 2221"/>
        <p:cNvGrpSpPr/>
        <p:nvPr/>
      </p:nvGrpSpPr>
      <p:grpSpPr>
        <a:xfrm>
          <a:off x="0" y="0"/>
          <a:ext cx="0" cy="0"/>
          <a:chOff x="0" y="0"/>
          <a:chExt cx="0" cy="0"/>
        </a:xfrm>
      </p:grpSpPr>
      <p:sp>
        <p:nvSpPr>
          <p:cNvPr id="2222" name="Google Shape;2222;g1da7f918b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1da7f918b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1db7a024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1db7a024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g1db7a024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1db7a024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1da7f918b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1da7f918b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6" name="Shape 2266"/>
        <p:cNvGrpSpPr/>
        <p:nvPr/>
      </p:nvGrpSpPr>
      <p:grpSpPr>
        <a:xfrm>
          <a:off x="0" y="0"/>
          <a:ext cx="0" cy="0"/>
          <a:chOff x="0" y="0"/>
          <a:chExt cx="0" cy="0"/>
        </a:xfrm>
      </p:grpSpPr>
      <p:sp>
        <p:nvSpPr>
          <p:cNvPr id="2267" name="Google Shape;2267;g1db7a024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1db7a024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1db7a024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1db7a024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8" name="Shape 2278"/>
        <p:cNvGrpSpPr/>
        <p:nvPr/>
      </p:nvGrpSpPr>
      <p:grpSpPr>
        <a:xfrm>
          <a:off x="0" y="0"/>
          <a:ext cx="0" cy="0"/>
          <a:chOff x="0" y="0"/>
          <a:chExt cx="0" cy="0"/>
        </a:xfrm>
      </p:grpSpPr>
      <p:sp>
        <p:nvSpPr>
          <p:cNvPr id="2279" name="Google Shape;2279;g1db7a024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1db7a024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4" name="Shape 2284"/>
        <p:cNvGrpSpPr/>
        <p:nvPr/>
      </p:nvGrpSpPr>
      <p:grpSpPr>
        <a:xfrm>
          <a:off x="0" y="0"/>
          <a:ext cx="0" cy="0"/>
          <a:chOff x="0" y="0"/>
          <a:chExt cx="0" cy="0"/>
        </a:xfrm>
      </p:grpSpPr>
      <p:sp>
        <p:nvSpPr>
          <p:cNvPr id="2285" name="Google Shape;2285;g1dbb5116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1dbb5116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0" name="Shape 2290"/>
        <p:cNvGrpSpPr/>
        <p:nvPr/>
      </p:nvGrpSpPr>
      <p:grpSpPr>
        <a:xfrm>
          <a:off x="0" y="0"/>
          <a:ext cx="0" cy="0"/>
          <a:chOff x="0" y="0"/>
          <a:chExt cx="0" cy="0"/>
        </a:xfrm>
      </p:grpSpPr>
      <p:sp>
        <p:nvSpPr>
          <p:cNvPr id="2291" name="Google Shape;2291;g1dbb5116b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1dbb5116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188b1b21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88b1b21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Google Shape;2297;g1dbb5116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1dbb5116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1dbb5116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1dbb5116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8" name="Shape 2308"/>
        <p:cNvGrpSpPr/>
        <p:nvPr/>
      </p:nvGrpSpPr>
      <p:grpSpPr>
        <a:xfrm>
          <a:off x="0" y="0"/>
          <a:ext cx="0" cy="0"/>
          <a:chOff x="0" y="0"/>
          <a:chExt cx="0" cy="0"/>
        </a:xfrm>
      </p:grpSpPr>
      <p:sp>
        <p:nvSpPr>
          <p:cNvPr id="2309" name="Google Shape;2309;g1dbb5116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1dbb5116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4" name="Shape 2314"/>
        <p:cNvGrpSpPr/>
        <p:nvPr/>
      </p:nvGrpSpPr>
      <p:grpSpPr>
        <a:xfrm>
          <a:off x="0" y="0"/>
          <a:ext cx="0" cy="0"/>
          <a:chOff x="0" y="0"/>
          <a:chExt cx="0" cy="0"/>
        </a:xfrm>
      </p:grpSpPr>
      <p:sp>
        <p:nvSpPr>
          <p:cNvPr id="2315" name="Google Shape;2315;g1dbb5116b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1dbb5116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0" name="Shape 2320"/>
        <p:cNvGrpSpPr/>
        <p:nvPr/>
      </p:nvGrpSpPr>
      <p:grpSpPr>
        <a:xfrm>
          <a:off x="0" y="0"/>
          <a:ext cx="0" cy="0"/>
          <a:chOff x="0" y="0"/>
          <a:chExt cx="0" cy="0"/>
        </a:xfrm>
      </p:grpSpPr>
      <p:sp>
        <p:nvSpPr>
          <p:cNvPr id="2321" name="Google Shape;2321;g204acb8b4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204acb8b4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6" name="Shape 2326"/>
        <p:cNvGrpSpPr/>
        <p:nvPr/>
      </p:nvGrpSpPr>
      <p:grpSpPr>
        <a:xfrm>
          <a:off x="0" y="0"/>
          <a:ext cx="0" cy="0"/>
          <a:chOff x="0" y="0"/>
          <a:chExt cx="0" cy="0"/>
        </a:xfrm>
      </p:grpSpPr>
      <p:sp>
        <p:nvSpPr>
          <p:cNvPr id="2327" name="Google Shape;2327;g204acb8b4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204acb8b4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g204acb8b4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204acb8b4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g204acb8b4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204acb8b4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4" name="Shape 2344"/>
        <p:cNvGrpSpPr/>
        <p:nvPr/>
      </p:nvGrpSpPr>
      <p:grpSpPr>
        <a:xfrm>
          <a:off x="0" y="0"/>
          <a:ext cx="0" cy="0"/>
          <a:chOff x="0" y="0"/>
          <a:chExt cx="0" cy="0"/>
        </a:xfrm>
      </p:grpSpPr>
      <p:sp>
        <p:nvSpPr>
          <p:cNvPr id="2345" name="Google Shape;2345;g204acb8b4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204acb8b4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204acb8b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204acb8b4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159dd5c73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59dd5c73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1188b1b21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88b1b21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6" name="Shape 2356"/>
        <p:cNvGrpSpPr/>
        <p:nvPr/>
      </p:nvGrpSpPr>
      <p:grpSpPr>
        <a:xfrm>
          <a:off x="0" y="0"/>
          <a:ext cx="0" cy="0"/>
          <a:chOff x="0" y="0"/>
          <a:chExt cx="0" cy="0"/>
        </a:xfrm>
      </p:grpSpPr>
      <p:sp>
        <p:nvSpPr>
          <p:cNvPr id="2357" name="Google Shape;2357;g204acb8b4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204acb8b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204acb8b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204acb8b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Google Shape;2369;g204acb8b4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204acb8b4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204acb8b4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204acb8b4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0" name="Shape 2380"/>
        <p:cNvGrpSpPr/>
        <p:nvPr/>
      </p:nvGrpSpPr>
      <p:grpSpPr>
        <a:xfrm>
          <a:off x="0" y="0"/>
          <a:ext cx="0" cy="0"/>
          <a:chOff x="0" y="0"/>
          <a:chExt cx="0" cy="0"/>
        </a:xfrm>
      </p:grpSpPr>
      <p:sp>
        <p:nvSpPr>
          <p:cNvPr id="2381" name="Google Shape;2381;g204acb8b4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04acb8b4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Google Shape;2387;g204acb8b4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204acb8b4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2" name="Shape 2392"/>
        <p:cNvGrpSpPr/>
        <p:nvPr/>
      </p:nvGrpSpPr>
      <p:grpSpPr>
        <a:xfrm>
          <a:off x="0" y="0"/>
          <a:ext cx="0" cy="0"/>
          <a:chOff x="0" y="0"/>
          <a:chExt cx="0" cy="0"/>
        </a:xfrm>
      </p:grpSpPr>
      <p:sp>
        <p:nvSpPr>
          <p:cNvPr id="2393" name="Google Shape;2393;g21e99dd0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21e99dd0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Google Shape;2399;g21e99dd0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21e99dd0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4" name="Shape 2404"/>
        <p:cNvGrpSpPr/>
        <p:nvPr/>
      </p:nvGrpSpPr>
      <p:grpSpPr>
        <a:xfrm>
          <a:off x="0" y="0"/>
          <a:ext cx="0" cy="0"/>
          <a:chOff x="0" y="0"/>
          <a:chExt cx="0" cy="0"/>
        </a:xfrm>
      </p:grpSpPr>
      <p:sp>
        <p:nvSpPr>
          <p:cNvPr id="2405" name="Google Shape;2405;g21e99dd0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21e99dd0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0" name="Shape 2450"/>
        <p:cNvGrpSpPr/>
        <p:nvPr/>
      </p:nvGrpSpPr>
      <p:grpSpPr>
        <a:xfrm>
          <a:off x="0" y="0"/>
          <a:ext cx="0" cy="0"/>
          <a:chOff x="0" y="0"/>
          <a:chExt cx="0" cy="0"/>
        </a:xfrm>
      </p:grpSpPr>
      <p:sp>
        <p:nvSpPr>
          <p:cNvPr id="2451" name="Google Shape;2451;g21e99dd0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21e99dd0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171d00f0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71d00f0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6" name="Shape 2456"/>
        <p:cNvGrpSpPr/>
        <p:nvPr/>
      </p:nvGrpSpPr>
      <p:grpSpPr>
        <a:xfrm>
          <a:off x="0" y="0"/>
          <a:ext cx="0" cy="0"/>
          <a:chOff x="0" y="0"/>
          <a:chExt cx="0" cy="0"/>
        </a:xfrm>
      </p:grpSpPr>
      <p:sp>
        <p:nvSpPr>
          <p:cNvPr id="2457" name="Google Shape;2457;g204acb8b4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204acb8b4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Google Shape;2463;g204acb8b4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204acb8b4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8" name="Shape 2468"/>
        <p:cNvGrpSpPr/>
        <p:nvPr/>
      </p:nvGrpSpPr>
      <p:grpSpPr>
        <a:xfrm>
          <a:off x="0" y="0"/>
          <a:ext cx="0" cy="0"/>
          <a:chOff x="0" y="0"/>
          <a:chExt cx="0" cy="0"/>
        </a:xfrm>
      </p:grpSpPr>
      <p:sp>
        <p:nvSpPr>
          <p:cNvPr id="2469" name="Google Shape;2469;g204acb8b4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204acb8b4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4" name="Shape 2474"/>
        <p:cNvGrpSpPr/>
        <p:nvPr/>
      </p:nvGrpSpPr>
      <p:grpSpPr>
        <a:xfrm>
          <a:off x="0" y="0"/>
          <a:ext cx="0" cy="0"/>
          <a:chOff x="0" y="0"/>
          <a:chExt cx="0" cy="0"/>
        </a:xfrm>
      </p:grpSpPr>
      <p:sp>
        <p:nvSpPr>
          <p:cNvPr id="2475" name="Google Shape;2475;g1dc97967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1dc97967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0" name="Shape 2480"/>
        <p:cNvGrpSpPr/>
        <p:nvPr/>
      </p:nvGrpSpPr>
      <p:grpSpPr>
        <a:xfrm>
          <a:off x="0" y="0"/>
          <a:ext cx="0" cy="0"/>
          <a:chOff x="0" y="0"/>
          <a:chExt cx="0" cy="0"/>
        </a:xfrm>
      </p:grpSpPr>
      <p:sp>
        <p:nvSpPr>
          <p:cNvPr id="2481" name="Google Shape;2481;g1dc97967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1dc97967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6" name="Shape 2486"/>
        <p:cNvGrpSpPr/>
        <p:nvPr/>
      </p:nvGrpSpPr>
      <p:grpSpPr>
        <a:xfrm>
          <a:off x="0" y="0"/>
          <a:ext cx="0" cy="0"/>
          <a:chOff x="0" y="0"/>
          <a:chExt cx="0" cy="0"/>
        </a:xfrm>
      </p:grpSpPr>
      <p:sp>
        <p:nvSpPr>
          <p:cNvPr id="2487" name="Google Shape;2487;g207a73415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207a73415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0" name="Shape 2500"/>
        <p:cNvGrpSpPr/>
        <p:nvPr/>
      </p:nvGrpSpPr>
      <p:grpSpPr>
        <a:xfrm>
          <a:off x="0" y="0"/>
          <a:ext cx="0" cy="0"/>
          <a:chOff x="0" y="0"/>
          <a:chExt cx="0" cy="0"/>
        </a:xfrm>
      </p:grpSpPr>
      <p:sp>
        <p:nvSpPr>
          <p:cNvPr id="2501" name="Google Shape;2501;g1dc97967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1dc97967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6" name="Shape 2506"/>
        <p:cNvGrpSpPr/>
        <p:nvPr/>
      </p:nvGrpSpPr>
      <p:grpSpPr>
        <a:xfrm>
          <a:off x="0" y="0"/>
          <a:ext cx="0" cy="0"/>
          <a:chOff x="0" y="0"/>
          <a:chExt cx="0" cy="0"/>
        </a:xfrm>
      </p:grpSpPr>
      <p:sp>
        <p:nvSpPr>
          <p:cNvPr id="2507" name="Google Shape;2507;g207a7341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207a7341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Google Shape;2513;g207a7341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207a7341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8" name="Shape 2518"/>
        <p:cNvGrpSpPr/>
        <p:nvPr/>
      </p:nvGrpSpPr>
      <p:grpSpPr>
        <a:xfrm>
          <a:off x="0" y="0"/>
          <a:ext cx="0" cy="0"/>
          <a:chOff x="0" y="0"/>
          <a:chExt cx="0" cy="0"/>
        </a:xfrm>
      </p:grpSpPr>
      <p:sp>
        <p:nvSpPr>
          <p:cNvPr id="2519" name="Google Shape;2519;g207a73415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207a73415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71d00f0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71d00f0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4" name="Shape 2524"/>
        <p:cNvGrpSpPr/>
        <p:nvPr/>
      </p:nvGrpSpPr>
      <p:grpSpPr>
        <a:xfrm>
          <a:off x="0" y="0"/>
          <a:ext cx="0" cy="0"/>
          <a:chOff x="0" y="0"/>
          <a:chExt cx="0" cy="0"/>
        </a:xfrm>
      </p:grpSpPr>
      <p:sp>
        <p:nvSpPr>
          <p:cNvPr id="2525" name="Google Shape;2525;g207a73415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207a73415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0" name="Shape 2530"/>
        <p:cNvGrpSpPr/>
        <p:nvPr/>
      </p:nvGrpSpPr>
      <p:grpSpPr>
        <a:xfrm>
          <a:off x="0" y="0"/>
          <a:ext cx="0" cy="0"/>
          <a:chOff x="0" y="0"/>
          <a:chExt cx="0" cy="0"/>
        </a:xfrm>
      </p:grpSpPr>
      <p:sp>
        <p:nvSpPr>
          <p:cNvPr id="2531" name="Google Shape;2531;g207a73415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207a73415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Google Shape;2537;g207a73415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207a73415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2" name="Shape 2542"/>
        <p:cNvGrpSpPr/>
        <p:nvPr/>
      </p:nvGrpSpPr>
      <p:grpSpPr>
        <a:xfrm>
          <a:off x="0" y="0"/>
          <a:ext cx="0" cy="0"/>
          <a:chOff x="0" y="0"/>
          <a:chExt cx="0" cy="0"/>
        </a:xfrm>
      </p:grpSpPr>
      <p:sp>
        <p:nvSpPr>
          <p:cNvPr id="2543" name="Google Shape;2543;g207a73415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207a73415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8" name="Shape 2548"/>
        <p:cNvGrpSpPr/>
        <p:nvPr/>
      </p:nvGrpSpPr>
      <p:grpSpPr>
        <a:xfrm>
          <a:off x="0" y="0"/>
          <a:ext cx="0" cy="0"/>
          <a:chOff x="0" y="0"/>
          <a:chExt cx="0" cy="0"/>
        </a:xfrm>
      </p:grpSpPr>
      <p:sp>
        <p:nvSpPr>
          <p:cNvPr id="2549" name="Google Shape;2549;g207a73415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207a73415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4" name="Shape 2554"/>
        <p:cNvGrpSpPr/>
        <p:nvPr/>
      </p:nvGrpSpPr>
      <p:grpSpPr>
        <a:xfrm>
          <a:off x="0" y="0"/>
          <a:ext cx="0" cy="0"/>
          <a:chOff x="0" y="0"/>
          <a:chExt cx="0" cy="0"/>
        </a:xfrm>
      </p:grpSpPr>
      <p:sp>
        <p:nvSpPr>
          <p:cNvPr id="2555" name="Google Shape;2555;g207a73415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207a73415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0" name="Shape 2560"/>
        <p:cNvGrpSpPr/>
        <p:nvPr/>
      </p:nvGrpSpPr>
      <p:grpSpPr>
        <a:xfrm>
          <a:off x="0" y="0"/>
          <a:ext cx="0" cy="0"/>
          <a:chOff x="0" y="0"/>
          <a:chExt cx="0" cy="0"/>
        </a:xfrm>
      </p:grpSpPr>
      <p:sp>
        <p:nvSpPr>
          <p:cNvPr id="2561" name="Google Shape;2561;g207a73415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07a73415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6" name="Shape 2566"/>
        <p:cNvGrpSpPr/>
        <p:nvPr/>
      </p:nvGrpSpPr>
      <p:grpSpPr>
        <a:xfrm>
          <a:off x="0" y="0"/>
          <a:ext cx="0" cy="0"/>
          <a:chOff x="0" y="0"/>
          <a:chExt cx="0" cy="0"/>
        </a:xfrm>
      </p:grpSpPr>
      <p:sp>
        <p:nvSpPr>
          <p:cNvPr id="2567" name="Google Shape;2567;g207a73415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207a73415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2" name="Shape 2572"/>
        <p:cNvGrpSpPr/>
        <p:nvPr/>
      </p:nvGrpSpPr>
      <p:grpSpPr>
        <a:xfrm>
          <a:off x="0" y="0"/>
          <a:ext cx="0" cy="0"/>
          <a:chOff x="0" y="0"/>
          <a:chExt cx="0" cy="0"/>
        </a:xfrm>
      </p:grpSpPr>
      <p:sp>
        <p:nvSpPr>
          <p:cNvPr id="2573" name="Google Shape;2573;g207a73415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207a73415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Google Shape;2579;g1d8e54b8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1d8e54b8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171d00f0e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71d00f0e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4" name="Shape 2584"/>
        <p:cNvGrpSpPr/>
        <p:nvPr/>
      </p:nvGrpSpPr>
      <p:grpSpPr>
        <a:xfrm>
          <a:off x="0" y="0"/>
          <a:ext cx="0" cy="0"/>
          <a:chOff x="0" y="0"/>
          <a:chExt cx="0" cy="0"/>
        </a:xfrm>
      </p:grpSpPr>
      <p:sp>
        <p:nvSpPr>
          <p:cNvPr id="2585" name="Google Shape;2585;g1d8e54b8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1d8e54b8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0" name="Shape 2590"/>
        <p:cNvGrpSpPr/>
        <p:nvPr/>
      </p:nvGrpSpPr>
      <p:grpSpPr>
        <a:xfrm>
          <a:off x="0" y="0"/>
          <a:ext cx="0" cy="0"/>
          <a:chOff x="0" y="0"/>
          <a:chExt cx="0" cy="0"/>
        </a:xfrm>
      </p:grpSpPr>
      <p:sp>
        <p:nvSpPr>
          <p:cNvPr id="2591" name="Google Shape;2591;g1d8e54b8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1d8e54b8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Google Shape;2597;g22cb83bb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22cb83bb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2" name="Shape 2602"/>
        <p:cNvGrpSpPr/>
        <p:nvPr/>
      </p:nvGrpSpPr>
      <p:grpSpPr>
        <a:xfrm>
          <a:off x="0" y="0"/>
          <a:ext cx="0" cy="0"/>
          <a:chOff x="0" y="0"/>
          <a:chExt cx="0" cy="0"/>
        </a:xfrm>
      </p:grpSpPr>
      <p:sp>
        <p:nvSpPr>
          <p:cNvPr id="2603" name="Google Shape;2603;g22cb83bbd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22cb83bbd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8" name="Shape 2608"/>
        <p:cNvGrpSpPr/>
        <p:nvPr/>
      </p:nvGrpSpPr>
      <p:grpSpPr>
        <a:xfrm>
          <a:off x="0" y="0"/>
          <a:ext cx="0" cy="0"/>
          <a:chOff x="0" y="0"/>
          <a:chExt cx="0" cy="0"/>
        </a:xfrm>
      </p:grpSpPr>
      <p:sp>
        <p:nvSpPr>
          <p:cNvPr id="2609" name="Google Shape;2609;g22cfe6fd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22cfe6fd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Google Shape;2615;g22cfe6fd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22cfe6fd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0" name="Shape 2620"/>
        <p:cNvGrpSpPr/>
        <p:nvPr/>
      </p:nvGrpSpPr>
      <p:grpSpPr>
        <a:xfrm>
          <a:off x="0" y="0"/>
          <a:ext cx="0" cy="0"/>
          <a:chOff x="0" y="0"/>
          <a:chExt cx="0" cy="0"/>
        </a:xfrm>
      </p:grpSpPr>
      <p:sp>
        <p:nvSpPr>
          <p:cNvPr id="2621" name="Google Shape;2621;g1e4799a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1e4799a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6" name="Shape 2626"/>
        <p:cNvGrpSpPr/>
        <p:nvPr/>
      </p:nvGrpSpPr>
      <p:grpSpPr>
        <a:xfrm>
          <a:off x="0" y="0"/>
          <a:ext cx="0" cy="0"/>
          <a:chOff x="0" y="0"/>
          <a:chExt cx="0" cy="0"/>
        </a:xfrm>
      </p:grpSpPr>
      <p:sp>
        <p:nvSpPr>
          <p:cNvPr id="2627" name="Google Shape;2627;g1e4799ad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1e4799ad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2" name="Shape 2632"/>
        <p:cNvGrpSpPr/>
        <p:nvPr/>
      </p:nvGrpSpPr>
      <p:grpSpPr>
        <a:xfrm>
          <a:off x="0" y="0"/>
          <a:ext cx="0" cy="0"/>
          <a:chOff x="0" y="0"/>
          <a:chExt cx="0" cy="0"/>
        </a:xfrm>
      </p:grpSpPr>
      <p:sp>
        <p:nvSpPr>
          <p:cNvPr id="2633" name="Google Shape;2633;g1e4799ad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1e4799ad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8" name="Shape 2638"/>
        <p:cNvGrpSpPr/>
        <p:nvPr/>
      </p:nvGrpSpPr>
      <p:grpSpPr>
        <a:xfrm>
          <a:off x="0" y="0"/>
          <a:ext cx="0" cy="0"/>
          <a:chOff x="0" y="0"/>
          <a:chExt cx="0" cy="0"/>
        </a:xfrm>
      </p:grpSpPr>
      <p:sp>
        <p:nvSpPr>
          <p:cNvPr id="2639" name="Google Shape;2639;g1d8e85f6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1d8e85f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171d00f0e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71d00f0e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4" name="Shape 2644"/>
        <p:cNvGrpSpPr/>
        <p:nvPr/>
      </p:nvGrpSpPr>
      <p:grpSpPr>
        <a:xfrm>
          <a:off x="0" y="0"/>
          <a:ext cx="0" cy="0"/>
          <a:chOff x="0" y="0"/>
          <a:chExt cx="0" cy="0"/>
        </a:xfrm>
      </p:grpSpPr>
      <p:sp>
        <p:nvSpPr>
          <p:cNvPr id="2645" name="Google Shape;2645;g1d8e85f6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1d8e85f6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0" name="Shape 2650"/>
        <p:cNvGrpSpPr/>
        <p:nvPr/>
      </p:nvGrpSpPr>
      <p:grpSpPr>
        <a:xfrm>
          <a:off x="0" y="0"/>
          <a:ext cx="0" cy="0"/>
          <a:chOff x="0" y="0"/>
          <a:chExt cx="0" cy="0"/>
        </a:xfrm>
      </p:grpSpPr>
      <p:sp>
        <p:nvSpPr>
          <p:cNvPr id="2651" name="Google Shape;2651;g1d8e85f6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2" name="Google Shape;2652;g1d8e85f6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Google Shape;2657;g22067ab7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22067ab7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2" name="Shape 2662"/>
        <p:cNvGrpSpPr/>
        <p:nvPr/>
      </p:nvGrpSpPr>
      <p:grpSpPr>
        <a:xfrm>
          <a:off x="0" y="0"/>
          <a:ext cx="0" cy="0"/>
          <a:chOff x="0" y="0"/>
          <a:chExt cx="0" cy="0"/>
        </a:xfrm>
      </p:grpSpPr>
      <p:sp>
        <p:nvSpPr>
          <p:cNvPr id="2663" name="Google Shape;2663;g22067ab7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22067ab7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8" name="Shape 2668"/>
        <p:cNvGrpSpPr/>
        <p:nvPr/>
      </p:nvGrpSpPr>
      <p:grpSpPr>
        <a:xfrm>
          <a:off x="0" y="0"/>
          <a:ext cx="0" cy="0"/>
          <a:chOff x="0" y="0"/>
          <a:chExt cx="0" cy="0"/>
        </a:xfrm>
      </p:grpSpPr>
      <p:sp>
        <p:nvSpPr>
          <p:cNvPr id="2669" name="Google Shape;2669;g22067ab7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22067ab7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Google Shape;2675;g22136e53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2136e53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0" name="Shape 2680"/>
        <p:cNvGrpSpPr/>
        <p:nvPr/>
      </p:nvGrpSpPr>
      <p:grpSpPr>
        <a:xfrm>
          <a:off x="0" y="0"/>
          <a:ext cx="0" cy="0"/>
          <a:chOff x="0" y="0"/>
          <a:chExt cx="0" cy="0"/>
        </a:xfrm>
      </p:grpSpPr>
      <p:sp>
        <p:nvSpPr>
          <p:cNvPr id="2681" name="Google Shape;2681;g22136e533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22136e533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Google Shape;2687;g22136e533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22136e533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2" name="Shape 2692"/>
        <p:cNvGrpSpPr/>
        <p:nvPr/>
      </p:nvGrpSpPr>
      <p:grpSpPr>
        <a:xfrm>
          <a:off x="0" y="0"/>
          <a:ext cx="0" cy="0"/>
          <a:chOff x="0" y="0"/>
          <a:chExt cx="0" cy="0"/>
        </a:xfrm>
      </p:grpSpPr>
      <p:sp>
        <p:nvSpPr>
          <p:cNvPr id="2693" name="Google Shape;2693;g217498eb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217498eb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Google Shape;2699;g217498eb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217498eb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171d00f0e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71d00f0e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4" name="Shape 2704"/>
        <p:cNvGrpSpPr/>
        <p:nvPr/>
      </p:nvGrpSpPr>
      <p:grpSpPr>
        <a:xfrm>
          <a:off x="0" y="0"/>
          <a:ext cx="0" cy="0"/>
          <a:chOff x="0" y="0"/>
          <a:chExt cx="0" cy="0"/>
        </a:xfrm>
      </p:grpSpPr>
      <p:sp>
        <p:nvSpPr>
          <p:cNvPr id="2705" name="Google Shape;2705;g217498eb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217498eb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0" name="Shape 2710"/>
        <p:cNvGrpSpPr/>
        <p:nvPr/>
      </p:nvGrpSpPr>
      <p:grpSpPr>
        <a:xfrm>
          <a:off x="0" y="0"/>
          <a:ext cx="0" cy="0"/>
          <a:chOff x="0" y="0"/>
          <a:chExt cx="0" cy="0"/>
        </a:xfrm>
      </p:grpSpPr>
      <p:sp>
        <p:nvSpPr>
          <p:cNvPr id="2711" name="Google Shape;2711;g1de70f99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1de70f99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6" name="Shape 2716"/>
        <p:cNvGrpSpPr/>
        <p:nvPr/>
      </p:nvGrpSpPr>
      <p:grpSpPr>
        <a:xfrm>
          <a:off x="0" y="0"/>
          <a:ext cx="0" cy="0"/>
          <a:chOff x="0" y="0"/>
          <a:chExt cx="0" cy="0"/>
        </a:xfrm>
      </p:grpSpPr>
      <p:sp>
        <p:nvSpPr>
          <p:cNvPr id="2717" name="Google Shape;2717;g1de70f99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1de70f99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2" name="Shape 2722"/>
        <p:cNvGrpSpPr/>
        <p:nvPr/>
      </p:nvGrpSpPr>
      <p:grpSpPr>
        <a:xfrm>
          <a:off x="0" y="0"/>
          <a:ext cx="0" cy="0"/>
          <a:chOff x="0" y="0"/>
          <a:chExt cx="0" cy="0"/>
        </a:xfrm>
      </p:grpSpPr>
      <p:sp>
        <p:nvSpPr>
          <p:cNvPr id="2723" name="Google Shape;2723;g1de70f99f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1de70f99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Google Shape;2738;g1de70f99f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1de70f99f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5" name="Shape 2755"/>
        <p:cNvGrpSpPr/>
        <p:nvPr/>
      </p:nvGrpSpPr>
      <p:grpSpPr>
        <a:xfrm>
          <a:off x="0" y="0"/>
          <a:ext cx="0" cy="0"/>
          <a:chOff x="0" y="0"/>
          <a:chExt cx="0" cy="0"/>
        </a:xfrm>
      </p:grpSpPr>
      <p:sp>
        <p:nvSpPr>
          <p:cNvPr id="2756" name="Google Shape;2756;g1de70f99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1de70f99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1" name="Shape 2761"/>
        <p:cNvGrpSpPr/>
        <p:nvPr/>
      </p:nvGrpSpPr>
      <p:grpSpPr>
        <a:xfrm>
          <a:off x="0" y="0"/>
          <a:ext cx="0" cy="0"/>
          <a:chOff x="0" y="0"/>
          <a:chExt cx="0" cy="0"/>
        </a:xfrm>
      </p:grpSpPr>
      <p:sp>
        <p:nvSpPr>
          <p:cNvPr id="2762" name="Google Shape;2762;g1de742e4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1de742e4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7" name="Shape 2767"/>
        <p:cNvGrpSpPr/>
        <p:nvPr/>
      </p:nvGrpSpPr>
      <p:grpSpPr>
        <a:xfrm>
          <a:off x="0" y="0"/>
          <a:ext cx="0" cy="0"/>
          <a:chOff x="0" y="0"/>
          <a:chExt cx="0" cy="0"/>
        </a:xfrm>
      </p:grpSpPr>
      <p:sp>
        <p:nvSpPr>
          <p:cNvPr id="2768" name="Google Shape;2768;g1de742e46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1de742e46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3" name="Shape 2773"/>
        <p:cNvGrpSpPr/>
        <p:nvPr/>
      </p:nvGrpSpPr>
      <p:grpSpPr>
        <a:xfrm>
          <a:off x="0" y="0"/>
          <a:ext cx="0" cy="0"/>
          <a:chOff x="0" y="0"/>
          <a:chExt cx="0" cy="0"/>
        </a:xfrm>
      </p:grpSpPr>
      <p:sp>
        <p:nvSpPr>
          <p:cNvPr id="2774" name="Google Shape;2774;g1de742e46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1de742e46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9" name="Shape 2779"/>
        <p:cNvGrpSpPr/>
        <p:nvPr/>
      </p:nvGrpSpPr>
      <p:grpSpPr>
        <a:xfrm>
          <a:off x="0" y="0"/>
          <a:ext cx="0" cy="0"/>
          <a:chOff x="0" y="0"/>
          <a:chExt cx="0" cy="0"/>
        </a:xfrm>
      </p:grpSpPr>
      <p:sp>
        <p:nvSpPr>
          <p:cNvPr id="2780" name="Google Shape;2780;g1f42275f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1f42275f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727f42324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727f42324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5" name="Shape 2785"/>
        <p:cNvGrpSpPr/>
        <p:nvPr/>
      </p:nvGrpSpPr>
      <p:grpSpPr>
        <a:xfrm>
          <a:off x="0" y="0"/>
          <a:ext cx="0" cy="0"/>
          <a:chOff x="0" y="0"/>
          <a:chExt cx="0" cy="0"/>
        </a:xfrm>
      </p:grpSpPr>
      <p:sp>
        <p:nvSpPr>
          <p:cNvPr id="2786" name="Google Shape;2786;g1f42275f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1f42275f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727f42324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727f42324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17216a8ea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7216a8ea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172b2257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72b2257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159dd5c73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9dd5c73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72b2257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72b2257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172b2257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72b2257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17216a8ea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7216a8ea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17216a8ea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7216a8ea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17216a8ea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7216a8ea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172f7359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72f7359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172f7359c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72f7359c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172f7359c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72f7359c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172f7359c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72f7359c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172f7359c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72f7359c0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159dd5c73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9dd5c73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172f7359c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72f7359c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172f7359c0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72f7359c0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172f7359c0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72f7359c0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172f7359c0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72f7359c0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172f7359c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72f7359c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172f7359c0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72f7359c0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17383d6c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7383d6c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17383d6c7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7383d6c7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17383d6c7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7383d6c7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176390fd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76390fd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159dd5c73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59dd5c73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176390fd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76390fd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176390fd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76390fd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173dd979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73dd979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173dd979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73dd979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173dd979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73dd979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176390fd2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76390fd2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176390fd2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76390fd2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76390fd2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76390fd2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1773c41e9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773c41e9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1773c41e9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773c41e9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159dd5c73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59dd5c73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1773c41e9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773c41e9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1773c41e9c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773c41e9c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1773c41e9c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773c41e9c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1773c41e9c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773c41e9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177b39706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77b39706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177b39706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77b39706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177b39706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77b39706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1374c767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374c767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1374c767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374c767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1374c767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374c767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159dd5c73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59dd5c73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178674173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78674173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178674173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78674173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178674173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78674173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17867417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7867417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17867417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7867417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17925ad3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7925ad3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17867417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78674173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179a516c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79a516c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179a516c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79a516c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179a516c1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79a516c1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159dd5c73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59dd5c73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179a516c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79a516c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179a516c1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79a516c1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179a516c1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79a516c1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179a516c1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79a516c1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179a516c1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79a516c1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179a516c1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79a516c1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179a516c1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79a516c1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1c4cbd42ee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c4cbd42ee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1c4cbd42ee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c4cbd42ee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179a516c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79a516c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hyperlink" Target="http://bit.ly/UnrealSlides"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Autofit/>
          </a:bodyPr>
          <a:lstStyle>
            <a:lvl1pPr indent="-457200" lvl="0" marL="457200" algn="ctr">
              <a:spcBef>
                <a:spcPts val="0"/>
              </a:spcBef>
              <a:spcAft>
                <a:spcPts val="0"/>
              </a:spcAft>
              <a:buSzPts val="3600"/>
              <a:buChar char="●"/>
              <a:defRPr/>
            </a:lvl1pPr>
            <a:lvl2pPr indent="-406400" lvl="1" marL="914400" algn="ctr">
              <a:spcBef>
                <a:spcPts val="3200"/>
              </a:spcBef>
              <a:spcAft>
                <a:spcPts val="0"/>
              </a:spcAft>
              <a:buSzPts val="2800"/>
              <a:buChar char="○"/>
              <a:defRPr/>
            </a:lvl2pPr>
            <a:lvl3pPr indent="-406400" lvl="2" marL="1371600" algn="ctr">
              <a:spcBef>
                <a:spcPts val="3200"/>
              </a:spcBef>
              <a:spcAft>
                <a:spcPts val="0"/>
              </a:spcAft>
              <a:buSzPts val="2800"/>
              <a:buChar char="■"/>
              <a:defRPr/>
            </a:lvl3pPr>
            <a:lvl4pPr indent="-406400" lvl="3" marL="1828800" algn="ctr">
              <a:spcBef>
                <a:spcPts val="3200"/>
              </a:spcBef>
              <a:spcAft>
                <a:spcPts val="0"/>
              </a:spcAft>
              <a:buSzPts val="2800"/>
              <a:buChar char="●"/>
              <a:defRPr/>
            </a:lvl4pPr>
            <a:lvl5pPr indent="-406400" lvl="4" marL="2286000" algn="ctr">
              <a:spcBef>
                <a:spcPts val="3200"/>
              </a:spcBef>
              <a:spcAft>
                <a:spcPts val="0"/>
              </a:spcAft>
              <a:buSzPts val="2800"/>
              <a:buChar char="○"/>
              <a:defRPr/>
            </a:lvl5pPr>
            <a:lvl6pPr indent="-406400" lvl="5" marL="2743200" algn="ctr">
              <a:spcBef>
                <a:spcPts val="3200"/>
              </a:spcBef>
              <a:spcAft>
                <a:spcPts val="0"/>
              </a:spcAft>
              <a:buSzPts val="2800"/>
              <a:buChar char="■"/>
              <a:defRPr/>
            </a:lvl6pPr>
            <a:lvl7pPr indent="-406400" lvl="6" marL="3200400" algn="ctr">
              <a:spcBef>
                <a:spcPts val="3200"/>
              </a:spcBef>
              <a:spcAft>
                <a:spcPts val="0"/>
              </a:spcAft>
              <a:buSzPts val="2800"/>
              <a:buChar char="●"/>
              <a:defRPr/>
            </a:lvl7pPr>
            <a:lvl8pPr indent="-406400" lvl="7" marL="3657600" algn="ctr">
              <a:spcBef>
                <a:spcPts val="3200"/>
              </a:spcBef>
              <a:spcAft>
                <a:spcPts val="0"/>
              </a:spcAft>
              <a:buSzPts val="2800"/>
              <a:buChar char="○"/>
              <a:defRPr/>
            </a:lvl8pPr>
            <a:lvl9pPr indent="-406400" lvl="8" marL="4114800" algn="ctr">
              <a:spcBef>
                <a:spcPts val="3200"/>
              </a:spcBef>
              <a:spcAft>
                <a:spcPts val="320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type="tx">
  <p:cSld name="TITLE_AND_BODY">
    <p:bg>
      <p:bgPr>
        <a:blipFill rotWithShape="1">
          <a:blip r:embed="rId2">
            <a:alphaModFix/>
          </a:blip>
          <a:stretch>
            <a:fillRect b="0" l="0" r="0" t="0"/>
          </a:stretch>
        </a:blipFill>
      </p:bgPr>
    </p:bg>
    <p:spTree>
      <p:nvGrpSpPr>
        <p:cNvPr id="54" name="Shape 54"/>
        <p:cNvGrpSpPr/>
        <p:nvPr/>
      </p:nvGrpSpPr>
      <p:grpSpPr>
        <a:xfrm>
          <a:off x="0" y="0"/>
          <a:ext cx="0" cy="0"/>
          <a:chOff x="0" y="0"/>
          <a:chExt cx="0" cy="0"/>
        </a:xfrm>
      </p:grpSpPr>
      <p:sp>
        <p:nvSpPr>
          <p:cNvPr id="55" name="Google Shape;55;p14"/>
          <p:cNvSpPr/>
          <p:nvPr/>
        </p:nvSpPr>
        <p:spPr>
          <a:xfrm>
            <a:off x="2312" y="7053445"/>
            <a:ext cx="14596800" cy="3309600"/>
          </a:xfrm>
          <a:prstGeom prst="rect">
            <a:avLst/>
          </a:prstGeom>
          <a:gradFill>
            <a:gsLst>
              <a:gs pos="0">
                <a:srgbClr val="000000"/>
              </a:gs>
              <a:gs pos="100000">
                <a:srgbClr val="000000">
                  <a:alpha val="0"/>
                </a:srgbClr>
              </a:gs>
            </a:gsLst>
            <a:lin ang="0" scaled="0"/>
          </a:gradFill>
          <a:ln>
            <a:noFill/>
          </a:ln>
        </p:spPr>
        <p:txBody>
          <a:bodyPr anchorCtr="0" anchor="ctr" bIns="53550" lIns="53550" spcFirstLastPara="1"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56" name="Google Shape;56;p14"/>
          <p:cNvSpPr txBox="1"/>
          <p:nvPr>
            <p:ph type="title"/>
          </p:nvPr>
        </p:nvSpPr>
        <p:spPr>
          <a:xfrm>
            <a:off x="714493" y="7480707"/>
            <a:ext cx="13350000" cy="1353000"/>
          </a:xfrm>
          <a:prstGeom prst="rect">
            <a:avLst/>
          </a:prstGeom>
          <a:noFill/>
          <a:ln>
            <a:noFill/>
          </a:ln>
        </p:spPr>
        <p:txBody>
          <a:bodyPr anchorCtr="0" anchor="t" bIns="68550" lIns="68550" spcFirstLastPara="1" rIns="68550" wrap="square" tIns="68550">
            <a:noAutofit/>
          </a:bodyPr>
          <a:lstStyle>
            <a:lvl1pPr indent="0" lvl="0" marL="0" marR="0" rtl="0" algn="l">
              <a:lnSpc>
                <a:spcPct val="100000"/>
              </a:lnSpc>
              <a:spcBef>
                <a:spcPts val="0"/>
              </a:spcBef>
              <a:spcAft>
                <a:spcPts val="0"/>
              </a:spcAft>
              <a:buClr>
                <a:srgbClr val="FFFFFF"/>
              </a:buClr>
              <a:buSzPts val="6000"/>
              <a:buFont typeface="Helvetica Neue"/>
              <a:buNone/>
              <a:defRPr b="1" i="0" sz="60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9pPr>
          </a:lstStyle>
          <a:p/>
        </p:txBody>
      </p:sp>
      <p:sp>
        <p:nvSpPr>
          <p:cNvPr id="57" name="Google Shape;57;p14"/>
          <p:cNvSpPr/>
          <p:nvPr/>
        </p:nvSpPr>
        <p:spPr>
          <a:xfrm>
            <a:off x="727110" y="8770976"/>
            <a:ext cx="13750800" cy="659400"/>
          </a:xfrm>
          <a:prstGeom prst="rect">
            <a:avLst/>
          </a:prstGeom>
          <a:noFill/>
          <a:ln>
            <a:noFill/>
          </a:ln>
        </p:spPr>
        <p:txBody>
          <a:bodyPr anchorCtr="0" anchor="ctr" bIns="53550" lIns="53550" spcFirstLastPara="1" rIns="53550" wrap="square" tIns="53550">
            <a:noAutofit/>
          </a:bodyPr>
          <a:lstStyle/>
          <a:p>
            <a:pPr indent="0" lvl="0" marL="0" marR="0" rtl="0" algn="l">
              <a:lnSpc>
                <a:spcPct val="120000"/>
              </a:lnSpc>
              <a:spcBef>
                <a:spcPts val="0"/>
              </a:spcBef>
              <a:spcAft>
                <a:spcPts val="0"/>
              </a:spcAft>
              <a:buClr>
                <a:srgbClr val="E8E8E8"/>
              </a:buClr>
              <a:buFont typeface="Helvetica Neue"/>
              <a:buNone/>
            </a:pPr>
            <a:r>
              <a:rPr lang="en-GB" sz="3600">
                <a:solidFill>
                  <a:srgbClr val="E8E8E8"/>
                </a:solidFill>
                <a:latin typeface="Helvetica Neue"/>
                <a:ea typeface="Helvetica Neue"/>
                <a:cs typeface="Helvetica Neue"/>
                <a:sym typeface="Helvetica Neue"/>
              </a:rPr>
              <a:t>Twitter </a:t>
            </a:r>
            <a:r>
              <a:rPr b="1" i="0" lang="en-GB" sz="3600" u="none" cap="none" strike="noStrike">
                <a:solidFill>
                  <a:srgbClr val="E8E8E8"/>
                </a:solidFill>
                <a:latin typeface="Helvetica Neue"/>
                <a:ea typeface="Helvetica Neue"/>
                <a:cs typeface="Helvetica Neue"/>
                <a:sym typeface="Helvetica Neue"/>
              </a:rPr>
              <a:t>@</a:t>
            </a:r>
            <a:r>
              <a:rPr b="1" lang="en-GB" sz="3600">
                <a:solidFill>
                  <a:srgbClr val="E8E8E8"/>
                </a:solidFill>
                <a:latin typeface="Helvetica Neue"/>
                <a:ea typeface="Helvetica Neue"/>
                <a:cs typeface="Helvetica Neue"/>
                <a:sym typeface="Helvetica Neue"/>
              </a:rPr>
              <a:t>GameDevTV</a:t>
            </a:r>
            <a:r>
              <a:rPr b="1" i="0" lang="en-GB" sz="3600" u="none" cap="none" strike="noStrike">
                <a:solidFill>
                  <a:srgbClr val="E8E8E8"/>
                </a:solidFill>
                <a:latin typeface="Helvetica Neue"/>
                <a:ea typeface="Helvetica Neue"/>
                <a:cs typeface="Helvetica Neue"/>
                <a:sym typeface="Helvetica Neue"/>
              </a:rPr>
              <a:t> ::</a:t>
            </a:r>
            <a:r>
              <a:rPr b="1" lang="en-GB" sz="3600">
                <a:solidFill>
                  <a:srgbClr val="E8E8E8"/>
                </a:solidFill>
                <a:latin typeface="Helvetica Neue"/>
                <a:ea typeface="Helvetica Neue"/>
                <a:cs typeface="Helvetica Neue"/>
                <a:sym typeface="Helvetica Neue"/>
              </a:rPr>
              <a:t> </a:t>
            </a:r>
            <a:r>
              <a:rPr lang="en-GB" sz="3600">
                <a:solidFill>
                  <a:srgbClr val="E8E8E8"/>
                </a:solidFill>
                <a:latin typeface="Helvetica Neue"/>
                <a:ea typeface="Helvetica Neue"/>
                <a:cs typeface="Helvetica Neue"/>
                <a:sym typeface="Helvetica Neue"/>
              </a:rPr>
              <a:t>Web </a:t>
            </a:r>
            <a:r>
              <a:rPr b="1" lang="en-GB" sz="3600">
                <a:solidFill>
                  <a:srgbClr val="E8E8E8"/>
                </a:solidFill>
                <a:latin typeface="Helvetica Neue"/>
                <a:ea typeface="Helvetica Neue"/>
                <a:cs typeface="Helvetica Neue"/>
                <a:sym typeface="Helvetica Neue"/>
              </a:rPr>
              <a:t>community</a:t>
            </a:r>
            <a:r>
              <a:rPr b="1" i="0" lang="en-GB" sz="3600" u="none" cap="none" strike="noStrike">
                <a:solidFill>
                  <a:srgbClr val="E8E8E8"/>
                </a:solidFill>
                <a:latin typeface="Helvetica Neue"/>
                <a:ea typeface="Helvetica Neue"/>
                <a:cs typeface="Helvetica Neue"/>
                <a:sym typeface="Helvetica Neue"/>
              </a:rPr>
              <a:t>.</a:t>
            </a:r>
            <a:r>
              <a:rPr b="1" lang="en-GB" sz="3600">
                <a:solidFill>
                  <a:srgbClr val="E8E8E8"/>
                </a:solidFill>
                <a:latin typeface="Helvetica Neue"/>
                <a:ea typeface="Helvetica Neue"/>
                <a:cs typeface="Helvetica Neue"/>
                <a:sym typeface="Helvetica Neue"/>
              </a:rPr>
              <a:t>GameDev</a:t>
            </a:r>
            <a:r>
              <a:rPr b="1" i="0" lang="en-GB" sz="3600" u="none" cap="none" strike="noStrike">
                <a:solidFill>
                  <a:srgbClr val="E8E8E8"/>
                </a:solidFill>
                <a:latin typeface="Helvetica Neue"/>
                <a:ea typeface="Helvetica Neue"/>
                <a:cs typeface="Helvetica Neue"/>
                <a:sym typeface="Helvetica Neue"/>
              </a:rPr>
              <a:t>.</a:t>
            </a:r>
            <a:r>
              <a:rPr b="1" lang="en-GB" sz="3600">
                <a:solidFill>
                  <a:srgbClr val="E8E8E8"/>
                </a:solidFill>
                <a:latin typeface="Helvetica Neue"/>
                <a:ea typeface="Helvetica Neue"/>
                <a:cs typeface="Helvetica Neue"/>
                <a:sym typeface="Helvetica Neue"/>
              </a:rPr>
              <a:t>tv</a:t>
            </a:r>
            <a:endParaRPr sz="1000"/>
          </a:p>
        </p:txBody>
      </p:sp>
      <p:sp>
        <p:nvSpPr>
          <p:cNvPr id="58" name="Google Shape;58;p14"/>
          <p:cNvSpPr txBox="1"/>
          <p:nvPr>
            <p:ph idx="12" type="sldNum"/>
          </p:nvPr>
        </p:nvSpPr>
        <p:spPr>
          <a:xfrm>
            <a:off x="8951861" y="9764613"/>
            <a:ext cx="370800" cy="383400"/>
          </a:xfrm>
          <a:prstGeom prst="rect">
            <a:avLst/>
          </a:prstGeom>
          <a:noFill/>
          <a:ln>
            <a:noFill/>
          </a:ln>
        </p:spPr>
        <p:txBody>
          <a:bodyPr anchorCtr="0" anchor="t" bIns="53550" lIns="53550" spcFirstLastPara="1" rIns="53550" wrap="square" tIns="53550">
            <a:noAutofit/>
          </a:bodyPr>
          <a:lstStyle>
            <a:lvl1pPr indent="0" lvl="0"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
        <p:nvSpPr>
          <p:cNvPr id="59" name="Google Shape;59;p14"/>
          <p:cNvSpPr/>
          <p:nvPr/>
        </p:nvSpPr>
        <p:spPr>
          <a:xfrm>
            <a:off x="16209200" y="100181"/>
            <a:ext cx="1815000" cy="659400"/>
          </a:xfrm>
          <a:prstGeom prst="rect">
            <a:avLst/>
          </a:prstGeom>
          <a:noFill/>
          <a:ln>
            <a:noFill/>
          </a:ln>
        </p:spPr>
        <p:txBody>
          <a:bodyPr anchorCtr="0" anchor="ctr" bIns="53550" lIns="53550" spcFirstLastPara="1" rIns="53550" wrap="square" tIns="53550">
            <a:noAutofit/>
          </a:bodyPr>
          <a:lstStyle/>
          <a:p>
            <a:pPr indent="0" lvl="0" marL="0" marR="0" rtl="0" algn="r">
              <a:lnSpc>
                <a:spcPct val="120000"/>
              </a:lnSpc>
              <a:spcBef>
                <a:spcPts val="0"/>
              </a:spcBef>
              <a:spcAft>
                <a:spcPts val="0"/>
              </a:spcAft>
              <a:buClr>
                <a:srgbClr val="E8E8E8"/>
              </a:buClr>
              <a:buFont typeface="Helvetica Neue"/>
              <a:buNone/>
            </a:pPr>
            <a:r>
              <a:rPr lang="en-GB" sz="1000"/>
              <a:t>z</a:t>
            </a:r>
            <a:endParaRPr sz="10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p:cSld name="Slide">
    <p:bg>
      <p:bgPr>
        <a:blipFill rotWithShape="1">
          <a:blip r:embed="rId2">
            <a:alphaModFix/>
          </a:blip>
          <a:stretch>
            <a:fillRect b="0" l="0" r="0" t="0"/>
          </a:stretch>
        </a:blipFill>
      </p:bgPr>
    </p:bg>
    <p:spTree>
      <p:nvGrpSpPr>
        <p:cNvPr id="60" name="Shape 60"/>
        <p:cNvGrpSpPr/>
        <p:nvPr/>
      </p:nvGrpSpPr>
      <p:grpSpPr>
        <a:xfrm>
          <a:off x="0" y="0"/>
          <a:ext cx="0" cy="0"/>
          <a:chOff x="0" y="0"/>
          <a:chExt cx="0" cy="0"/>
        </a:xfrm>
      </p:grpSpPr>
      <p:sp>
        <p:nvSpPr>
          <p:cNvPr id="61" name="Google Shape;61;p15"/>
          <p:cNvSpPr/>
          <p:nvPr/>
        </p:nvSpPr>
        <p:spPr>
          <a:xfrm>
            <a:off x="587256" y="597866"/>
            <a:ext cx="17113200" cy="9091200"/>
          </a:xfrm>
          <a:prstGeom prst="rect">
            <a:avLst/>
          </a:prstGeom>
          <a:solidFill>
            <a:srgbClr val="000000">
              <a:alpha val="84710"/>
            </a:srgbClr>
          </a:solidFill>
          <a:ln>
            <a:noFill/>
          </a:ln>
        </p:spPr>
        <p:txBody>
          <a:bodyPr anchorCtr="0" anchor="ctr" bIns="53550" lIns="53550" spcFirstLastPara="1"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62" name="Google Shape;62;p15"/>
          <p:cNvSpPr txBox="1"/>
          <p:nvPr>
            <p:ph type="title"/>
          </p:nvPr>
        </p:nvSpPr>
        <p:spPr>
          <a:xfrm>
            <a:off x="860028" y="838894"/>
            <a:ext cx="16644000" cy="1254000"/>
          </a:xfrm>
          <a:prstGeom prst="rect">
            <a:avLst/>
          </a:prstGeom>
          <a:noFill/>
          <a:ln>
            <a:noFill/>
          </a:ln>
        </p:spPr>
        <p:txBody>
          <a:bodyPr anchorCtr="0" anchor="t" bIns="68550" lIns="68550" spcFirstLastPara="1" rIns="68550" wrap="square" tIns="68550">
            <a:noAutofit/>
          </a:bodyPr>
          <a:lstStyle>
            <a:lvl1pPr indent="0" lvl="0"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9pPr>
          </a:lstStyle>
          <a:p/>
        </p:txBody>
      </p:sp>
      <p:sp>
        <p:nvSpPr>
          <p:cNvPr id="63" name="Google Shape;63;p15"/>
          <p:cNvSpPr txBox="1"/>
          <p:nvPr>
            <p:ph idx="1" type="body"/>
          </p:nvPr>
        </p:nvSpPr>
        <p:spPr>
          <a:xfrm>
            <a:off x="860028" y="2214264"/>
            <a:ext cx="16644000" cy="7197000"/>
          </a:xfrm>
          <a:prstGeom prst="rect">
            <a:avLst/>
          </a:prstGeom>
          <a:noFill/>
          <a:ln>
            <a:noFill/>
          </a:ln>
        </p:spPr>
        <p:txBody>
          <a:bodyPr anchorCtr="0" anchor="t" bIns="68550" lIns="68550" spcFirstLastPara="1" rIns="68550" wrap="square" tIns="68550">
            <a:noAutofit/>
          </a:bodyPr>
          <a:lstStyle>
            <a:lvl1pPr indent="-571500" lvl="0" marL="457200" marR="0" rtl="0" algn="l">
              <a:lnSpc>
                <a:spcPct val="115000"/>
              </a:lnSpc>
              <a:spcBef>
                <a:spcPts val="0"/>
              </a:spcBef>
              <a:spcAft>
                <a:spcPts val="0"/>
              </a:spcAft>
              <a:buClr>
                <a:srgbClr val="FFFFFF"/>
              </a:buClr>
              <a:buSzPts val="5400"/>
              <a:buFont typeface="Helvetica Neue"/>
              <a:buChar char="●"/>
              <a:defRPr b="0" i="0" sz="5400" u="none" cap="none" strike="noStrike">
                <a:solidFill>
                  <a:srgbClr val="FFFFFF"/>
                </a:solidFill>
                <a:latin typeface="Helvetica Neue"/>
                <a:ea typeface="Helvetica Neue"/>
                <a:cs typeface="Helvetica Neue"/>
                <a:sym typeface="Helvetica Neue"/>
              </a:defRPr>
            </a:lvl1pPr>
            <a:lvl2pPr indent="-533400" lvl="1" marL="914400" marR="0" rtl="0" algn="l">
              <a:lnSpc>
                <a:spcPct val="100000"/>
              </a:lnSpc>
              <a:spcBef>
                <a:spcPts val="0"/>
              </a:spcBef>
              <a:spcAft>
                <a:spcPts val="0"/>
              </a:spcAft>
              <a:buClr>
                <a:srgbClr val="FFFFFF"/>
              </a:buClr>
              <a:buSzPts val="4800"/>
              <a:buFont typeface="Helvetica Neue"/>
              <a:buChar char="○"/>
              <a:defRPr b="0" i="0" sz="4800" u="none" cap="none" strike="noStrike">
                <a:solidFill>
                  <a:srgbClr val="FFFFFF"/>
                </a:solidFill>
                <a:latin typeface="Helvetica Neue"/>
                <a:ea typeface="Helvetica Neue"/>
                <a:cs typeface="Helvetica Neue"/>
                <a:sym typeface="Helvetica Neue"/>
              </a:defRPr>
            </a:lvl2pPr>
            <a:lvl3pPr indent="-533400" lvl="2" marL="1371600" marR="0" rtl="0" algn="l">
              <a:lnSpc>
                <a:spcPct val="100000"/>
              </a:lnSpc>
              <a:spcBef>
                <a:spcPts val="0"/>
              </a:spcBef>
              <a:spcAft>
                <a:spcPts val="0"/>
              </a:spcAft>
              <a:buClr>
                <a:srgbClr val="FFFFFF"/>
              </a:buClr>
              <a:buSzPts val="4800"/>
              <a:buFont typeface="Helvetica Neue"/>
              <a:buChar char="■"/>
              <a:defRPr b="0" i="0" sz="4800" u="none" cap="none" strike="noStrike">
                <a:solidFill>
                  <a:srgbClr val="FFFFFF"/>
                </a:solidFill>
                <a:latin typeface="Helvetica Neue"/>
                <a:ea typeface="Helvetica Neue"/>
                <a:cs typeface="Helvetica Neue"/>
                <a:sym typeface="Helvetica Neue"/>
              </a:defRPr>
            </a:lvl3pPr>
            <a:lvl4pPr indent="-533400" lvl="3" marL="1828800" marR="0" rtl="0" algn="l">
              <a:lnSpc>
                <a:spcPct val="100000"/>
              </a:lnSpc>
              <a:spcBef>
                <a:spcPts val="0"/>
              </a:spcBef>
              <a:spcAft>
                <a:spcPts val="0"/>
              </a:spcAft>
              <a:buClr>
                <a:srgbClr val="FFFFFF"/>
              </a:buClr>
              <a:buSzPts val="4800"/>
              <a:buFont typeface="Helvetica Neue"/>
              <a:buChar char="●"/>
              <a:defRPr b="0" i="0" sz="4800" u="none" cap="none" strike="noStrike">
                <a:solidFill>
                  <a:srgbClr val="FFFFFF"/>
                </a:solidFill>
                <a:latin typeface="Helvetica Neue"/>
                <a:ea typeface="Helvetica Neue"/>
                <a:cs typeface="Helvetica Neue"/>
                <a:sym typeface="Helvetica Neue"/>
              </a:defRPr>
            </a:lvl4pPr>
            <a:lvl5pPr indent="-533400" lvl="4" marL="2286000" marR="0" rtl="0" algn="l">
              <a:lnSpc>
                <a:spcPct val="100000"/>
              </a:lnSpc>
              <a:spcBef>
                <a:spcPts val="0"/>
              </a:spcBef>
              <a:spcAft>
                <a:spcPts val="0"/>
              </a:spcAft>
              <a:buClr>
                <a:srgbClr val="FFFFFF"/>
              </a:buClr>
              <a:buSzPts val="4800"/>
              <a:buFont typeface="Helvetica Neue"/>
              <a:buChar char="○"/>
              <a:defRPr b="0" i="0" sz="4800" u="none" cap="none" strike="noStrike">
                <a:solidFill>
                  <a:srgbClr val="FFFFFF"/>
                </a:solidFill>
                <a:latin typeface="Helvetica Neue"/>
                <a:ea typeface="Helvetica Neue"/>
                <a:cs typeface="Helvetica Neue"/>
                <a:sym typeface="Helvetica Neue"/>
              </a:defRPr>
            </a:lvl5pPr>
            <a:lvl6pPr indent="-533400" lvl="5" marL="2743200" marR="0" rtl="0" algn="l">
              <a:lnSpc>
                <a:spcPct val="100000"/>
              </a:lnSpc>
              <a:spcBef>
                <a:spcPts val="0"/>
              </a:spcBef>
              <a:spcAft>
                <a:spcPts val="0"/>
              </a:spcAft>
              <a:buClr>
                <a:srgbClr val="FFFFFF"/>
              </a:buClr>
              <a:buSzPts val="4800"/>
              <a:buFont typeface="Helvetica Neue"/>
              <a:buChar char="■"/>
              <a:defRPr b="0" i="0" sz="4800" u="none" cap="none" strike="noStrike">
                <a:solidFill>
                  <a:srgbClr val="FFFFFF"/>
                </a:solidFill>
                <a:latin typeface="Helvetica Neue"/>
                <a:ea typeface="Helvetica Neue"/>
                <a:cs typeface="Helvetica Neue"/>
                <a:sym typeface="Helvetica Neue"/>
              </a:defRPr>
            </a:lvl6pPr>
            <a:lvl7pPr indent="-533400" lvl="6" marL="3200400" marR="0" rtl="0" algn="l">
              <a:lnSpc>
                <a:spcPct val="100000"/>
              </a:lnSpc>
              <a:spcBef>
                <a:spcPts val="0"/>
              </a:spcBef>
              <a:spcAft>
                <a:spcPts val="0"/>
              </a:spcAft>
              <a:buClr>
                <a:srgbClr val="FFFFFF"/>
              </a:buClr>
              <a:buSzPts val="4800"/>
              <a:buFont typeface="Helvetica Neue"/>
              <a:buChar char="●"/>
              <a:defRPr b="0" i="0" sz="4800" u="none" cap="none" strike="noStrike">
                <a:solidFill>
                  <a:srgbClr val="FFFFFF"/>
                </a:solidFill>
                <a:latin typeface="Helvetica Neue"/>
                <a:ea typeface="Helvetica Neue"/>
                <a:cs typeface="Helvetica Neue"/>
                <a:sym typeface="Helvetica Neue"/>
              </a:defRPr>
            </a:lvl7pPr>
            <a:lvl8pPr indent="-533400" lvl="7" marL="3657600" marR="0" rtl="0" algn="l">
              <a:lnSpc>
                <a:spcPct val="100000"/>
              </a:lnSpc>
              <a:spcBef>
                <a:spcPts val="0"/>
              </a:spcBef>
              <a:spcAft>
                <a:spcPts val="0"/>
              </a:spcAft>
              <a:buClr>
                <a:srgbClr val="FFFFFF"/>
              </a:buClr>
              <a:buSzPts val="4800"/>
              <a:buFont typeface="Helvetica Neue"/>
              <a:buChar char="○"/>
              <a:defRPr b="0" i="0" sz="4800" u="none" cap="none" strike="noStrike">
                <a:solidFill>
                  <a:srgbClr val="FFFFFF"/>
                </a:solidFill>
                <a:latin typeface="Helvetica Neue"/>
                <a:ea typeface="Helvetica Neue"/>
                <a:cs typeface="Helvetica Neue"/>
                <a:sym typeface="Helvetica Neue"/>
              </a:defRPr>
            </a:lvl8pPr>
            <a:lvl9pPr indent="-533400" lvl="8" marL="4114800" marR="0" rtl="0" algn="l">
              <a:lnSpc>
                <a:spcPct val="100000"/>
              </a:lnSpc>
              <a:spcBef>
                <a:spcPts val="0"/>
              </a:spcBef>
              <a:spcAft>
                <a:spcPts val="0"/>
              </a:spcAft>
              <a:buClr>
                <a:srgbClr val="FFFFFF"/>
              </a:buClr>
              <a:buSzPts val="4800"/>
              <a:buFont typeface="Helvetica Neue"/>
              <a:buChar char="■"/>
              <a:defRPr b="0" i="0" sz="4800" u="none" cap="none" strike="noStrike">
                <a:solidFill>
                  <a:srgbClr val="FFFFFF"/>
                </a:solidFill>
                <a:latin typeface="Helvetica Neue"/>
                <a:ea typeface="Helvetica Neue"/>
                <a:cs typeface="Helvetica Neue"/>
                <a:sym typeface="Helvetica Neue"/>
              </a:defRPr>
            </a:lvl9pPr>
          </a:lstStyle>
          <a:p/>
        </p:txBody>
      </p:sp>
      <p:sp>
        <p:nvSpPr>
          <p:cNvPr id="64" name="Google Shape;64;p15"/>
          <p:cNvSpPr txBox="1"/>
          <p:nvPr>
            <p:ph idx="12" type="sldNum"/>
          </p:nvPr>
        </p:nvSpPr>
        <p:spPr>
          <a:xfrm>
            <a:off x="8951861" y="9764613"/>
            <a:ext cx="370800" cy="383400"/>
          </a:xfrm>
          <a:prstGeom prst="rect">
            <a:avLst/>
          </a:prstGeom>
          <a:noFill/>
          <a:ln>
            <a:noFill/>
          </a:ln>
        </p:spPr>
        <p:txBody>
          <a:bodyPr anchorCtr="0" anchor="t" bIns="53550" lIns="53550" spcFirstLastPara="1" rIns="53550" wrap="square" tIns="53550">
            <a:noAutofit/>
          </a:bodyPr>
          <a:lstStyle>
            <a:lvl1pPr indent="0" lvl="0"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
        <p:nvSpPr>
          <p:cNvPr id="65" name="Google Shape;65;p15"/>
          <p:cNvSpPr txBox="1"/>
          <p:nvPr/>
        </p:nvSpPr>
        <p:spPr>
          <a:xfrm>
            <a:off x="587249" y="9689150"/>
            <a:ext cx="17113800" cy="383400"/>
          </a:xfrm>
          <a:prstGeom prst="rect">
            <a:avLst/>
          </a:prstGeom>
          <a:noFill/>
          <a:ln>
            <a:noFill/>
          </a:ln>
        </p:spPr>
        <p:txBody>
          <a:bodyPr anchorCtr="0" anchor="t" bIns="53550" lIns="53550" spcFirstLastPara="1" rIns="53550" wrap="square" tIns="53550">
            <a:noAutofit/>
          </a:bodyPr>
          <a:lstStyle/>
          <a:p>
            <a:pPr indent="0" lvl="0" marL="0" rtl="0" algn="ctr">
              <a:spcBef>
                <a:spcPts val="0"/>
              </a:spcBef>
              <a:spcAft>
                <a:spcPts val="0"/>
              </a:spcAft>
              <a:buNone/>
            </a:pPr>
            <a:r>
              <a:rPr lang="en-GB" sz="2400">
                <a:solidFill>
                  <a:srgbClr val="F3F3F3"/>
                </a:solidFill>
                <a:latin typeface="Helvetica Neue"/>
                <a:ea typeface="Helvetica Neue"/>
                <a:cs typeface="Helvetica Neue"/>
                <a:sym typeface="Helvetica Neue"/>
              </a:rPr>
              <a:t>Live Google Slides at </a:t>
            </a:r>
            <a:r>
              <a:rPr lang="en-GB" sz="2400" u="sng">
                <a:solidFill>
                  <a:srgbClr val="F3F3F3"/>
                </a:solidFill>
                <a:latin typeface="Helvetica Neue"/>
                <a:ea typeface="Helvetica Neue"/>
                <a:cs typeface="Helvetica Neue"/>
                <a:sym typeface="Helvetica Neue"/>
                <a:hlinkClick r:id="rId3"/>
              </a:rPr>
              <a:t>http://bit.ly/UnrealSlides</a:t>
            </a:r>
            <a:r>
              <a:rPr lang="en-GB" sz="2400">
                <a:solidFill>
                  <a:srgbClr val="F3F3F3"/>
                </a:solidFill>
                <a:latin typeface="Helvetica Neue"/>
                <a:ea typeface="Helvetica Neue"/>
                <a:cs typeface="Helvetica Neue"/>
                <a:sym typeface="Helvetica Neue"/>
              </a:rPr>
              <a:t>.  Slides from https://www.udemy.com/unrealcourse</a:t>
            </a:r>
            <a:endParaRPr sz="2400">
              <a:solidFill>
                <a:srgbClr val="F3F3F3"/>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llenge">
  <p:cSld name="Challenge">
    <p:bg>
      <p:bgPr>
        <a:blipFill rotWithShape="1">
          <a:blip r:embed="rId2">
            <a:alphaModFix/>
          </a:blip>
          <a:stretch>
            <a:fillRect b="0" l="0" r="0" t="0"/>
          </a:stretch>
        </a:blipFill>
      </p:bgPr>
    </p:bg>
    <p:spTree>
      <p:nvGrpSpPr>
        <p:cNvPr id="66" name="Shape 66"/>
        <p:cNvGrpSpPr/>
        <p:nvPr/>
      </p:nvGrpSpPr>
      <p:grpSpPr>
        <a:xfrm>
          <a:off x="0" y="0"/>
          <a:ext cx="0" cy="0"/>
          <a:chOff x="0" y="0"/>
          <a:chExt cx="0" cy="0"/>
        </a:xfrm>
      </p:grpSpPr>
      <p:sp>
        <p:nvSpPr>
          <p:cNvPr id="67" name="Google Shape;67;p16"/>
          <p:cNvSpPr/>
          <p:nvPr/>
        </p:nvSpPr>
        <p:spPr>
          <a:xfrm>
            <a:off x="587256" y="597866"/>
            <a:ext cx="17113200" cy="9091200"/>
          </a:xfrm>
          <a:prstGeom prst="rect">
            <a:avLst/>
          </a:prstGeom>
          <a:solidFill>
            <a:srgbClr val="000000">
              <a:alpha val="84710"/>
            </a:srgbClr>
          </a:solidFill>
          <a:ln>
            <a:noFill/>
          </a:ln>
        </p:spPr>
        <p:txBody>
          <a:bodyPr anchorCtr="0" anchor="ctr" bIns="53550" lIns="53550" spcFirstLastPara="1"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68" name="Google Shape;68;p16"/>
          <p:cNvSpPr txBox="1"/>
          <p:nvPr>
            <p:ph idx="1" type="body"/>
          </p:nvPr>
        </p:nvSpPr>
        <p:spPr>
          <a:xfrm>
            <a:off x="860028" y="838894"/>
            <a:ext cx="16644000" cy="1254000"/>
          </a:xfrm>
          <a:prstGeom prst="rect">
            <a:avLst/>
          </a:prstGeom>
          <a:noFill/>
          <a:ln>
            <a:noFill/>
          </a:ln>
        </p:spPr>
        <p:txBody>
          <a:bodyPr anchorCtr="0" anchor="t" bIns="68550" lIns="68550" spcFirstLastPara="1" rIns="68550" wrap="square" tIns="68550">
            <a:noAutofit/>
          </a:bodyPr>
          <a:lstStyle>
            <a:lvl1pPr indent="-228600" lvl="0" marL="45720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5pPr>
            <a:lvl6pPr indent="-228600" lvl="5" marL="27432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6pPr>
            <a:lvl7pPr indent="-228600" lvl="6" marL="32004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7pPr>
            <a:lvl8pPr indent="-228600" lvl="7" marL="36576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8pPr>
            <a:lvl9pPr indent="-228600" lvl="8" marL="41148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9pPr>
          </a:lstStyle>
          <a:p/>
        </p:txBody>
      </p:sp>
      <p:sp>
        <p:nvSpPr>
          <p:cNvPr id="69" name="Google Shape;69;p16"/>
          <p:cNvSpPr/>
          <p:nvPr/>
        </p:nvSpPr>
        <p:spPr>
          <a:xfrm>
            <a:off x="125225" y="177925"/>
            <a:ext cx="18034500" cy="9835200"/>
          </a:xfrm>
          <a:prstGeom prst="rect">
            <a:avLst/>
          </a:prstGeom>
          <a:noFill/>
          <a:ln cap="flat" cmpd="sng" w="889000">
            <a:solidFill>
              <a:srgbClr val="395677"/>
            </a:solidFill>
            <a:prstDash val="solid"/>
            <a:miter lim="8000"/>
            <a:headEnd len="sm" w="sm" type="none"/>
            <a:tailEnd len="sm" w="sm" type="none"/>
          </a:ln>
        </p:spPr>
        <p:txBody>
          <a:bodyPr anchorCtr="0" anchor="ctr" bIns="53550" lIns="53550" spcFirstLastPara="1"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70" name="Google Shape;70;p16"/>
          <p:cNvSpPr txBox="1"/>
          <p:nvPr>
            <p:ph idx="2" type="body"/>
          </p:nvPr>
        </p:nvSpPr>
        <p:spPr>
          <a:xfrm>
            <a:off x="860028" y="2214264"/>
            <a:ext cx="16644000" cy="7197000"/>
          </a:xfrm>
          <a:prstGeom prst="rect">
            <a:avLst/>
          </a:prstGeom>
          <a:noFill/>
          <a:ln>
            <a:noFill/>
          </a:ln>
        </p:spPr>
        <p:txBody>
          <a:bodyPr anchorCtr="0" anchor="t" bIns="68550" lIns="68550" spcFirstLastPara="1" rIns="68550" wrap="square" tIns="68550">
            <a:noAutofit/>
          </a:bodyPr>
          <a:lstStyle>
            <a:lvl1pPr indent="-571500" lvl="0" marL="457200" marR="0" rtl="0" algn="l">
              <a:lnSpc>
                <a:spcPct val="150000"/>
              </a:lnSpc>
              <a:spcBef>
                <a:spcPts val="0"/>
              </a:spcBef>
              <a:spcAft>
                <a:spcPts val="0"/>
              </a:spcAft>
              <a:buClr>
                <a:srgbClr val="FFFFFF"/>
              </a:buClr>
              <a:buSzPts val="5400"/>
              <a:buFont typeface="Helvetica Neue"/>
              <a:buChar char="●"/>
              <a:defRPr b="0" i="0" sz="5400" u="none" cap="none" strike="noStrike">
                <a:solidFill>
                  <a:srgbClr val="FFFFFF"/>
                </a:solidFill>
                <a:latin typeface="Helvetica Neue"/>
                <a:ea typeface="Helvetica Neue"/>
                <a:cs typeface="Helvetica Neue"/>
                <a:sym typeface="Helvetica Neue"/>
              </a:defRPr>
            </a:lvl1pPr>
            <a:lvl2pPr indent="-292100" lvl="1" marL="914400" marR="0" rtl="0" algn="l">
              <a:lnSpc>
                <a:spcPct val="100000"/>
              </a:lnSpc>
              <a:spcBef>
                <a:spcPts val="0"/>
              </a:spcBef>
              <a:spcAft>
                <a:spcPts val="0"/>
              </a:spcAft>
              <a:buClr>
                <a:srgbClr val="FFFFFF"/>
              </a:buClr>
              <a:buSzPts val="1000"/>
              <a:buFont typeface="Helvetica Neue"/>
              <a:buChar char="○"/>
              <a:defRPr b="0" i="0" sz="3200" u="none" cap="none" strike="noStrike">
                <a:solidFill>
                  <a:srgbClr val="FFFFFF"/>
                </a:solidFill>
                <a:latin typeface="Helvetica Neue"/>
                <a:ea typeface="Helvetica Neue"/>
                <a:cs typeface="Helvetica Neue"/>
                <a:sym typeface="Helvetica Neue"/>
              </a:defRPr>
            </a:lvl2pPr>
            <a:lvl3pPr indent="-292100" lvl="2" marL="1371600" marR="0" rtl="0" algn="l">
              <a:lnSpc>
                <a:spcPct val="100000"/>
              </a:lnSpc>
              <a:spcBef>
                <a:spcPts val="0"/>
              </a:spcBef>
              <a:spcAft>
                <a:spcPts val="0"/>
              </a:spcAft>
              <a:buClr>
                <a:srgbClr val="FFFFFF"/>
              </a:buClr>
              <a:buSzPts val="1000"/>
              <a:buFont typeface="Helvetica Neue"/>
              <a:buChar char="■"/>
              <a:defRPr b="0" i="0" sz="3200" u="none" cap="none" strike="noStrike">
                <a:solidFill>
                  <a:srgbClr val="FFFFFF"/>
                </a:solidFill>
                <a:latin typeface="Helvetica Neue"/>
                <a:ea typeface="Helvetica Neue"/>
                <a:cs typeface="Helvetica Neue"/>
                <a:sym typeface="Helvetica Neue"/>
              </a:defRPr>
            </a:lvl3pPr>
            <a:lvl4pPr indent="-292100" lvl="3" marL="1828800" marR="0" rtl="0" algn="l">
              <a:lnSpc>
                <a:spcPct val="100000"/>
              </a:lnSpc>
              <a:spcBef>
                <a:spcPts val="0"/>
              </a:spcBef>
              <a:spcAft>
                <a:spcPts val="0"/>
              </a:spcAft>
              <a:buClr>
                <a:srgbClr val="FFFFFF"/>
              </a:buClr>
              <a:buSzPts val="1000"/>
              <a:buFont typeface="Helvetica Neue"/>
              <a:buChar char="●"/>
              <a:defRPr b="0" i="0" sz="3200" u="none" cap="none" strike="noStrike">
                <a:solidFill>
                  <a:srgbClr val="FFFFFF"/>
                </a:solidFill>
                <a:latin typeface="Helvetica Neue"/>
                <a:ea typeface="Helvetica Neue"/>
                <a:cs typeface="Helvetica Neue"/>
                <a:sym typeface="Helvetica Neue"/>
              </a:defRPr>
            </a:lvl4pPr>
            <a:lvl5pPr indent="-292100" lvl="4" marL="2286000" marR="0" rtl="0" algn="l">
              <a:lnSpc>
                <a:spcPct val="100000"/>
              </a:lnSpc>
              <a:spcBef>
                <a:spcPts val="0"/>
              </a:spcBef>
              <a:spcAft>
                <a:spcPts val="0"/>
              </a:spcAft>
              <a:buClr>
                <a:srgbClr val="FFFFFF"/>
              </a:buClr>
              <a:buSzPts val="1000"/>
              <a:buFont typeface="Helvetica Neue"/>
              <a:buChar char="○"/>
              <a:defRPr b="0" i="0" sz="3200" u="none" cap="none" strike="noStrike">
                <a:solidFill>
                  <a:srgbClr val="FFFFFF"/>
                </a:solidFill>
                <a:latin typeface="Helvetica Neue"/>
                <a:ea typeface="Helvetica Neue"/>
                <a:cs typeface="Helvetica Neue"/>
                <a:sym typeface="Helvetica Neue"/>
              </a:defRPr>
            </a:lvl5pPr>
            <a:lvl6pPr indent="-292100" lvl="5" marL="2743200" marR="0" rtl="0" algn="l">
              <a:lnSpc>
                <a:spcPct val="100000"/>
              </a:lnSpc>
              <a:spcBef>
                <a:spcPts val="0"/>
              </a:spcBef>
              <a:spcAft>
                <a:spcPts val="0"/>
              </a:spcAft>
              <a:buClr>
                <a:srgbClr val="FFFFFF"/>
              </a:buClr>
              <a:buSzPts val="1000"/>
              <a:buFont typeface="Helvetica Neue"/>
              <a:buChar char="■"/>
              <a:defRPr b="0" i="0" sz="3200" u="none" cap="none" strike="noStrike">
                <a:solidFill>
                  <a:srgbClr val="FFFFFF"/>
                </a:solidFill>
                <a:latin typeface="Helvetica Neue"/>
                <a:ea typeface="Helvetica Neue"/>
                <a:cs typeface="Helvetica Neue"/>
                <a:sym typeface="Helvetica Neue"/>
              </a:defRPr>
            </a:lvl6pPr>
            <a:lvl7pPr indent="-292100" lvl="6" marL="3200400" marR="0" rtl="0" algn="l">
              <a:lnSpc>
                <a:spcPct val="100000"/>
              </a:lnSpc>
              <a:spcBef>
                <a:spcPts val="0"/>
              </a:spcBef>
              <a:spcAft>
                <a:spcPts val="0"/>
              </a:spcAft>
              <a:buClr>
                <a:srgbClr val="FFFFFF"/>
              </a:buClr>
              <a:buSzPts val="1000"/>
              <a:buFont typeface="Helvetica Neue"/>
              <a:buChar char="●"/>
              <a:defRPr b="0" i="0" sz="3200" u="none" cap="none" strike="noStrike">
                <a:solidFill>
                  <a:srgbClr val="FFFFFF"/>
                </a:solidFill>
                <a:latin typeface="Helvetica Neue"/>
                <a:ea typeface="Helvetica Neue"/>
                <a:cs typeface="Helvetica Neue"/>
                <a:sym typeface="Helvetica Neue"/>
              </a:defRPr>
            </a:lvl7pPr>
            <a:lvl8pPr indent="-292100" lvl="7" marL="3657600" marR="0" rtl="0" algn="l">
              <a:lnSpc>
                <a:spcPct val="100000"/>
              </a:lnSpc>
              <a:spcBef>
                <a:spcPts val="0"/>
              </a:spcBef>
              <a:spcAft>
                <a:spcPts val="0"/>
              </a:spcAft>
              <a:buClr>
                <a:srgbClr val="FFFFFF"/>
              </a:buClr>
              <a:buSzPts val="1000"/>
              <a:buFont typeface="Helvetica Neue"/>
              <a:buChar char="○"/>
              <a:defRPr b="0" i="0" sz="3200" u="none" cap="none" strike="noStrike">
                <a:solidFill>
                  <a:srgbClr val="FFFFFF"/>
                </a:solidFill>
                <a:latin typeface="Helvetica Neue"/>
                <a:ea typeface="Helvetica Neue"/>
                <a:cs typeface="Helvetica Neue"/>
                <a:sym typeface="Helvetica Neue"/>
              </a:defRPr>
            </a:lvl8pPr>
            <a:lvl9pPr indent="-292100" lvl="8" marL="4114800" marR="0" rtl="0" algn="l">
              <a:lnSpc>
                <a:spcPct val="100000"/>
              </a:lnSpc>
              <a:spcBef>
                <a:spcPts val="0"/>
              </a:spcBef>
              <a:spcAft>
                <a:spcPts val="0"/>
              </a:spcAft>
              <a:buClr>
                <a:srgbClr val="FFFFFF"/>
              </a:buClr>
              <a:buSzPts val="1000"/>
              <a:buFont typeface="Helvetica Neue"/>
              <a:buChar char="■"/>
              <a:defRPr b="0" i="0" sz="3200" u="none" cap="none" strike="noStrike">
                <a:solidFill>
                  <a:srgbClr val="FFFFFF"/>
                </a:solidFill>
                <a:latin typeface="Helvetica Neue"/>
                <a:ea typeface="Helvetica Neue"/>
                <a:cs typeface="Helvetica Neue"/>
                <a:sym typeface="Helvetica Neue"/>
              </a:defRPr>
            </a:lvl9pPr>
          </a:lstStyle>
          <a:p/>
        </p:txBody>
      </p:sp>
      <p:sp>
        <p:nvSpPr>
          <p:cNvPr id="71" name="Google Shape;71;p16"/>
          <p:cNvSpPr txBox="1"/>
          <p:nvPr>
            <p:ph idx="12" type="sldNum"/>
          </p:nvPr>
        </p:nvSpPr>
        <p:spPr>
          <a:xfrm>
            <a:off x="8951861" y="9764613"/>
            <a:ext cx="370800" cy="383400"/>
          </a:xfrm>
          <a:prstGeom prst="rect">
            <a:avLst/>
          </a:prstGeom>
          <a:noFill/>
          <a:ln>
            <a:noFill/>
          </a:ln>
        </p:spPr>
        <p:txBody>
          <a:bodyPr anchorCtr="0" anchor="t" bIns="53550" lIns="53550" spcFirstLastPara="1" rIns="53550" wrap="square" tIns="53550">
            <a:noAutofit/>
          </a:bodyPr>
          <a:lstStyle>
            <a:lvl1pPr indent="0" lvl="0"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itle">
  <p:cSld name="TITLE">
    <p:spTree>
      <p:nvGrpSpPr>
        <p:cNvPr id="72" name="Shape 72"/>
        <p:cNvGrpSpPr/>
        <p:nvPr/>
      </p:nvGrpSpPr>
      <p:grpSpPr>
        <a:xfrm>
          <a:off x="0" y="0"/>
          <a:ext cx="0" cy="0"/>
          <a:chOff x="0" y="0"/>
          <a:chExt cx="0" cy="0"/>
        </a:xfrm>
      </p:grpSpPr>
      <p:sp>
        <p:nvSpPr>
          <p:cNvPr id="73" name="Google Shape;73;p17"/>
          <p:cNvSpPr txBox="1"/>
          <p:nvPr>
            <p:ph idx="12" type="sldNum"/>
          </p:nvPr>
        </p:nvSpPr>
        <p:spPr>
          <a:xfrm>
            <a:off x="8951861" y="9764613"/>
            <a:ext cx="370800" cy="383400"/>
          </a:xfrm>
          <a:prstGeom prst="rect">
            <a:avLst/>
          </a:prstGeom>
          <a:noFill/>
          <a:ln>
            <a:noFill/>
          </a:ln>
        </p:spPr>
        <p:txBody>
          <a:bodyPr anchorCtr="0" anchor="t" bIns="53550" lIns="53550" spcFirstLastPara="1" rIns="53550" wrap="square" tIns="53550">
            <a:noAutofit/>
          </a:bodyPr>
          <a:lstStyle>
            <a:lvl1pPr indent="0" lvl="0"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SzPts val="2800"/>
              <a:buChar char="●"/>
              <a:defRPr sz="28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SzPts val="2800"/>
              <a:buChar char="●"/>
              <a:defRPr sz="28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Autofit/>
          </a:bodyPr>
          <a:lstStyle>
            <a:lvl1pPr indent="-381000" lvl="0" marL="457200">
              <a:spcBef>
                <a:spcPts val="0"/>
              </a:spcBef>
              <a:spcAft>
                <a:spcPts val="0"/>
              </a:spcAft>
              <a:buSzPts val="2400"/>
              <a:buChar char="●"/>
              <a:defRPr sz="24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150"/>
            <a:ext cx="7674000" cy="7390200"/>
          </a:xfrm>
          <a:prstGeom prst="rect">
            <a:avLst/>
          </a:prstGeom>
        </p:spPr>
        <p:txBody>
          <a:bodyPr anchorCtr="0" anchor="ctr"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Autofit/>
          </a:bodyPr>
          <a:lstStyle>
            <a:lvl1pPr indent="-228600" lvl="0" marL="45720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3200"/>
              </a:spcBef>
              <a:spcAft>
                <a:spcPts val="0"/>
              </a:spcAft>
              <a:buClr>
                <a:schemeClr val="dk2"/>
              </a:buClr>
              <a:buSzPts val="2800"/>
              <a:buChar char="○"/>
              <a:defRPr sz="2800">
                <a:solidFill>
                  <a:schemeClr val="dk2"/>
                </a:solidFill>
              </a:defRPr>
            </a:lvl2pPr>
            <a:lvl3pPr indent="-406400" lvl="2" marL="1371600">
              <a:lnSpc>
                <a:spcPct val="115000"/>
              </a:lnSpc>
              <a:spcBef>
                <a:spcPts val="3200"/>
              </a:spcBef>
              <a:spcAft>
                <a:spcPts val="0"/>
              </a:spcAft>
              <a:buClr>
                <a:schemeClr val="dk2"/>
              </a:buClr>
              <a:buSzPts val="2800"/>
              <a:buChar char="■"/>
              <a:defRPr sz="2800">
                <a:solidFill>
                  <a:schemeClr val="dk2"/>
                </a:solidFill>
              </a:defRPr>
            </a:lvl3pPr>
            <a:lvl4pPr indent="-406400" lvl="3" marL="1828800">
              <a:lnSpc>
                <a:spcPct val="115000"/>
              </a:lnSpc>
              <a:spcBef>
                <a:spcPts val="3200"/>
              </a:spcBef>
              <a:spcAft>
                <a:spcPts val="0"/>
              </a:spcAft>
              <a:buClr>
                <a:schemeClr val="dk2"/>
              </a:buClr>
              <a:buSzPts val="2800"/>
              <a:buChar char="●"/>
              <a:defRPr sz="2800">
                <a:solidFill>
                  <a:schemeClr val="dk2"/>
                </a:solidFill>
              </a:defRPr>
            </a:lvl4pPr>
            <a:lvl5pPr indent="-406400" lvl="4" marL="2286000">
              <a:lnSpc>
                <a:spcPct val="115000"/>
              </a:lnSpc>
              <a:spcBef>
                <a:spcPts val="3200"/>
              </a:spcBef>
              <a:spcAft>
                <a:spcPts val="0"/>
              </a:spcAft>
              <a:buClr>
                <a:schemeClr val="dk2"/>
              </a:buClr>
              <a:buSzPts val="2800"/>
              <a:buChar char="○"/>
              <a:defRPr sz="2800">
                <a:solidFill>
                  <a:schemeClr val="dk2"/>
                </a:solidFill>
              </a:defRPr>
            </a:lvl5pPr>
            <a:lvl6pPr indent="-406400" lvl="5" marL="2743200">
              <a:lnSpc>
                <a:spcPct val="115000"/>
              </a:lnSpc>
              <a:spcBef>
                <a:spcPts val="3200"/>
              </a:spcBef>
              <a:spcAft>
                <a:spcPts val="0"/>
              </a:spcAft>
              <a:buClr>
                <a:schemeClr val="dk2"/>
              </a:buClr>
              <a:buSzPts val="2800"/>
              <a:buChar char="■"/>
              <a:defRPr sz="2800">
                <a:solidFill>
                  <a:schemeClr val="dk2"/>
                </a:solidFill>
              </a:defRPr>
            </a:lvl6pPr>
            <a:lvl7pPr indent="-406400" lvl="6" marL="3200400">
              <a:lnSpc>
                <a:spcPct val="115000"/>
              </a:lnSpc>
              <a:spcBef>
                <a:spcPts val="3200"/>
              </a:spcBef>
              <a:spcAft>
                <a:spcPts val="0"/>
              </a:spcAft>
              <a:buClr>
                <a:schemeClr val="dk2"/>
              </a:buClr>
              <a:buSzPts val="2800"/>
              <a:buChar char="●"/>
              <a:defRPr sz="2800">
                <a:solidFill>
                  <a:schemeClr val="dk2"/>
                </a:solidFill>
              </a:defRPr>
            </a:lvl7pPr>
            <a:lvl8pPr indent="-406400" lvl="7" marL="3657600">
              <a:lnSpc>
                <a:spcPct val="115000"/>
              </a:lnSpc>
              <a:spcBef>
                <a:spcPts val="3200"/>
              </a:spcBef>
              <a:spcAft>
                <a:spcPts val="0"/>
              </a:spcAft>
              <a:buClr>
                <a:schemeClr val="dk2"/>
              </a:buClr>
              <a:buSzPts val="2800"/>
              <a:buChar char="○"/>
              <a:defRPr sz="2800">
                <a:solidFill>
                  <a:schemeClr val="dk2"/>
                </a:solidFill>
              </a:defRPr>
            </a:lvl8pPr>
            <a:lvl9pPr indent="-406400" lvl="8" marL="4114800">
              <a:lnSpc>
                <a:spcPct val="115000"/>
              </a:lnSpc>
              <a:spcBef>
                <a:spcPts val="3200"/>
              </a:spcBef>
              <a:spcAft>
                <a:spcPts val="3200"/>
              </a:spcAft>
              <a:buClr>
                <a:schemeClr val="dk2"/>
              </a:buClr>
              <a:buSzPts val="2800"/>
              <a:buChar char="■"/>
              <a:defRPr sz="2800">
                <a:solidFill>
                  <a:schemeClr val="dk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52593" y="4098577"/>
            <a:ext cx="16782600" cy="1353000"/>
          </a:xfrm>
          <a:prstGeom prst="rect">
            <a:avLst/>
          </a:prstGeom>
          <a:noFill/>
          <a:ln>
            <a:noFill/>
          </a:ln>
        </p:spPr>
        <p:txBody>
          <a:bodyPr anchorCtr="0" anchor="t" bIns="68550" lIns="68550" spcFirstLastPara="1" rIns="68550" wrap="square" tIns="68550">
            <a:noAutofit/>
          </a:bodyPr>
          <a:lstStyle>
            <a:lvl1pPr indent="0" lvl="0"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SzPts val="1000"/>
              <a:buFont typeface="Helvetica Neue"/>
              <a:buNone/>
              <a:defRPr b="1" i="0" sz="7200" u="none" cap="none" strike="noStrike">
                <a:solidFill>
                  <a:srgbClr val="FFFFFF"/>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3625453" y="5304234"/>
            <a:ext cx="11037000" cy="1192200"/>
          </a:xfrm>
          <a:prstGeom prst="rect">
            <a:avLst/>
          </a:prstGeom>
          <a:noFill/>
          <a:ln>
            <a:noFill/>
          </a:ln>
        </p:spPr>
        <p:txBody>
          <a:bodyPr anchorCtr="0" anchor="t" bIns="68550" lIns="68550" spcFirstLastPara="1" rIns="68550" wrap="square" tIns="68550">
            <a:noAutofit/>
          </a:bodyPr>
          <a:lstStyle>
            <a:lvl1pPr indent="-228600" lvl="0" marL="4572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5pPr>
            <a:lvl6pPr indent="-228600" lvl="5" marL="27432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6pPr>
            <a:lvl7pPr indent="-228600" lvl="6" marL="32004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7pPr>
            <a:lvl8pPr indent="-228600" lvl="7" marL="36576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8pPr>
            <a:lvl9pPr indent="-228600" lvl="8" marL="4114800" marR="0" rtl="0" algn="ctr">
              <a:lnSpc>
                <a:spcPct val="100000"/>
              </a:lnSpc>
              <a:spcBef>
                <a:spcPts val="0"/>
              </a:spcBef>
              <a:spcAft>
                <a:spcPts val="0"/>
              </a:spcAft>
              <a:buClr>
                <a:srgbClr val="FFFFFF"/>
              </a:buClr>
              <a:buSzPts val="1000"/>
              <a:buFont typeface="Helvetica Neue"/>
              <a:buNone/>
              <a:defRPr b="0" i="0" sz="3200" u="none" cap="none" strike="noStrike">
                <a:solidFill>
                  <a:srgbClr val="FFFFFF"/>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8951861" y="9764613"/>
            <a:ext cx="370800" cy="383400"/>
          </a:xfrm>
          <a:prstGeom prst="rect">
            <a:avLst/>
          </a:prstGeom>
          <a:noFill/>
          <a:ln>
            <a:noFill/>
          </a:ln>
        </p:spPr>
        <p:txBody>
          <a:bodyPr anchorCtr="0" anchor="t" bIns="53550" lIns="53550" spcFirstLastPara="1" rIns="53550" wrap="square" tIns="53550">
            <a:noAutofit/>
          </a:bodyPr>
          <a:lstStyle>
            <a:lvl1pPr indent="0" lvl="0"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sz="10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hyperlink" Target="http://www.unrealcourse.com" TargetMode="External"/><Relationship Id="rId4" Type="http://schemas.openxmlformats.org/officeDocument/2006/relationships/hyperlink" Target="https://docs.google.com/presentation/d/1H6uR_K1NtaNPbOuGd6pPQK3rqTDqmeUnugNDeW50a-c/edit?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8.gif"/><Relationship Id="rId4" Type="http://schemas.openxmlformats.org/officeDocument/2006/relationships/image" Target="../media/image10.gif"/><Relationship Id="rId5" Type="http://schemas.openxmlformats.org/officeDocument/2006/relationships/image" Target="../media/image3.png"/><Relationship Id="rId6" Type="http://schemas.openxmlformats.org/officeDocument/2006/relationships/image" Target="../media/image9.gif"/><Relationship Id="rId7" Type="http://schemas.openxmlformats.org/officeDocument/2006/relationships/image" Target="../media/image11.gi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7.xml"/><Relationship Id="rId3" Type="http://schemas.openxmlformats.org/officeDocument/2006/relationships/image" Target="../media/image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8.xml"/><Relationship Id="rId3" Type="http://schemas.openxmlformats.org/officeDocument/2006/relationships/image" Target="../media/image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5.xml"/><Relationship Id="rId3" Type="http://schemas.openxmlformats.org/officeDocument/2006/relationships/image" Target="../media/image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2.xml"/><Relationship Id="rId3" Type="http://schemas.openxmlformats.org/officeDocument/2006/relationships/image" Target="../media/image13.png"/><Relationship Id="rId4" Type="http://schemas.openxmlformats.org/officeDocument/2006/relationships/image" Target="../media/image12.jp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3.xml"/><Relationship Id="rId3" Type="http://schemas.openxmlformats.org/officeDocument/2006/relationships/image" Target="../media/image7.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Section 5 Slides - Testing Grounds</a:t>
            </a:r>
            <a:endParaRPr/>
          </a:p>
        </p:txBody>
      </p:sp>
      <p:sp>
        <p:nvSpPr>
          <p:cNvPr id="79" name="Google Shape;79;p1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GB" sz="3600"/>
              <a:t>These are the slides that accompany</a:t>
            </a:r>
            <a:r>
              <a:rPr lang="en-GB" sz="3600">
                <a:solidFill>
                  <a:srgbClr val="FFFFFF"/>
                </a:solidFill>
              </a:rPr>
              <a:t> the </a:t>
            </a:r>
            <a:r>
              <a:rPr lang="en-GB" sz="3600" u="sng">
                <a:solidFill>
                  <a:srgbClr val="FFFFFF"/>
                </a:solidFill>
                <a:hlinkClick r:id="rId3"/>
              </a:rPr>
              <a:t>Complete Unreal Developer Course</a:t>
            </a:r>
            <a:r>
              <a:rPr lang="en-GB" sz="3600">
                <a:solidFill>
                  <a:srgbClr val="FFFFFF"/>
                </a:solidFill>
              </a:rPr>
              <a:t>.</a:t>
            </a:r>
            <a:endParaRPr sz="3600"/>
          </a:p>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GB" sz="3600"/>
              <a:t>See me develop the slides as I write the course…</a:t>
            </a:r>
            <a:endParaRPr sz="3600"/>
          </a:p>
          <a:p>
            <a:pPr indent="0" lvl="0" marL="0" rtl="0" algn="l">
              <a:lnSpc>
                <a:spcPct val="100000"/>
              </a:lnSpc>
              <a:spcBef>
                <a:spcPts val="0"/>
              </a:spcBef>
              <a:spcAft>
                <a:spcPts val="0"/>
              </a:spcAft>
              <a:buNone/>
            </a:pPr>
            <a:r>
              <a:t/>
            </a:r>
            <a:endParaRPr sz="3600"/>
          </a:p>
          <a:p>
            <a:pPr indent="-685800" lvl="0" marL="914400" rtl="0" algn="l">
              <a:lnSpc>
                <a:spcPct val="100000"/>
              </a:lnSpc>
              <a:spcBef>
                <a:spcPts val="0"/>
              </a:spcBef>
              <a:spcAft>
                <a:spcPts val="0"/>
              </a:spcAft>
              <a:buSzPts val="3600"/>
              <a:buChar char="●"/>
            </a:pPr>
            <a:r>
              <a:rPr lang="en-GB" sz="3600"/>
              <a:t>Right click or Insert &gt; Comment to comment, especially if you see a typo</a:t>
            </a:r>
            <a:endParaRPr sz="3600"/>
          </a:p>
          <a:p>
            <a:pPr indent="-685800" lvl="0" marL="914400" rtl="0" algn="l">
              <a:lnSpc>
                <a:spcPct val="100000"/>
              </a:lnSpc>
              <a:spcBef>
                <a:spcPts val="0"/>
              </a:spcBef>
              <a:spcAft>
                <a:spcPts val="0"/>
              </a:spcAft>
              <a:buSzPts val="3600"/>
              <a:buChar char="●"/>
            </a:pPr>
            <a:r>
              <a:rPr lang="en-GB" sz="3600"/>
              <a:t>The slides will update immediately as I change things.</a:t>
            </a:r>
            <a:endParaRPr sz="3600"/>
          </a:p>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GB" sz="3600"/>
              <a:t>Enjoy your stay!</a:t>
            </a:r>
            <a:endParaRPr sz="3600"/>
          </a:p>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GB" sz="3600"/>
              <a:t>Ben Tristem</a:t>
            </a:r>
            <a:endParaRPr sz="3600"/>
          </a:p>
        </p:txBody>
      </p:sp>
      <p:graphicFrame>
        <p:nvGraphicFramePr>
          <p:cNvPr id="80" name="Google Shape;80;p18"/>
          <p:cNvGraphicFramePr/>
          <p:nvPr/>
        </p:nvGraphicFramePr>
        <p:xfrm>
          <a:off x="895200" y="2092900"/>
          <a:ext cx="3000000" cy="3000000"/>
        </p:xfrm>
        <a:graphic>
          <a:graphicData uri="http://schemas.openxmlformats.org/drawingml/2006/table">
            <a:tbl>
              <a:tblPr>
                <a:noFill/>
                <a:tableStyleId>{1FAAC106-2DA9-43B8-AD70-61ECE0C90C7D}</a:tableStyleId>
              </a:tblPr>
              <a:tblGrid>
                <a:gridCol w="8179150"/>
                <a:gridCol w="8179150"/>
              </a:tblGrid>
              <a:tr h="762000">
                <a:tc>
                  <a:txBody>
                    <a:bodyPr/>
                    <a:lstStyle/>
                    <a:p>
                      <a:pPr indent="0" lvl="0" marL="0" rtl="0" algn="l">
                        <a:spcBef>
                          <a:spcPts val="0"/>
                        </a:spcBef>
                        <a:spcAft>
                          <a:spcPts val="0"/>
                        </a:spcAft>
                        <a:buNone/>
                      </a:pPr>
                      <a:r>
                        <a:rPr lang="en-GB" sz="3600" u="sng">
                          <a:solidFill>
                            <a:srgbClr val="FFFFFF"/>
                          </a:solidFill>
                          <a:latin typeface="Helvetica Neue"/>
                          <a:ea typeface="Helvetica Neue"/>
                          <a:cs typeface="Helvetica Neue"/>
                          <a:sym typeface="Helvetica Neue"/>
                          <a:hlinkClick r:id="rId4"/>
                        </a:rPr>
                        <a:t>&lt;&lt; Back To Section 4</a:t>
                      </a:r>
                      <a:endParaRPr sz="2800">
                        <a:solidFill>
                          <a:srgbClr val="FFFFFF"/>
                        </a:solidFill>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3600">
                        <a:solidFill>
                          <a:srgbClr val="FFFFFF"/>
                        </a:solidFill>
                        <a:latin typeface="Helvetica Neue"/>
                        <a:ea typeface="Helvetica Neue"/>
                        <a:cs typeface="Helvetica Neue"/>
                        <a:sym typeface="Helvetica Neue"/>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7"/>
          <p:cNvSpPr/>
          <p:nvPr/>
        </p:nvSpPr>
        <p:spPr>
          <a:xfrm>
            <a:off x="11355175" y="3531250"/>
            <a:ext cx="4380600" cy="1898400"/>
          </a:xfrm>
          <a:prstGeom prst="rect">
            <a:avLst/>
          </a:prstGeom>
          <a:solidFill>
            <a:srgbClr val="0000FF"/>
          </a:solidFill>
          <a:ln cap="flat" cmpd="sng" w="762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 name="Google Shape;134;p27"/>
          <p:cNvSpPr/>
          <p:nvPr/>
        </p:nvSpPr>
        <p:spPr>
          <a:xfrm>
            <a:off x="6968825" y="3537250"/>
            <a:ext cx="4380600" cy="1898400"/>
          </a:xfrm>
          <a:prstGeom prst="rect">
            <a:avLst/>
          </a:prstGeom>
          <a:solidFill>
            <a:srgbClr val="0000FF"/>
          </a:solidFill>
          <a:ln cap="flat" cmpd="sng" w="762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 name="Google Shape;135;p2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How the Grounds Spawn</a:t>
            </a:r>
            <a:endParaRPr/>
          </a:p>
        </p:txBody>
      </p:sp>
      <p:sp>
        <p:nvSpPr>
          <p:cNvPr id="136" name="Google Shape;136;p27"/>
          <p:cNvSpPr/>
          <p:nvPr/>
        </p:nvSpPr>
        <p:spPr>
          <a:xfrm>
            <a:off x="2552225" y="3537250"/>
            <a:ext cx="4380600" cy="1898400"/>
          </a:xfrm>
          <a:prstGeom prst="rect">
            <a:avLst/>
          </a:prstGeom>
          <a:solidFill>
            <a:srgbClr val="0000FF"/>
          </a:solidFill>
          <a:ln cap="flat" cmpd="sng" w="762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137" name="Google Shape;137;p27"/>
          <p:cNvCxnSpPr/>
          <p:nvPr/>
        </p:nvCxnSpPr>
        <p:spPr>
          <a:xfrm>
            <a:off x="2588225" y="3479700"/>
            <a:ext cx="0" cy="2001600"/>
          </a:xfrm>
          <a:prstGeom prst="straightConnector1">
            <a:avLst/>
          </a:prstGeom>
          <a:noFill/>
          <a:ln cap="flat" cmpd="sng" w="114300">
            <a:solidFill>
              <a:srgbClr val="FF0000"/>
            </a:solidFill>
            <a:prstDash val="solid"/>
            <a:round/>
            <a:headEnd len="med" w="med" type="none"/>
            <a:tailEnd len="med" w="med" type="none"/>
          </a:ln>
        </p:spPr>
      </p:cxnSp>
      <p:cxnSp>
        <p:nvCxnSpPr>
          <p:cNvPr id="138" name="Google Shape;138;p27"/>
          <p:cNvCxnSpPr/>
          <p:nvPr/>
        </p:nvCxnSpPr>
        <p:spPr>
          <a:xfrm>
            <a:off x="6950825" y="3491650"/>
            <a:ext cx="0" cy="1977600"/>
          </a:xfrm>
          <a:prstGeom prst="straightConnector1">
            <a:avLst/>
          </a:prstGeom>
          <a:noFill/>
          <a:ln cap="flat" cmpd="sng" w="114300">
            <a:solidFill>
              <a:srgbClr val="6AA84F"/>
            </a:solidFill>
            <a:prstDash val="solid"/>
            <a:round/>
            <a:headEnd len="med" w="med" type="none"/>
            <a:tailEnd len="med" w="med" type="none"/>
          </a:ln>
        </p:spPr>
      </p:cxnSp>
      <p:cxnSp>
        <p:nvCxnSpPr>
          <p:cNvPr id="139" name="Google Shape;139;p27"/>
          <p:cNvCxnSpPr/>
          <p:nvPr/>
        </p:nvCxnSpPr>
        <p:spPr>
          <a:xfrm>
            <a:off x="6950825" y="3485650"/>
            <a:ext cx="0" cy="2001600"/>
          </a:xfrm>
          <a:prstGeom prst="straightConnector1">
            <a:avLst/>
          </a:prstGeom>
          <a:noFill/>
          <a:ln cap="flat" cmpd="sng" w="114300">
            <a:solidFill>
              <a:srgbClr val="FF0000"/>
            </a:solidFill>
            <a:prstDash val="solid"/>
            <a:round/>
            <a:headEnd len="med" w="med" type="none"/>
            <a:tailEnd len="med" w="med" type="none"/>
          </a:ln>
        </p:spPr>
      </p:cxnSp>
      <p:cxnSp>
        <p:nvCxnSpPr>
          <p:cNvPr id="140" name="Google Shape;140;p27"/>
          <p:cNvCxnSpPr/>
          <p:nvPr/>
        </p:nvCxnSpPr>
        <p:spPr>
          <a:xfrm>
            <a:off x="6950825" y="3497650"/>
            <a:ext cx="0" cy="1977600"/>
          </a:xfrm>
          <a:prstGeom prst="straightConnector1">
            <a:avLst/>
          </a:prstGeom>
          <a:noFill/>
          <a:ln cap="flat" cmpd="sng" w="114300">
            <a:solidFill>
              <a:srgbClr val="6AA84F"/>
            </a:solidFill>
            <a:prstDash val="solid"/>
            <a:round/>
            <a:headEnd len="med" w="med" type="none"/>
            <a:tailEnd len="med" w="med" type="none"/>
          </a:ln>
        </p:spPr>
      </p:cxnSp>
      <p:cxnSp>
        <p:nvCxnSpPr>
          <p:cNvPr id="141" name="Google Shape;141;p27"/>
          <p:cNvCxnSpPr/>
          <p:nvPr/>
        </p:nvCxnSpPr>
        <p:spPr>
          <a:xfrm>
            <a:off x="11367425" y="3497650"/>
            <a:ext cx="0" cy="1977600"/>
          </a:xfrm>
          <a:prstGeom prst="straightConnector1">
            <a:avLst/>
          </a:prstGeom>
          <a:noFill/>
          <a:ln cap="flat" cmpd="sng" w="114300">
            <a:solidFill>
              <a:srgbClr val="6AA84F"/>
            </a:solidFill>
            <a:prstDash val="solid"/>
            <a:round/>
            <a:headEnd len="med" w="med" type="none"/>
            <a:tailEnd len="med" w="med" type="none"/>
          </a:ln>
        </p:spPr>
      </p:cxnSp>
      <p:cxnSp>
        <p:nvCxnSpPr>
          <p:cNvPr id="142" name="Google Shape;142;p27"/>
          <p:cNvCxnSpPr/>
          <p:nvPr/>
        </p:nvCxnSpPr>
        <p:spPr>
          <a:xfrm>
            <a:off x="6963075" y="3485650"/>
            <a:ext cx="0" cy="2001600"/>
          </a:xfrm>
          <a:prstGeom prst="straightConnector1">
            <a:avLst/>
          </a:prstGeom>
          <a:noFill/>
          <a:ln cap="flat" cmpd="sng" w="114300">
            <a:solidFill>
              <a:srgbClr val="FF0000"/>
            </a:solidFill>
            <a:prstDash val="solid"/>
            <a:round/>
            <a:headEnd len="med" w="med" type="none"/>
            <a:tailEnd len="med" w="med" type="none"/>
          </a:ln>
        </p:spPr>
      </p:cxnSp>
      <p:sp>
        <p:nvSpPr>
          <p:cNvPr id="143" name="Google Shape;143;p27"/>
          <p:cNvSpPr txBox="1"/>
          <p:nvPr/>
        </p:nvSpPr>
        <p:spPr>
          <a:xfrm>
            <a:off x="2552225" y="5888950"/>
            <a:ext cx="9993000" cy="1350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7200">
                <a:solidFill>
                  <a:srgbClr val="FF0000"/>
                </a:solidFill>
              </a:rPr>
              <a:t>AI alert event</a:t>
            </a:r>
            <a:endParaRPr sz="7200">
              <a:solidFill>
                <a:srgbClr val="FF0000"/>
              </a:solidFill>
            </a:endParaRPr>
          </a:p>
        </p:txBody>
      </p:sp>
      <p:sp>
        <p:nvSpPr>
          <p:cNvPr id="144" name="Google Shape;144;p27"/>
          <p:cNvSpPr txBox="1"/>
          <p:nvPr/>
        </p:nvSpPr>
        <p:spPr>
          <a:xfrm>
            <a:off x="2552225" y="7033300"/>
            <a:ext cx="9993000" cy="1350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7200">
                <a:solidFill>
                  <a:schemeClr val="accent3"/>
                </a:solidFill>
              </a:rPr>
              <a:t>Last AI dead</a:t>
            </a:r>
            <a:endParaRPr sz="7200">
              <a:solidFill>
                <a:schemeClr val="accent3"/>
              </a:solidFill>
            </a:endParaRPr>
          </a:p>
        </p:txBody>
      </p:sp>
      <p:cxnSp>
        <p:nvCxnSpPr>
          <p:cNvPr id="145" name="Google Shape;145;p27"/>
          <p:cNvCxnSpPr/>
          <p:nvPr/>
        </p:nvCxnSpPr>
        <p:spPr>
          <a:xfrm>
            <a:off x="5974325" y="4486450"/>
            <a:ext cx="1971000" cy="156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5"/>
                                        </p:tgtEl>
                                      </p:cBhvr>
                                    </p:animEffect>
                                    <p:set>
                                      <p:cBhvr>
                                        <p:cTn dur="1" fill="hold">
                                          <p:stCondLst>
                                            <p:cond delay="1000"/>
                                          </p:stCondLst>
                                        </p:cTn>
                                        <p:tgtEl>
                                          <p:spTgt spid="1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4"/>
                                        </p:tgtEl>
                                      </p:cBhvr>
                                    </p:animEffect>
                                    <p:set>
                                      <p:cBhvr>
                                        <p:cTn dur="1" fill="hold">
                                          <p:stCondLst>
                                            <p:cond delay="1000"/>
                                          </p:stCondLst>
                                        </p:cTn>
                                        <p:tgtEl>
                                          <p:spTgt spid="1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3"/>
                                        </p:tgtEl>
                                      </p:cBhvr>
                                    </p:animEffect>
                                    <p:set>
                                      <p:cBhvr>
                                        <p:cTn dur="1" fill="hold">
                                          <p:stCondLst>
                                            <p:cond delay="1000"/>
                                          </p:stCondLst>
                                        </p:cTn>
                                        <p:tgtEl>
                                          <p:spTgt spid="1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1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784" name="Google Shape;784;p11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Why refactoring is so important.</a:t>
            </a:r>
            <a:endParaRPr/>
          </a:p>
          <a:p>
            <a:pPr indent="-800100" lvl="0" marL="914400" rtl="0" algn="l">
              <a:spcBef>
                <a:spcPts val="0"/>
              </a:spcBef>
              <a:spcAft>
                <a:spcPts val="0"/>
              </a:spcAft>
              <a:buSzPts val="5400"/>
              <a:buChar char="●"/>
            </a:pPr>
            <a:r>
              <a:rPr lang="en-GB"/>
              <a:t>Refactor skills give you the edge.</a:t>
            </a:r>
            <a:endParaRPr/>
          </a:p>
          <a:p>
            <a:pPr indent="-800100" lvl="0" marL="914400" rtl="0" algn="l">
              <a:spcBef>
                <a:spcPts val="0"/>
              </a:spcBef>
              <a:spcAft>
                <a:spcPts val="0"/>
              </a:spcAft>
              <a:buSzPts val="5400"/>
              <a:buChar char="●"/>
            </a:pPr>
            <a:r>
              <a:rPr lang="en-GB"/>
              <a:t>What’s coming up in the next lectures.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0" st="0"/>
                                            </p:txEl>
                                          </p:spTgt>
                                        </p:tgtEl>
                                        <p:attrNameLst>
                                          <p:attrName>style.visibility</p:attrName>
                                        </p:attrNameLst>
                                      </p:cBhvr>
                                      <p:to>
                                        <p:strVal val="visible"/>
                                      </p:to>
                                    </p:set>
                                    <p:animEffect filter="fade" transition="in">
                                      <p:cBhvr>
                                        <p:cTn dur="1000"/>
                                        <p:tgtEl>
                                          <p:spTgt spid="7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1" st="1"/>
                                            </p:txEl>
                                          </p:spTgt>
                                        </p:tgtEl>
                                        <p:attrNameLst>
                                          <p:attrName>style.visibility</p:attrName>
                                        </p:attrNameLst>
                                      </p:cBhvr>
                                      <p:to>
                                        <p:strVal val="visible"/>
                                      </p:to>
                                    </p:set>
                                    <p:animEffect filter="fade" transition="in">
                                      <p:cBhvr>
                                        <p:cTn dur="1000"/>
                                        <p:tgtEl>
                                          <p:spTgt spid="7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2" st="2"/>
                                            </p:txEl>
                                          </p:spTgt>
                                        </p:tgtEl>
                                        <p:attrNameLst>
                                          <p:attrName>style.visibility</p:attrName>
                                        </p:attrNameLst>
                                      </p:cBhvr>
                                      <p:to>
                                        <p:strVal val="visible"/>
                                      </p:to>
                                    </p:set>
                                    <p:animEffect filter="fade" transition="in">
                                      <p:cBhvr>
                                        <p:cTn dur="1000"/>
                                        <p:tgtEl>
                                          <p:spTgt spid="78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1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Target Structure</a:t>
            </a:r>
            <a:endParaRPr/>
          </a:p>
        </p:txBody>
      </p:sp>
      <p:sp>
        <p:nvSpPr>
          <p:cNvPr id="790" name="Google Shape;790;p11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762000" lvl="0" marL="914400" rtl="0" algn="l">
              <a:spcBef>
                <a:spcPts val="0"/>
              </a:spcBef>
              <a:spcAft>
                <a:spcPts val="0"/>
              </a:spcAft>
              <a:buSzPts val="4800"/>
              <a:buChar char="●"/>
            </a:pPr>
            <a:r>
              <a:rPr lang="en-GB" sz="4800"/>
              <a:t>Levels</a:t>
            </a:r>
            <a:endParaRPr sz="4800"/>
          </a:p>
          <a:p>
            <a:pPr indent="-762000" lvl="1" marL="1828800" rtl="0" algn="l">
              <a:spcBef>
                <a:spcPts val="0"/>
              </a:spcBef>
              <a:spcAft>
                <a:spcPts val="0"/>
              </a:spcAft>
              <a:buSzPts val="4800"/>
              <a:buChar char="○"/>
            </a:pPr>
            <a:r>
              <a:rPr lang="en-GB"/>
              <a:t>Level_1… </a:t>
            </a:r>
            <a:endParaRPr/>
          </a:p>
          <a:p>
            <a:pPr indent="-762000" lvl="0" marL="914400" rtl="0" algn="l">
              <a:spcBef>
                <a:spcPts val="0"/>
              </a:spcBef>
              <a:spcAft>
                <a:spcPts val="0"/>
              </a:spcAft>
              <a:buSzPts val="4800"/>
              <a:buChar char="●"/>
            </a:pPr>
            <a:r>
              <a:rPr lang="en-GB" sz="4800"/>
              <a:t>NPC</a:t>
            </a:r>
            <a:endParaRPr sz="4800"/>
          </a:p>
          <a:p>
            <a:pPr indent="-762000" lvl="1" marL="1828800" rtl="0" algn="l">
              <a:spcBef>
                <a:spcPts val="0"/>
              </a:spcBef>
              <a:spcAft>
                <a:spcPts val="0"/>
              </a:spcAft>
              <a:buSzPts val="4800"/>
              <a:buChar char="○"/>
            </a:pPr>
            <a:r>
              <a:rPr lang="en-GB"/>
              <a:t>Animations</a:t>
            </a:r>
            <a:endParaRPr/>
          </a:p>
          <a:p>
            <a:pPr indent="-762000" lvl="1" marL="1828800" rtl="0" algn="l">
              <a:spcBef>
                <a:spcPts val="0"/>
              </a:spcBef>
              <a:spcAft>
                <a:spcPts val="0"/>
              </a:spcAft>
              <a:buSzPts val="4800"/>
              <a:buChar char="○"/>
            </a:pPr>
            <a:r>
              <a:rPr lang="en-GB"/>
              <a:t>Character</a:t>
            </a:r>
            <a:endParaRPr/>
          </a:p>
          <a:p>
            <a:pPr indent="-762000" lvl="1" marL="1828800" rtl="0" algn="l">
              <a:spcBef>
                <a:spcPts val="0"/>
              </a:spcBef>
              <a:spcAft>
                <a:spcPts val="0"/>
              </a:spcAft>
              <a:buSzPts val="4800"/>
              <a:buChar char="○"/>
            </a:pPr>
            <a:r>
              <a:rPr lang="en-GB"/>
              <a:t>AI</a:t>
            </a:r>
            <a:endParaRPr/>
          </a:p>
          <a:p>
            <a:pPr indent="-762000" lvl="0" marL="914400" rtl="0" algn="l">
              <a:spcBef>
                <a:spcPts val="0"/>
              </a:spcBef>
              <a:spcAft>
                <a:spcPts val="0"/>
              </a:spcAft>
              <a:buSzPts val="4800"/>
              <a:buChar char="●"/>
            </a:pPr>
            <a:r>
              <a:rPr lang="en-GB" sz="4800"/>
              <a:t>Player</a:t>
            </a:r>
            <a:endParaRPr sz="4800"/>
          </a:p>
          <a:p>
            <a:pPr indent="-762000" lvl="0" marL="914400" rtl="0" algn="l">
              <a:spcBef>
                <a:spcPts val="0"/>
              </a:spcBef>
              <a:spcAft>
                <a:spcPts val="0"/>
              </a:spcAft>
              <a:buSzPts val="4800"/>
              <a:buChar char="●"/>
            </a:pPr>
            <a:r>
              <a:rPr lang="en-GB" sz="4800"/>
              <a:t>Geometry</a:t>
            </a:r>
            <a:endParaRPr sz="4800"/>
          </a:p>
          <a:p>
            <a:pPr indent="-762000" lvl="0" marL="914400" rtl="0" algn="l">
              <a:spcBef>
                <a:spcPts val="0"/>
              </a:spcBef>
              <a:spcAft>
                <a:spcPts val="0"/>
              </a:spcAft>
              <a:buSzPts val="4800"/>
              <a:buChar char="●"/>
            </a:pPr>
            <a:r>
              <a:rPr lang="en-GB" sz="4800"/>
              <a:t>Weapons</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0" st="0"/>
                                            </p:txEl>
                                          </p:spTgt>
                                        </p:tgtEl>
                                        <p:attrNameLst>
                                          <p:attrName>style.visibility</p:attrName>
                                        </p:attrNameLst>
                                      </p:cBhvr>
                                      <p:to>
                                        <p:strVal val="visible"/>
                                      </p:to>
                                    </p:set>
                                    <p:animEffect filter="fade" transition="in">
                                      <p:cBhvr>
                                        <p:cTn dur="1000"/>
                                        <p:tgtEl>
                                          <p:spTgt spid="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1" st="1"/>
                                            </p:txEl>
                                          </p:spTgt>
                                        </p:tgtEl>
                                        <p:attrNameLst>
                                          <p:attrName>style.visibility</p:attrName>
                                        </p:attrNameLst>
                                      </p:cBhvr>
                                      <p:to>
                                        <p:strVal val="visible"/>
                                      </p:to>
                                    </p:set>
                                    <p:animEffect filter="fade" transition="in">
                                      <p:cBhvr>
                                        <p:cTn dur="1000"/>
                                        <p:tgtEl>
                                          <p:spTgt spid="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2" st="2"/>
                                            </p:txEl>
                                          </p:spTgt>
                                        </p:tgtEl>
                                        <p:attrNameLst>
                                          <p:attrName>style.visibility</p:attrName>
                                        </p:attrNameLst>
                                      </p:cBhvr>
                                      <p:to>
                                        <p:strVal val="visible"/>
                                      </p:to>
                                    </p:set>
                                    <p:animEffect filter="fade" transition="in">
                                      <p:cBhvr>
                                        <p:cTn dur="1000"/>
                                        <p:tgtEl>
                                          <p:spTgt spid="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3" st="3"/>
                                            </p:txEl>
                                          </p:spTgt>
                                        </p:tgtEl>
                                        <p:attrNameLst>
                                          <p:attrName>style.visibility</p:attrName>
                                        </p:attrNameLst>
                                      </p:cBhvr>
                                      <p:to>
                                        <p:strVal val="visible"/>
                                      </p:to>
                                    </p:set>
                                    <p:animEffect filter="fade" transition="in">
                                      <p:cBhvr>
                                        <p:cTn dur="1000"/>
                                        <p:tgtEl>
                                          <p:spTgt spid="7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4" st="4"/>
                                            </p:txEl>
                                          </p:spTgt>
                                        </p:tgtEl>
                                        <p:attrNameLst>
                                          <p:attrName>style.visibility</p:attrName>
                                        </p:attrNameLst>
                                      </p:cBhvr>
                                      <p:to>
                                        <p:strVal val="visible"/>
                                      </p:to>
                                    </p:set>
                                    <p:animEffect filter="fade" transition="in">
                                      <p:cBhvr>
                                        <p:cTn dur="1000"/>
                                        <p:tgtEl>
                                          <p:spTgt spid="7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5" st="5"/>
                                            </p:txEl>
                                          </p:spTgt>
                                        </p:tgtEl>
                                        <p:attrNameLst>
                                          <p:attrName>style.visibility</p:attrName>
                                        </p:attrNameLst>
                                      </p:cBhvr>
                                      <p:to>
                                        <p:strVal val="visible"/>
                                      </p:to>
                                    </p:set>
                                    <p:animEffect filter="fade" transition="in">
                                      <p:cBhvr>
                                        <p:cTn dur="1000"/>
                                        <p:tgtEl>
                                          <p:spTgt spid="7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6" st="6"/>
                                            </p:txEl>
                                          </p:spTgt>
                                        </p:tgtEl>
                                        <p:attrNameLst>
                                          <p:attrName>style.visibility</p:attrName>
                                        </p:attrNameLst>
                                      </p:cBhvr>
                                      <p:to>
                                        <p:strVal val="visible"/>
                                      </p:to>
                                    </p:set>
                                    <p:animEffect filter="fade" transition="in">
                                      <p:cBhvr>
                                        <p:cTn dur="1000"/>
                                        <p:tgtEl>
                                          <p:spTgt spid="7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7" st="7"/>
                                            </p:txEl>
                                          </p:spTgt>
                                        </p:tgtEl>
                                        <p:attrNameLst>
                                          <p:attrName>style.visibility</p:attrName>
                                        </p:attrNameLst>
                                      </p:cBhvr>
                                      <p:to>
                                        <p:strVal val="visible"/>
                                      </p:to>
                                    </p:set>
                                    <p:animEffect filter="fade" transition="in">
                                      <p:cBhvr>
                                        <p:cTn dur="1000"/>
                                        <p:tgtEl>
                                          <p:spTgt spid="7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8" st="8"/>
                                            </p:txEl>
                                          </p:spTgt>
                                        </p:tgtEl>
                                        <p:attrNameLst>
                                          <p:attrName>style.visibility</p:attrName>
                                        </p:attrNameLst>
                                      </p:cBhvr>
                                      <p:to>
                                        <p:strVal val="visible"/>
                                      </p:to>
                                    </p:set>
                                    <p:animEffect filter="fade" transition="in">
                                      <p:cBhvr>
                                        <p:cTn dur="1000"/>
                                        <p:tgtEl>
                                          <p:spTgt spid="79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11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Clean-up Your Folders</a:t>
            </a:r>
            <a:endParaRPr/>
          </a:p>
        </p:txBody>
      </p:sp>
      <p:sp>
        <p:nvSpPr>
          <p:cNvPr id="796" name="Google Shape;796;p11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Check references, or delete and read warning</a:t>
            </a:r>
            <a:endParaRPr/>
          </a:p>
          <a:p>
            <a:pPr indent="-800100" lvl="0" marL="914400" rtl="0" algn="l">
              <a:spcBef>
                <a:spcPts val="0"/>
              </a:spcBef>
              <a:spcAft>
                <a:spcPts val="0"/>
              </a:spcAft>
              <a:buSzPts val="5400"/>
              <a:buChar char="●"/>
            </a:pPr>
            <a:r>
              <a:rPr lang="en-GB"/>
              <a:t>“Fix-up redirectors” if you’re having issues</a:t>
            </a:r>
            <a:endParaRPr/>
          </a:p>
          <a:p>
            <a:pPr indent="-800100" lvl="0" marL="914400" rtl="0" algn="l">
              <a:spcBef>
                <a:spcPts val="0"/>
              </a:spcBef>
              <a:spcAft>
                <a:spcPts val="0"/>
              </a:spcAft>
              <a:buSzPts val="5400"/>
              <a:buChar char="●"/>
            </a:pPr>
            <a:r>
              <a:rPr lang="en-GB"/>
              <a:t>Create a folder structure that makes sense to you</a:t>
            </a:r>
            <a:endParaRPr/>
          </a:p>
          <a:p>
            <a:pPr indent="-800100" lvl="0" marL="914400" rtl="0" algn="l">
              <a:spcBef>
                <a:spcPts val="0"/>
              </a:spcBef>
              <a:spcAft>
                <a:spcPts val="0"/>
              </a:spcAft>
              <a:buSzPts val="5400"/>
              <a:buChar char="●"/>
            </a:pPr>
            <a:r>
              <a:rPr lang="en-GB"/>
              <a:t>Remember you can filter by type</a:t>
            </a:r>
            <a:endParaRPr/>
          </a:p>
          <a:p>
            <a:pPr indent="-800100" lvl="0" marL="914400" rtl="0" algn="l">
              <a:spcBef>
                <a:spcPts val="0"/>
              </a:spcBef>
              <a:spcAft>
                <a:spcPts val="0"/>
              </a:spcAft>
              <a:buSzPts val="5400"/>
              <a:buChar char="●"/>
            </a:pPr>
            <a:r>
              <a:rPr lang="en-GB"/>
              <a:t>So you may as well add some other value</a:t>
            </a:r>
            <a:endParaRPr/>
          </a:p>
          <a:p>
            <a:pPr indent="-800100" lvl="0" marL="914400" rtl="0" algn="l">
              <a:spcBef>
                <a:spcPts val="0"/>
              </a:spcBef>
              <a:spcAft>
                <a:spcPts val="0"/>
              </a:spcAft>
              <a:buSzPts val="5400"/>
              <a:buChar char="●"/>
            </a:pPr>
            <a:r>
              <a:rPr lang="en-GB"/>
              <a:t>I suggest something similar to Epic’s structure.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0" st="0"/>
                                            </p:txEl>
                                          </p:spTgt>
                                        </p:tgtEl>
                                        <p:attrNameLst>
                                          <p:attrName>style.visibility</p:attrName>
                                        </p:attrNameLst>
                                      </p:cBhvr>
                                      <p:to>
                                        <p:strVal val="visible"/>
                                      </p:to>
                                    </p:set>
                                    <p:animEffect filter="fade" transition="in">
                                      <p:cBhvr>
                                        <p:cTn dur="1000"/>
                                        <p:tgtEl>
                                          <p:spTgt spid="7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1" st="1"/>
                                            </p:txEl>
                                          </p:spTgt>
                                        </p:tgtEl>
                                        <p:attrNameLst>
                                          <p:attrName>style.visibility</p:attrName>
                                        </p:attrNameLst>
                                      </p:cBhvr>
                                      <p:to>
                                        <p:strVal val="visible"/>
                                      </p:to>
                                    </p:set>
                                    <p:animEffect filter="fade" transition="in">
                                      <p:cBhvr>
                                        <p:cTn dur="1000"/>
                                        <p:tgtEl>
                                          <p:spTgt spid="7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2" st="2"/>
                                            </p:txEl>
                                          </p:spTgt>
                                        </p:tgtEl>
                                        <p:attrNameLst>
                                          <p:attrName>style.visibility</p:attrName>
                                        </p:attrNameLst>
                                      </p:cBhvr>
                                      <p:to>
                                        <p:strVal val="visible"/>
                                      </p:to>
                                    </p:set>
                                    <p:animEffect filter="fade" transition="in">
                                      <p:cBhvr>
                                        <p:cTn dur="1000"/>
                                        <p:tgtEl>
                                          <p:spTgt spid="7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3" st="3"/>
                                            </p:txEl>
                                          </p:spTgt>
                                        </p:tgtEl>
                                        <p:attrNameLst>
                                          <p:attrName>style.visibility</p:attrName>
                                        </p:attrNameLst>
                                      </p:cBhvr>
                                      <p:to>
                                        <p:strVal val="visible"/>
                                      </p:to>
                                    </p:set>
                                    <p:animEffect filter="fade" transition="in">
                                      <p:cBhvr>
                                        <p:cTn dur="1000"/>
                                        <p:tgtEl>
                                          <p:spTgt spid="7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4" st="4"/>
                                            </p:txEl>
                                          </p:spTgt>
                                        </p:tgtEl>
                                        <p:attrNameLst>
                                          <p:attrName>style.visibility</p:attrName>
                                        </p:attrNameLst>
                                      </p:cBhvr>
                                      <p:to>
                                        <p:strVal val="visible"/>
                                      </p:to>
                                    </p:set>
                                    <p:animEffect filter="fade" transition="in">
                                      <p:cBhvr>
                                        <p:cTn dur="1000"/>
                                        <p:tgtEl>
                                          <p:spTgt spid="7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5" st="5"/>
                                            </p:txEl>
                                          </p:spTgt>
                                        </p:tgtEl>
                                        <p:attrNameLst>
                                          <p:attrName>style.visibility</p:attrName>
                                        </p:attrNameLst>
                                      </p:cBhvr>
                                      <p:to>
                                        <p:strVal val="visible"/>
                                      </p:to>
                                    </p:set>
                                    <p:animEffect filter="fade" transition="in">
                                      <p:cBhvr>
                                        <p:cTn dur="1000"/>
                                        <p:tgtEl>
                                          <p:spTgt spid="7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2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Changes Sam Made - Part 1</a:t>
            </a:r>
            <a:endParaRPr/>
          </a:p>
        </p:txBody>
      </p:sp>
      <p:sp>
        <p:nvSpPr>
          <p:cNvPr id="802" name="Google Shape;802;p12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i="1" lang="en-GB" sz="2800"/>
              <a:t>Remember you can show redirectors with Content Browser &gt; Filters &gt; Other Filters &gt; Show Redirectors.</a:t>
            </a:r>
            <a:endParaRPr i="1" sz="2800"/>
          </a:p>
          <a:p>
            <a:pPr indent="0" lvl="0" marL="0" rtl="0" algn="l">
              <a:spcBef>
                <a:spcPts val="0"/>
              </a:spcBef>
              <a:spcAft>
                <a:spcPts val="0"/>
              </a:spcAft>
              <a:buNone/>
            </a:pPr>
            <a:r>
              <a:t/>
            </a:r>
            <a:endParaRPr sz="2800"/>
          </a:p>
          <a:p>
            <a:pPr indent="-635000" lvl="0" marL="914400" rtl="0" algn="l">
              <a:spcBef>
                <a:spcPts val="0"/>
              </a:spcBef>
              <a:spcAft>
                <a:spcPts val="0"/>
              </a:spcAft>
              <a:buSzPts val="2800"/>
              <a:buAutoNum type="arabicPeriod"/>
            </a:pPr>
            <a:r>
              <a:rPr lang="en-GB" sz="2800"/>
              <a:t>Make new </a:t>
            </a:r>
            <a:r>
              <a:rPr b="1" lang="en-GB" sz="2800"/>
              <a:t>Levels </a:t>
            </a:r>
            <a:r>
              <a:rPr lang="en-GB" sz="2800"/>
              <a:t>folder in Unreal (in this case it overlaps with the filter options)</a:t>
            </a:r>
            <a:endParaRPr sz="2800"/>
          </a:p>
          <a:p>
            <a:pPr indent="-635000" lvl="0" marL="914400" rtl="0" algn="l">
              <a:spcBef>
                <a:spcPts val="0"/>
              </a:spcBef>
              <a:spcAft>
                <a:spcPts val="0"/>
              </a:spcAft>
              <a:buSzPts val="2800"/>
              <a:buAutoNum type="arabicPeriod"/>
            </a:pPr>
            <a:r>
              <a:rPr lang="en-GB" sz="2800"/>
              <a:t>Move </a:t>
            </a:r>
            <a:r>
              <a:rPr b="1" lang="en-GB" sz="2800"/>
              <a:t>FirstPersonExampleMap</a:t>
            </a:r>
            <a:r>
              <a:rPr lang="en-GB" sz="2800"/>
              <a:t> from </a:t>
            </a:r>
            <a:r>
              <a:rPr b="1" lang="en-GB" sz="2800"/>
              <a:t>FirstPersonCPP/Maps</a:t>
            </a:r>
            <a:r>
              <a:rPr lang="en-GB" sz="2800"/>
              <a:t> to </a:t>
            </a:r>
            <a:r>
              <a:rPr b="1" lang="en-GB" sz="2800"/>
              <a:t>Levels</a:t>
            </a:r>
            <a:endParaRPr b="1" sz="2800"/>
          </a:p>
          <a:p>
            <a:pPr indent="-635000" lvl="0" marL="914400" rtl="0" algn="l">
              <a:spcBef>
                <a:spcPts val="0"/>
              </a:spcBef>
              <a:spcAft>
                <a:spcPts val="0"/>
              </a:spcAft>
              <a:buSzPts val="2800"/>
              <a:buAutoNum type="arabicPeriod"/>
            </a:pPr>
            <a:r>
              <a:rPr lang="en-GB" sz="2800"/>
              <a:t>Delete any other maps from the </a:t>
            </a:r>
            <a:r>
              <a:rPr b="1" lang="en-GB" sz="2800">
                <a:solidFill>
                  <a:schemeClr val="lt1"/>
                </a:solidFill>
              </a:rPr>
              <a:t>FirstPersonCPP/Maps</a:t>
            </a:r>
            <a:r>
              <a:rPr lang="en-GB" sz="2800">
                <a:solidFill>
                  <a:schemeClr val="lt1"/>
                </a:solidFill>
              </a:rPr>
              <a:t> folder</a:t>
            </a:r>
            <a:endParaRPr sz="2800">
              <a:solidFill>
                <a:schemeClr val="lt1"/>
              </a:solidFill>
            </a:endParaRPr>
          </a:p>
          <a:p>
            <a:pPr indent="-635000" lvl="0" marL="914400" rtl="0" algn="l">
              <a:spcBef>
                <a:spcPts val="0"/>
              </a:spcBef>
              <a:spcAft>
                <a:spcPts val="0"/>
              </a:spcAft>
              <a:buClr>
                <a:schemeClr val="lt1"/>
              </a:buClr>
              <a:buSzPts val="2800"/>
              <a:buAutoNum type="arabicPeriod"/>
            </a:pPr>
            <a:r>
              <a:rPr lang="en-GB" sz="2800">
                <a:solidFill>
                  <a:schemeClr val="lt1"/>
                </a:solidFill>
              </a:rPr>
              <a:t>Delete the </a:t>
            </a:r>
            <a:r>
              <a:rPr b="1" lang="en-GB" sz="2800">
                <a:solidFill>
                  <a:schemeClr val="lt1"/>
                </a:solidFill>
              </a:rPr>
              <a:t>FirstPersonCPP/Maps</a:t>
            </a:r>
            <a:r>
              <a:rPr lang="en-GB" sz="2800">
                <a:solidFill>
                  <a:schemeClr val="lt1"/>
                </a:solidFill>
              </a:rPr>
              <a:t> folder in Unreal &amp; your file system</a:t>
            </a:r>
            <a:endParaRPr sz="2800">
              <a:solidFill>
                <a:schemeClr val="lt1"/>
              </a:solidFill>
            </a:endParaRPr>
          </a:p>
          <a:p>
            <a:pPr indent="-635000" lvl="0" marL="914400" rtl="0" algn="l">
              <a:spcBef>
                <a:spcPts val="0"/>
              </a:spcBef>
              <a:spcAft>
                <a:spcPts val="0"/>
              </a:spcAft>
              <a:buClr>
                <a:schemeClr val="lt1"/>
              </a:buClr>
              <a:buSzPts val="2800"/>
              <a:buAutoNum type="arabicPeriod"/>
            </a:pPr>
            <a:r>
              <a:rPr lang="en-GB" sz="2800">
                <a:solidFill>
                  <a:schemeClr val="lt1"/>
                </a:solidFill>
              </a:rPr>
              <a:t>Create </a:t>
            </a:r>
            <a:r>
              <a:rPr b="1" lang="en-GB" sz="2800">
                <a:solidFill>
                  <a:schemeClr val="lt1"/>
                </a:solidFill>
              </a:rPr>
              <a:t>Trash </a:t>
            </a:r>
            <a:r>
              <a:rPr lang="en-GB" sz="2800">
                <a:solidFill>
                  <a:schemeClr val="lt1"/>
                </a:solidFill>
              </a:rPr>
              <a:t>folder in </a:t>
            </a:r>
            <a:r>
              <a:rPr b="1" lang="en-GB" sz="2800">
                <a:solidFill>
                  <a:schemeClr val="lt1"/>
                </a:solidFill>
              </a:rPr>
              <a:t>Unreal</a:t>
            </a:r>
            <a:endParaRPr b="1" sz="2800">
              <a:solidFill>
                <a:schemeClr val="lt1"/>
              </a:solidFill>
            </a:endParaRPr>
          </a:p>
          <a:p>
            <a:pPr indent="-635000" lvl="0" marL="914400" rtl="0" algn="l">
              <a:spcBef>
                <a:spcPts val="0"/>
              </a:spcBef>
              <a:spcAft>
                <a:spcPts val="0"/>
              </a:spcAft>
              <a:buClr>
                <a:schemeClr val="lt1"/>
              </a:buClr>
              <a:buSzPts val="2800"/>
              <a:buAutoNum type="arabicPeriod"/>
            </a:pPr>
            <a:r>
              <a:rPr lang="en-GB" sz="2800">
                <a:solidFill>
                  <a:schemeClr val="lt1"/>
                </a:solidFill>
              </a:rPr>
              <a:t>Move </a:t>
            </a:r>
            <a:r>
              <a:rPr b="1" lang="en-GB" sz="2800">
                <a:solidFill>
                  <a:schemeClr val="lt1"/>
                </a:solidFill>
              </a:rPr>
              <a:t>ThirdPersonCPP/Blueprints/PatrollingGuard</a:t>
            </a:r>
            <a:r>
              <a:rPr lang="en-GB" sz="2800">
                <a:solidFill>
                  <a:schemeClr val="lt1"/>
                </a:solidFill>
              </a:rPr>
              <a:t> to </a:t>
            </a:r>
            <a:r>
              <a:rPr b="1" lang="en-GB" sz="2800">
                <a:solidFill>
                  <a:schemeClr val="lt1"/>
                </a:solidFill>
              </a:rPr>
              <a:t>Trash </a:t>
            </a:r>
            <a:r>
              <a:rPr lang="en-GB" sz="2800">
                <a:solidFill>
                  <a:schemeClr val="lt1"/>
                </a:solidFill>
              </a:rPr>
              <a:t>folder</a:t>
            </a:r>
            <a:endParaRPr sz="2800">
              <a:solidFill>
                <a:schemeClr val="lt1"/>
              </a:solidFill>
            </a:endParaRPr>
          </a:p>
          <a:p>
            <a:pPr indent="-635000" lvl="0" marL="914400" rtl="0" algn="l">
              <a:spcBef>
                <a:spcPts val="0"/>
              </a:spcBef>
              <a:spcAft>
                <a:spcPts val="0"/>
              </a:spcAft>
              <a:buClr>
                <a:schemeClr val="lt1"/>
              </a:buClr>
              <a:buSzPts val="2800"/>
              <a:buAutoNum type="arabicPeriod"/>
            </a:pPr>
            <a:r>
              <a:rPr lang="en-GB" sz="2800">
                <a:solidFill>
                  <a:schemeClr val="lt1"/>
                </a:solidFill>
              </a:rPr>
              <a:t>Fix-up redirectors and delete </a:t>
            </a:r>
            <a:r>
              <a:rPr b="1" lang="en-GB" sz="2800">
                <a:solidFill>
                  <a:schemeClr val="lt1"/>
                </a:solidFill>
              </a:rPr>
              <a:t>ThirdPersonCPP</a:t>
            </a:r>
            <a:r>
              <a:rPr lang="en-GB" sz="2800">
                <a:solidFill>
                  <a:schemeClr val="lt1"/>
                </a:solidFill>
              </a:rPr>
              <a:t> folder, &amp; in your file system</a:t>
            </a:r>
            <a:endParaRPr sz="2800">
              <a:solidFill>
                <a:schemeClr val="lt1"/>
              </a:solidFill>
            </a:endParaRPr>
          </a:p>
          <a:p>
            <a:pPr indent="-635000" lvl="0" marL="914400" rtl="0" algn="l">
              <a:spcBef>
                <a:spcPts val="0"/>
              </a:spcBef>
              <a:spcAft>
                <a:spcPts val="0"/>
              </a:spcAft>
              <a:buClr>
                <a:schemeClr val="lt1"/>
              </a:buClr>
              <a:buSzPts val="2800"/>
              <a:buAutoNum type="arabicPeriod"/>
            </a:pPr>
            <a:r>
              <a:rPr lang="en-GB" sz="2800">
                <a:solidFill>
                  <a:schemeClr val="lt1"/>
                </a:solidFill>
              </a:rPr>
              <a:t>Move all meshes from </a:t>
            </a:r>
            <a:r>
              <a:rPr b="1" lang="en-GB" sz="2800">
                <a:solidFill>
                  <a:schemeClr val="lt1"/>
                </a:solidFill>
              </a:rPr>
              <a:t>ThirdPerson/Meshes</a:t>
            </a:r>
            <a:r>
              <a:rPr lang="en-GB" sz="2800">
                <a:solidFill>
                  <a:schemeClr val="lt1"/>
                </a:solidFill>
              </a:rPr>
              <a:t> to </a:t>
            </a:r>
            <a:r>
              <a:rPr b="1" lang="en-GB" sz="2800">
                <a:solidFill>
                  <a:schemeClr val="lt1"/>
                </a:solidFill>
              </a:rPr>
              <a:t>Geometry/Meshes</a:t>
            </a:r>
            <a:endParaRPr b="1" sz="2800">
              <a:solidFill>
                <a:schemeClr val="lt1"/>
              </a:solidFill>
            </a:endParaRPr>
          </a:p>
          <a:p>
            <a:pPr indent="-635000" lvl="0" marL="914400" rtl="0" algn="l">
              <a:spcBef>
                <a:spcPts val="0"/>
              </a:spcBef>
              <a:spcAft>
                <a:spcPts val="0"/>
              </a:spcAft>
              <a:buClr>
                <a:schemeClr val="lt1"/>
              </a:buClr>
              <a:buSzPts val="2800"/>
              <a:buAutoNum type="arabicPeriod"/>
            </a:pPr>
            <a:r>
              <a:rPr lang="en-GB" sz="2800">
                <a:solidFill>
                  <a:schemeClr val="lt1"/>
                </a:solidFill>
              </a:rPr>
              <a:t>Delete </a:t>
            </a:r>
            <a:r>
              <a:rPr b="1" lang="en-GB" sz="2800">
                <a:solidFill>
                  <a:schemeClr val="lt1"/>
                </a:solidFill>
              </a:rPr>
              <a:t>ThirdPerson </a:t>
            </a:r>
            <a:r>
              <a:rPr lang="en-GB" sz="2800">
                <a:solidFill>
                  <a:schemeClr val="lt1"/>
                </a:solidFill>
              </a:rPr>
              <a:t>folder in Unreal, and in file system</a:t>
            </a:r>
            <a:endParaRPr sz="2800">
              <a:solidFill>
                <a:schemeClr val="lt1"/>
              </a:solidFill>
            </a:endParaRPr>
          </a:p>
          <a:p>
            <a:pPr indent="-635000" lvl="0" marL="914400" rtl="0" algn="l">
              <a:spcBef>
                <a:spcPts val="0"/>
              </a:spcBef>
              <a:spcAft>
                <a:spcPts val="0"/>
              </a:spcAft>
              <a:buClr>
                <a:schemeClr val="lt1"/>
              </a:buClr>
              <a:buSzPts val="2800"/>
              <a:buAutoNum type="arabicPeriod"/>
            </a:pPr>
            <a:r>
              <a:rPr lang="en-GB" sz="2800">
                <a:solidFill>
                  <a:schemeClr val="lt1"/>
                </a:solidFill>
              </a:rPr>
              <a:t>Move </a:t>
            </a:r>
            <a:r>
              <a:rPr b="1" lang="en-GB" sz="2800">
                <a:solidFill>
                  <a:schemeClr val="lt1"/>
                </a:solidFill>
              </a:rPr>
              <a:t>Mannequin </a:t>
            </a:r>
            <a:r>
              <a:rPr lang="en-GB" sz="2800">
                <a:solidFill>
                  <a:schemeClr val="lt1"/>
                </a:solidFill>
              </a:rPr>
              <a:t>folder into </a:t>
            </a:r>
            <a:r>
              <a:rPr b="1" lang="en-GB" sz="2800">
                <a:solidFill>
                  <a:schemeClr val="lt1"/>
                </a:solidFill>
              </a:rPr>
              <a:t>Trash </a:t>
            </a:r>
            <a:r>
              <a:rPr lang="en-GB" sz="2800">
                <a:solidFill>
                  <a:schemeClr val="lt1"/>
                </a:solidFill>
              </a:rPr>
              <a:t>folder</a:t>
            </a:r>
            <a:endParaRPr sz="2800">
              <a:solidFill>
                <a:schemeClr val="lt1"/>
              </a:solidFill>
            </a:endParaRPr>
          </a:p>
          <a:p>
            <a:pPr indent="-635000" lvl="0" marL="914400" rtl="0" algn="l">
              <a:spcBef>
                <a:spcPts val="0"/>
              </a:spcBef>
              <a:spcAft>
                <a:spcPts val="0"/>
              </a:spcAft>
              <a:buClr>
                <a:schemeClr val="lt1"/>
              </a:buClr>
              <a:buSzPts val="2800"/>
              <a:buAutoNum type="arabicPeriod"/>
            </a:pPr>
            <a:r>
              <a:rPr lang="en-GB" sz="2800">
                <a:solidFill>
                  <a:schemeClr val="lt1"/>
                </a:solidFill>
              </a:rPr>
              <a:t>Create </a:t>
            </a:r>
            <a:r>
              <a:rPr b="1" lang="en-GB" sz="2800">
                <a:solidFill>
                  <a:schemeClr val="lt1"/>
                </a:solidFill>
              </a:rPr>
              <a:t>FirstPerson/Behaviour</a:t>
            </a:r>
            <a:r>
              <a:rPr lang="en-GB" sz="2800">
                <a:solidFill>
                  <a:schemeClr val="lt1"/>
                </a:solidFill>
              </a:rPr>
              <a:t> folder</a:t>
            </a:r>
            <a:endParaRPr sz="2800">
              <a:solidFill>
                <a:schemeClr val="lt1"/>
              </a:solidFill>
            </a:endParaRPr>
          </a:p>
          <a:p>
            <a:pPr indent="0" lvl="0" marL="0" rtl="0" algn="l">
              <a:spcBef>
                <a:spcPts val="0"/>
              </a:spcBef>
              <a:spcAft>
                <a:spcPts val="0"/>
              </a:spcAft>
              <a:buNone/>
            </a:pPr>
            <a:r>
              <a:rPr lang="en-GB" sz="2800">
                <a:solidFill>
                  <a:schemeClr val="lt1"/>
                </a:solidFill>
              </a:rPr>
              <a:t>Continued on next slide...</a:t>
            </a:r>
            <a:endParaRPr sz="2800">
              <a:solidFill>
                <a:schemeClr val="lt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12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Changes Sam Made - Part 2</a:t>
            </a:r>
            <a:endParaRPr/>
          </a:p>
        </p:txBody>
      </p:sp>
      <p:sp>
        <p:nvSpPr>
          <p:cNvPr id="808" name="Google Shape;808;p12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635000" lvl="0" marL="914400" rtl="0" algn="l">
              <a:spcBef>
                <a:spcPts val="0"/>
              </a:spcBef>
              <a:spcAft>
                <a:spcPts val="0"/>
              </a:spcAft>
              <a:buClr>
                <a:schemeClr val="lt1"/>
              </a:buClr>
              <a:buSzPts val="2800"/>
              <a:buAutoNum type="arabicPeriod" startAt="12"/>
            </a:pPr>
            <a:r>
              <a:rPr lang="en-GB" sz="2800">
                <a:solidFill>
                  <a:schemeClr val="lt1"/>
                </a:solidFill>
              </a:rPr>
              <a:t>Move blueprints from </a:t>
            </a:r>
            <a:r>
              <a:rPr b="1" lang="en-GB" sz="2800">
                <a:solidFill>
                  <a:schemeClr val="lt1"/>
                </a:solidFill>
              </a:rPr>
              <a:t>FirstPersonCPP/Blueprints</a:t>
            </a:r>
            <a:r>
              <a:rPr lang="en-GB" sz="2800">
                <a:solidFill>
                  <a:schemeClr val="lt1"/>
                </a:solidFill>
              </a:rPr>
              <a:t> to </a:t>
            </a:r>
            <a:r>
              <a:rPr b="1" lang="en-GB" sz="2800">
                <a:solidFill>
                  <a:schemeClr val="lt1"/>
                </a:solidFill>
              </a:rPr>
              <a:t>FirstPerson/Behaviour</a:t>
            </a:r>
            <a:endParaRPr b="1" sz="2800">
              <a:solidFill>
                <a:schemeClr val="lt1"/>
              </a:solidFill>
            </a:endParaRPr>
          </a:p>
          <a:p>
            <a:pPr indent="-635000" lvl="0" marL="914400" rtl="0" algn="l">
              <a:spcBef>
                <a:spcPts val="0"/>
              </a:spcBef>
              <a:spcAft>
                <a:spcPts val="0"/>
              </a:spcAft>
              <a:buClr>
                <a:schemeClr val="lt1"/>
              </a:buClr>
              <a:buSzPts val="2800"/>
              <a:buAutoNum type="arabicPeriod" startAt="12"/>
            </a:pPr>
            <a:r>
              <a:rPr lang="en-GB" sz="2800">
                <a:solidFill>
                  <a:schemeClr val="lt1"/>
                </a:solidFill>
              </a:rPr>
              <a:t>Fix-up redirectors &amp; delete </a:t>
            </a:r>
            <a:r>
              <a:rPr b="1" lang="en-GB" sz="2800">
                <a:solidFill>
                  <a:schemeClr val="lt1"/>
                </a:solidFill>
              </a:rPr>
              <a:t>FirstPersonCPP</a:t>
            </a:r>
            <a:r>
              <a:rPr lang="en-GB" sz="2800">
                <a:solidFill>
                  <a:schemeClr val="lt1"/>
                </a:solidFill>
              </a:rPr>
              <a:t> in Unreal and file system</a:t>
            </a:r>
            <a:endParaRPr sz="2800">
              <a:solidFill>
                <a:schemeClr val="lt1"/>
              </a:solidFill>
            </a:endParaRPr>
          </a:p>
          <a:p>
            <a:pPr indent="-635000" lvl="0" marL="914400" rtl="0" algn="l">
              <a:spcBef>
                <a:spcPts val="0"/>
              </a:spcBef>
              <a:spcAft>
                <a:spcPts val="0"/>
              </a:spcAft>
              <a:buClr>
                <a:schemeClr val="lt1"/>
              </a:buClr>
              <a:buSzPts val="2800"/>
              <a:buAutoNum type="arabicPeriod" startAt="12"/>
            </a:pPr>
            <a:r>
              <a:rPr lang="en-GB" sz="2800">
                <a:solidFill>
                  <a:schemeClr val="lt1"/>
                </a:solidFill>
              </a:rPr>
              <a:t>Rename </a:t>
            </a:r>
            <a:r>
              <a:rPr b="1" lang="en-GB" sz="2800">
                <a:solidFill>
                  <a:schemeClr val="lt1"/>
                </a:solidFill>
              </a:rPr>
              <a:t>FirstPerson </a:t>
            </a:r>
            <a:r>
              <a:rPr lang="en-GB" sz="2800">
                <a:solidFill>
                  <a:schemeClr val="lt1"/>
                </a:solidFill>
              </a:rPr>
              <a:t>folder to Player</a:t>
            </a:r>
            <a:endParaRPr sz="2800">
              <a:solidFill>
                <a:schemeClr val="lt1"/>
              </a:solidFill>
            </a:endParaRPr>
          </a:p>
          <a:p>
            <a:pPr indent="-635000" lvl="0" marL="914400" rtl="0" algn="l">
              <a:spcBef>
                <a:spcPts val="0"/>
              </a:spcBef>
              <a:spcAft>
                <a:spcPts val="0"/>
              </a:spcAft>
              <a:buClr>
                <a:schemeClr val="lt1"/>
              </a:buClr>
              <a:buSzPts val="2800"/>
              <a:buAutoNum type="arabicPeriod" startAt="12"/>
            </a:pPr>
            <a:r>
              <a:rPr lang="en-GB" sz="2800">
                <a:solidFill>
                  <a:schemeClr val="lt1"/>
                </a:solidFill>
              </a:rPr>
              <a:t>Delete </a:t>
            </a:r>
            <a:r>
              <a:rPr b="1" lang="en-GB" sz="2800">
                <a:solidFill>
                  <a:schemeClr val="lt1"/>
                </a:solidFill>
              </a:rPr>
              <a:t>FirstPerson </a:t>
            </a:r>
            <a:r>
              <a:rPr lang="en-GB" sz="2800">
                <a:solidFill>
                  <a:schemeClr val="lt1"/>
                </a:solidFill>
              </a:rPr>
              <a:t>folder in file system</a:t>
            </a:r>
            <a:endParaRPr sz="2800">
              <a:solidFill>
                <a:schemeClr val="lt1"/>
              </a:solidFill>
            </a:endParaRPr>
          </a:p>
          <a:p>
            <a:pPr indent="-635000" lvl="0" marL="914400" rtl="0" algn="l">
              <a:spcBef>
                <a:spcPts val="0"/>
              </a:spcBef>
              <a:spcAft>
                <a:spcPts val="0"/>
              </a:spcAft>
              <a:buClr>
                <a:schemeClr val="lt1"/>
              </a:buClr>
              <a:buSzPts val="2800"/>
              <a:buAutoNum type="arabicPeriod" startAt="12"/>
            </a:pPr>
            <a:r>
              <a:rPr lang="en-GB" sz="2800">
                <a:solidFill>
                  <a:schemeClr val="lt1"/>
                </a:solidFill>
              </a:rPr>
              <a:t>Create new </a:t>
            </a:r>
            <a:r>
              <a:rPr b="1" lang="en-GB" sz="2800">
                <a:solidFill>
                  <a:schemeClr val="lt1"/>
                </a:solidFill>
              </a:rPr>
              <a:t>NPC </a:t>
            </a:r>
            <a:r>
              <a:rPr lang="en-GB" sz="2800">
                <a:solidFill>
                  <a:schemeClr val="lt1"/>
                </a:solidFill>
              </a:rPr>
              <a:t>folder, and </a:t>
            </a:r>
            <a:r>
              <a:rPr b="1" lang="en-GB" sz="2800">
                <a:solidFill>
                  <a:schemeClr val="lt1"/>
                </a:solidFill>
              </a:rPr>
              <a:t>NPC/AI</a:t>
            </a:r>
            <a:r>
              <a:rPr lang="en-GB" sz="2800">
                <a:solidFill>
                  <a:schemeClr val="lt1"/>
                </a:solidFill>
              </a:rPr>
              <a:t> sub-folder</a:t>
            </a:r>
            <a:endParaRPr sz="2800">
              <a:solidFill>
                <a:schemeClr val="lt1"/>
              </a:solidFill>
            </a:endParaRPr>
          </a:p>
          <a:p>
            <a:pPr indent="-635000" lvl="0" marL="914400" rtl="0" algn="l">
              <a:spcBef>
                <a:spcPts val="0"/>
              </a:spcBef>
              <a:spcAft>
                <a:spcPts val="0"/>
              </a:spcAft>
              <a:buClr>
                <a:schemeClr val="lt1"/>
              </a:buClr>
              <a:buSzPts val="2800"/>
              <a:buAutoNum type="arabicPeriod" startAt="12"/>
            </a:pPr>
            <a:r>
              <a:rPr lang="en-GB" sz="2800">
                <a:solidFill>
                  <a:schemeClr val="lt1"/>
                </a:solidFill>
              </a:rPr>
              <a:t>Move all files from </a:t>
            </a:r>
            <a:r>
              <a:rPr b="1" lang="en-GB" sz="2800">
                <a:solidFill>
                  <a:schemeClr val="lt1"/>
                </a:solidFill>
              </a:rPr>
              <a:t>Blueprints </a:t>
            </a:r>
            <a:r>
              <a:rPr lang="en-GB" sz="2800">
                <a:solidFill>
                  <a:schemeClr val="lt1"/>
                </a:solidFill>
              </a:rPr>
              <a:t>to </a:t>
            </a:r>
            <a:r>
              <a:rPr b="1" lang="en-GB" sz="2800">
                <a:solidFill>
                  <a:schemeClr val="lt1"/>
                </a:solidFill>
              </a:rPr>
              <a:t>NPC/AI</a:t>
            </a:r>
            <a:r>
              <a:rPr lang="en-GB" sz="2800">
                <a:solidFill>
                  <a:schemeClr val="lt1"/>
                </a:solidFill>
              </a:rPr>
              <a:t> (remember to fix-up redirectors)</a:t>
            </a:r>
            <a:endParaRPr sz="2800">
              <a:solidFill>
                <a:schemeClr val="lt1"/>
              </a:solidFill>
            </a:endParaRPr>
          </a:p>
          <a:p>
            <a:pPr indent="-635000" lvl="0" marL="914400" rtl="0" algn="l">
              <a:spcBef>
                <a:spcPts val="0"/>
              </a:spcBef>
              <a:spcAft>
                <a:spcPts val="0"/>
              </a:spcAft>
              <a:buClr>
                <a:schemeClr val="lt1"/>
              </a:buClr>
              <a:buSzPts val="2800"/>
              <a:buAutoNum type="arabicPeriod" startAt="12"/>
            </a:pPr>
            <a:r>
              <a:rPr lang="en-GB" sz="2800">
                <a:solidFill>
                  <a:schemeClr val="lt1"/>
                </a:solidFill>
              </a:rPr>
              <a:t>Delete </a:t>
            </a:r>
            <a:r>
              <a:rPr b="1" lang="en-GB" sz="2800">
                <a:solidFill>
                  <a:schemeClr val="lt1"/>
                </a:solidFill>
              </a:rPr>
              <a:t>Blueprints </a:t>
            </a:r>
            <a:r>
              <a:rPr lang="en-GB" sz="2800">
                <a:solidFill>
                  <a:schemeClr val="lt1"/>
                </a:solidFill>
              </a:rPr>
              <a:t>folder in Unreal and on disc</a:t>
            </a:r>
            <a:endParaRPr sz="2800">
              <a:solidFill>
                <a:schemeClr val="lt1"/>
              </a:solidFill>
            </a:endParaRPr>
          </a:p>
          <a:p>
            <a:pPr indent="-635000" lvl="0" marL="914400" rtl="0" algn="l">
              <a:spcBef>
                <a:spcPts val="0"/>
              </a:spcBef>
              <a:spcAft>
                <a:spcPts val="0"/>
              </a:spcAft>
              <a:buClr>
                <a:schemeClr val="lt1"/>
              </a:buClr>
              <a:buSzPts val="2800"/>
              <a:buAutoNum type="arabicPeriod" startAt="12"/>
            </a:pPr>
            <a:r>
              <a:rPr lang="en-GB" sz="2800">
                <a:solidFill>
                  <a:schemeClr val="lt1"/>
                </a:solidFill>
              </a:rPr>
              <a:t>Create </a:t>
            </a:r>
            <a:r>
              <a:rPr b="1" lang="en-GB" sz="2800">
                <a:solidFill>
                  <a:schemeClr val="lt1"/>
                </a:solidFill>
              </a:rPr>
              <a:t>NPC/Animations</a:t>
            </a:r>
            <a:r>
              <a:rPr lang="en-GB" sz="2800">
                <a:solidFill>
                  <a:schemeClr val="lt1"/>
                </a:solidFill>
              </a:rPr>
              <a:t> folder</a:t>
            </a:r>
            <a:endParaRPr sz="2800">
              <a:solidFill>
                <a:schemeClr val="lt1"/>
              </a:solidFill>
            </a:endParaRPr>
          </a:p>
          <a:p>
            <a:pPr indent="-635000" lvl="0" marL="914400" rtl="0" algn="l">
              <a:spcBef>
                <a:spcPts val="0"/>
              </a:spcBef>
              <a:spcAft>
                <a:spcPts val="0"/>
              </a:spcAft>
              <a:buClr>
                <a:schemeClr val="lt1"/>
              </a:buClr>
              <a:buSzPts val="2800"/>
              <a:buAutoNum type="arabicPeriod" startAt="12"/>
            </a:pPr>
            <a:r>
              <a:rPr lang="en-GB" sz="2800">
                <a:solidFill>
                  <a:schemeClr val="lt1"/>
                </a:solidFill>
              </a:rPr>
              <a:t>Move all </a:t>
            </a:r>
            <a:r>
              <a:rPr i="1" lang="en-GB" sz="2800">
                <a:solidFill>
                  <a:schemeClr val="lt1"/>
                </a:solidFill>
              </a:rPr>
              <a:t>animations</a:t>
            </a:r>
            <a:r>
              <a:rPr lang="en-GB" sz="2800">
                <a:solidFill>
                  <a:schemeClr val="lt1"/>
                </a:solidFill>
              </a:rPr>
              <a:t> from </a:t>
            </a:r>
            <a:r>
              <a:rPr b="1" lang="en-GB" sz="2800">
                <a:solidFill>
                  <a:schemeClr val="lt1"/>
                </a:solidFill>
              </a:rPr>
              <a:t>AnimStarterPack</a:t>
            </a:r>
            <a:r>
              <a:rPr lang="en-GB" sz="2800">
                <a:solidFill>
                  <a:schemeClr val="lt1"/>
                </a:solidFill>
              </a:rPr>
              <a:t> to </a:t>
            </a:r>
            <a:r>
              <a:rPr b="1" lang="en-GB" sz="2800">
                <a:solidFill>
                  <a:schemeClr val="lt1"/>
                </a:solidFill>
              </a:rPr>
              <a:t>NPC/Animations**</a:t>
            </a:r>
            <a:endParaRPr b="1" sz="2800">
              <a:solidFill>
                <a:schemeClr val="lt1"/>
              </a:solidFill>
            </a:endParaRPr>
          </a:p>
          <a:p>
            <a:pPr indent="-635000" lvl="0" marL="914400" rtl="0" algn="l">
              <a:spcBef>
                <a:spcPts val="0"/>
              </a:spcBef>
              <a:spcAft>
                <a:spcPts val="0"/>
              </a:spcAft>
              <a:buClr>
                <a:schemeClr val="lt1"/>
              </a:buClr>
              <a:buSzPts val="2800"/>
              <a:buAutoNum type="arabicPeriod" startAt="12"/>
            </a:pPr>
            <a:r>
              <a:rPr b="1" lang="en-GB" sz="2800">
                <a:solidFill>
                  <a:schemeClr val="lt1"/>
                </a:solidFill>
              </a:rPr>
              <a:t>Create NPC/Character</a:t>
            </a:r>
            <a:r>
              <a:rPr lang="en-GB" sz="2800">
                <a:solidFill>
                  <a:schemeClr val="lt1"/>
                </a:solidFill>
              </a:rPr>
              <a:t> folder and move </a:t>
            </a:r>
            <a:r>
              <a:rPr b="1" lang="en-GB" sz="2800">
                <a:solidFill>
                  <a:schemeClr val="lt1"/>
                </a:solidFill>
              </a:rPr>
              <a:t>AnimStarterPack/</a:t>
            </a:r>
            <a:r>
              <a:rPr b="1" i="1" lang="en-GB" sz="2800">
                <a:solidFill>
                  <a:schemeClr val="lt1"/>
                </a:solidFill>
              </a:rPr>
              <a:t>Ue4ASP_Character</a:t>
            </a:r>
            <a:r>
              <a:rPr i="1" lang="en-GB" sz="2800">
                <a:solidFill>
                  <a:schemeClr val="lt1"/>
                </a:solidFill>
              </a:rPr>
              <a:t> into it</a:t>
            </a:r>
            <a:endParaRPr i="1" sz="2800">
              <a:solidFill>
                <a:schemeClr val="lt1"/>
              </a:solidFill>
            </a:endParaRPr>
          </a:p>
          <a:p>
            <a:pPr indent="-635000" lvl="0" marL="914400" rtl="0" algn="l">
              <a:spcBef>
                <a:spcPts val="0"/>
              </a:spcBef>
              <a:spcAft>
                <a:spcPts val="0"/>
              </a:spcAft>
              <a:buClr>
                <a:schemeClr val="lt1"/>
              </a:buClr>
              <a:buSzPts val="2800"/>
              <a:buAutoNum type="arabicPeriod" startAt="12"/>
            </a:pPr>
            <a:r>
              <a:rPr lang="en-GB" sz="2800">
                <a:solidFill>
                  <a:schemeClr val="lt1"/>
                </a:solidFill>
              </a:rPr>
              <a:t>Move the </a:t>
            </a:r>
            <a:r>
              <a:rPr b="1" lang="en-GB" sz="2800">
                <a:solidFill>
                  <a:schemeClr val="lt1"/>
                </a:solidFill>
              </a:rPr>
              <a:t>Showcase </a:t>
            </a:r>
            <a:r>
              <a:rPr lang="en-GB" sz="2800">
                <a:solidFill>
                  <a:schemeClr val="lt1"/>
                </a:solidFill>
              </a:rPr>
              <a:t>level to </a:t>
            </a:r>
            <a:r>
              <a:rPr b="1" lang="en-GB" sz="2800">
                <a:solidFill>
                  <a:schemeClr val="lt1"/>
                </a:solidFill>
              </a:rPr>
              <a:t>Trash</a:t>
            </a:r>
            <a:endParaRPr b="1" sz="2800">
              <a:solidFill>
                <a:schemeClr val="lt1"/>
              </a:solidFill>
            </a:endParaRPr>
          </a:p>
          <a:p>
            <a:pPr indent="0" lvl="0" marL="0" rtl="0" algn="l">
              <a:spcBef>
                <a:spcPts val="0"/>
              </a:spcBef>
              <a:spcAft>
                <a:spcPts val="0"/>
              </a:spcAft>
              <a:buNone/>
            </a:pPr>
            <a:r>
              <a:rPr i="1" lang="en-GB" sz="2800">
                <a:solidFill>
                  <a:schemeClr val="lt1"/>
                </a:solidFill>
              </a:rPr>
              <a:t>* if you have a problem with this stage, try quitting all Unreal Engine tasks in your OS, or rebooting</a:t>
            </a:r>
            <a:endParaRPr i="1" sz="2800">
              <a:solidFill>
                <a:schemeClr val="lt1"/>
              </a:solidFill>
            </a:endParaRPr>
          </a:p>
          <a:p>
            <a:pPr indent="0" lvl="0" marL="0" rtl="0" algn="l">
              <a:spcBef>
                <a:spcPts val="0"/>
              </a:spcBef>
              <a:spcAft>
                <a:spcPts val="0"/>
              </a:spcAft>
              <a:buNone/>
            </a:pPr>
            <a:r>
              <a:rPr i="1" lang="en-GB" sz="2800">
                <a:solidFill>
                  <a:schemeClr val="lt1"/>
                </a:solidFill>
              </a:rPr>
              <a:t>** leave the Ue4ASP_Character and the Showcase level (if you still have it)</a:t>
            </a:r>
            <a:endParaRPr i="1" sz="2800">
              <a:solidFill>
                <a:schemeClr val="lt1"/>
              </a:solidFill>
            </a:endParaRPr>
          </a:p>
          <a:p>
            <a:pPr indent="0" lvl="0" marL="0" rtl="0" algn="l">
              <a:spcBef>
                <a:spcPts val="0"/>
              </a:spcBef>
              <a:spcAft>
                <a:spcPts val="0"/>
              </a:spcAft>
              <a:buNone/>
            </a:pPr>
            <a:r>
              <a:rPr i="1" lang="en-GB" sz="2800">
                <a:solidFill>
                  <a:schemeClr val="lt1"/>
                </a:solidFill>
              </a:rPr>
              <a:t>Continued on next slide...</a:t>
            </a:r>
            <a:endParaRPr i="1" sz="2800">
              <a:solidFill>
                <a:schemeClr val="lt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2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Changes Sam Made - Part 3</a:t>
            </a:r>
            <a:endParaRPr/>
          </a:p>
        </p:txBody>
      </p:sp>
      <p:sp>
        <p:nvSpPr>
          <p:cNvPr id="814" name="Google Shape;814;p12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635000" lvl="0" marL="914400" rtl="0" algn="l">
              <a:spcBef>
                <a:spcPts val="0"/>
              </a:spcBef>
              <a:spcAft>
                <a:spcPts val="0"/>
              </a:spcAft>
              <a:buClr>
                <a:schemeClr val="lt1"/>
              </a:buClr>
              <a:buSzPts val="2800"/>
              <a:buAutoNum type="arabicPeriod" startAt="23"/>
            </a:pPr>
            <a:r>
              <a:rPr lang="en-GB" sz="2800">
                <a:solidFill>
                  <a:schemeClr val="lt1"/>
                </a:solidFill>
              </a:rPr>
              <a:t>Move all three folders in </a:t>
            </a:r>
            <a:r>
              <a:rPr b="1" lang="en-GB" sz="2800">
                <a:solidFill>
                  <a:schemeClr val="lt1"/>
                </a:solidFill>
              </a:rPr>
              <a:t>AnimStarterPack/UE4_Mannequin</a:t>
            </a:r>
            <a:r>
              <a:rPr lang="en-GB" sz="2800">
                <a:solidFill>
                  <a:schemeClr val="lt1"/>
                </a:solidFill>
              </a:rPr>
              <a:t> to </a:t>
            </a:r>
            <a:r>
              <a:rPr b="1" lang="en-GB" sz="2800">
                <a:solidFill>
                  <a:schemeClr val="lt1"/>
                </a:solidFill>
              </a:rPr>
              <a:t>NPC/Character</a:t>
            </a:r>
            <a:endParaRPr b="1" sz="2800">
              <a:solidFill>
                <a:schemeClr val="lt1"/>
              </a:solidFill>
            </a:endParaRPr>
          </a:p>
          <a:p>
            <a:pPr indent="-635000" lvl="0" marL="914400" rtl="0" algn="l">
              <a:spcBef>
                <a:spcPts val="0"/>
              </a:spcBef>
              <a:spcAft>
                <a:spcPts val="0"/>
              </a:spcAft>
              <a:buClr>
                <a:schemeClr val="lt1"/>
              </a:buClr>
              <a:buSzPts val="2800"/>
              <a:buAutoNum type="arabicPeriod" startAt="23"/>
            </a:pPr>
            <a:r>
              <a:rPr lang="en-GB" sz="2800">
                <a:solidFill>
                  <a:schemeClr val="lt1"/>
                </a:solidFill>
              </a:rPr>
              <a:t>Fix-up redirectors and delete </a:t>
            </a:r>
            <a:r>
              <a:rPr b="1" lang="en-GB" sz="2800">
                <a:solidFill>
                  <a:schemeClr val="lt1"/>
                </a:solidFill>
              </a:rPr>
              <a:t>AnimStarterPack </a:t>
            </a:r>
            <a:r>
              <a:rPr lang="en-GB" sz="2800">
                <a:solidFill>
                  <a:schemeClr val="lt1"/>
                </a:solidFill>
              </a:rPr>
              <a:t>in Unreal, and on disc</a:t>
            </a:r>
            <a:endParaRPr sz="2800">
              <a:solidFill>
                <a:schemeClr val="lt1"/>
              </a:solidFill>
            </a:endParaRPr>
          </a:p>
          <a:p>
            <a:pPr indent="-635000" lvl="0" marL="914400" rtl="0" algn="l">
              <a:spcBef>
                <a:spcPts val="0"/>
              </a:spcBef>
              <a:spcAft>
                <a:spcPts val="0"/>
              </a:spcAft>
              <a:buClr>
                <a:schemeClr val="lt1"/>
              </a:buClr>
              <a:buSzPts val="2800"/>
              <a:buAutoNum type="arabicPeriod" startAt="23"/>
            </a:pPr>
            <a:r>
              <a:rPr lang="en-GB" sz="2800">
                <a:solidFill>
                  <a:schemeClr val="lt1"/>
                </a:solidFill>
              </a:rPr>
              <a:t>Create </a:t>
            </a:r>
            <a:r>
              <a:rPr b="1" lang="en-GB" sz="2800">
                <a:solidFill>
                  <a:schemeClr val="lt1"/>
                </a:solidFill>
              </a:rPr>
              <a:t>Weapons </a:t>
            </a:r>
            <a:r>
              <a:rPr lang="en-GB" sz="2800">
                <a:solidFill>
                  <a:schemeClr val="lt1"/>
                </a:solidFill>
              </a:rPr>
              <a:t>folder, and move </a:t>
            </a:r>
            <a:r>
              <a:rPr b="1" lang="en-GB" sz="2800">
                <a:solidFill>
                  <a:schemeClr val="lt1"/>
                </a:solidFill>
              </a:rPr>
              <a:t>Player&gt;FPWeapon</a:t>
            </a:r>
            <a:r>
              <a:rPr lang="en-GB" sz="2800">
                <a:solidFill>
                  <a:schemeClr val="lt1"/>
                </a:solidFill>
              </a:rPr>
              <a:t> into it</a:t>
            </a:r>
            <a:endParaRPr sz="2800">
              <a:solidFill>
                <a:schemeClr val="lt1"/>
              </a:solidFill>
            </a:endParaRPr>
          </a:p>
          <a:p>
            <a:pPr indent="-635000" lvl="0" marL="914400" rtl="0" algn="l">
              <a:spcBef>
                <a:spcPts val="0"/>
              </a:spcBef>
              <a:spcAft>
                <a:spcPts val="0"/>
              </a:spcAft>
              <a:buClr>
                <a:schemeClr val="lt1"/>
              </a:buClr>
              <a:buSzPts val="2800"/>
              <a:buAutoNum type="arabicPeriod" startAt="23"/>
            </a:pPr>
            <a:r>
              <a:rPr lang="en-GB" sz="2800">
                <a:solidFill>
                  <a:schemeClr val="lt1"/>
                </a:solidFill>
              </a:rPr>
              <a:t>Delete </a:t>
            </a:r>
            <a:r>
              <a:rPr b="1" lang="en-GB" sz="2800">
                <a:solidFill>
                  <a:schemeClr val="lt1"/>
                </a:solidFill>
              </a:rPr>
              <a:t>Player/FPWeapon</a:t>
            </a:r>
            <a:r>
              <a:rPr lang="en-GB" sz="2800">
                <a:solidFill>
                  <a:schemeClr val="lt1"/>
                </a:solidFill>
              </a:rPr>
              <a:t> in file system</a:t>
            </a:r>
            <a:endParaRPr sz="2800">
              <a:solidFill>
                <a:schemeClr val="lt1"/>
              </a:solidFill>
            </a:endParaRPr>
          </a:p>
          <a:p>
            <a:pPr indent="-635000" lvl="0" marL="914400" rtl="0" algn="l">
              <a:spcBef>
                <a:spcPts val="0"/>
              </a:spcBef>
              <a:spcAft>
                <a:spcPts val="0"/>
              </a:spcAft>
              <a:buClr>
                <a:schemeClr val="lt1"/>
              </a:buClr>
              <a:buSzPts val="2800"/>
              <a:buAutoNum type="arabicPeriod" startAt="23"/>
            </a:pPr>
            <a:r>
              <a:rPr lang="en-GB" sz="2800">
                <a:solidFill>
                  <a:schemeClr val="lt1"/>
                </a:solidFill>
              </a:rPr>
              <a:t>Also in the file system delete the following in Content: Manneqin, Collections, Developers</a:t>
            </a:r>
            <a:endParaRPr sz="2800">
              <a:solidFill>
                <a:schemeClr val="lt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2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Clr>
                <a:schemeClr val="dk1"/>
              </a:buClr>
              <a:buSzPts val="2200"/>
              <a:buFont typeface="Arial"/>
              <a:buNone/>
            </a:pPr>
            <a:r>
              <a:rPr lang="en-GB">
                <a:solidFill>
                  <a:schemeClr val="lt1"/>
                </a:solidFill>
              </a:rPr>
              <a:t>Renaming &amp; Moving CPP</a:t>
            </a:r>
            <a:endParaRPr/>
          </a:p>
        </p:txBody>
      </p:sp>
      <p:sp>
        <p:nvSpPr>
          <p:cNvPr id="820" name="Google Shape;820;p12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2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826" name="Google Shape;826;p12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Renam</a:t>
            </a:r>
            <a:r>
              <a:rPr lang="en-GB"/>
              <a:t>i</a:t>
            </a:r>
            <a:r>
              <a:rPr lang="en-GB"/>
              <a:t>ng CPP files.</a:t>
            </a:r>
            <a:endParaRPr/>
          </a:p>
          <a:p>
            <a:pPr indent="-800100" lvl="0" marL="914400" rtl="0" algn="l">
              <a:spcBef>
                <a:spcPts val="0"/>
              </a:spcBef>
              <a:spcAft>
                <a:spcPts val="0"/>
              </a:spcAft>
              <a:buSzPts val="5400"/>
              <a:buChar char="●"/>
            </a:pPr>
            <a:r>
              <a:rPr lang="en-GB"/>
              <a:t>How to deal with renaming blueprint parents.</a:t>
            </a:r>
            <a:endParaRPr/>
          </a:p>
          <a:p>
            <a:pPr indent="-800100" lvl="0" marL="914400" rtl="0" algn="l">
              <a:spcBef>
                <a:spcPts val="0"/>
              </a:spcBef>
              <a:spcAft>
                <a:spcPts val="0"/>
              </a:spcAft>
              <a:buSzPts val="5400"/>
              <a:buChar char="●"/>
            </a:pPr>
            <a:r>
              <a:rPr lang="en-GB"/>
              <a:t>Refactor class names in CPP.</a:t>
            </a:r>
            <a:endParaRPr/>
          </a:p>
          <a:p>
            <a:pPr indent="-800100" lvl="0" marL="914400" rtl="0" algn="l">
              <a:spcBef>
                <a:spcPts val="0"/>
              </a:spcBef>
              <a:spcAft>
                <a:spcPts val="0"/>
              </a:spcAft>
              <a:buSzPts val="5400"/>
              <a:buChar char="●"/>
            </a:pPr>
            <a:r>
              <a:rPr lang="en-GB"/>
              <a:t>Updating </a:t>
            </a:r>
            <a:r>
              <a:rPr lang="en-GB">
                <a:solidFill>
                  <a:srgbClr val="FFFF00"/>
                </a:solidFill>
                <a:latin typeface="Consolas"/>
                <a:ea typeface="Consolas"/>
                <a:cs typeface="Consolas"/>
                <a:sym typeface="Consolas"/>
              </a:rPr>
              <a:t>.generated.h</a:t>
            </a:r>
            <a:r>
              <a:rPr lang="en-GB"/>
              <a:t> files.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0" st="0"/>
                                            </p:txEl>
                                          </p:spTgt>
                                        </p:tgtEl>
                                        <p:attrNameLst>
                                          <p:attrName>style.visibility</p:attrName>
                                        </p:attrNameLst>
                                      </p:cBhvr>
                                      <p:to>
                                        <p:strVal val="visible"/>
                                      </p:to>
                                    </p:set>
                                    <p:animEffect filter="fade" transition="in">
                                      <p:cBhvr>
                                        <p:cTn dur="1000"/>
                                        <p:tgtEl>
                                          <p:spTgt spid="8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1" st="1"/>
                                            </p:txEl>
                                          </p:spTgt>
                                        </p:tgtEl>
                                        <p:attrNameLst>
                                          <p:attrName>style.visibility</p:attrName>
                                        </p:attrNameLst>
                                      </p:cBhvr>
                                      <p:to>
                                        <p:strVal val="visible"/>
                                      </p:to>
                                    </p:set>
                                    <p:animEffect filter="fade" transition="in">
                                      <p:cBhvr>
                                        <p:cTn dur="1000"/>
                                        <p:tgtEl>
                                          <p:spTgt spid="8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2" st="2"/>
                                            </p:txEl>
                                          </p:spTgt>
                                        </p:tgtEl>
                                        <p:attrNameLst>
                                          <p:attrName>style.visibility</p:attrName>
                                        </p:attrNameLst>
                                      </p:cBhvr>
                                      <p:to>
                                        <p:strVal val="visible"/>
                                      </p:to>
                                    </p:set>
                                    <p:animEffect filter="fade" transition="in">
                                      <p:cBhvr>
                                        <p:cTn dur="1000"/>
                                        <p:tgtEl>
                                          <p:spTgt spid="8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3" st="3"/>
                                            </p:txEl>
                                          </p:spTgt>
                                        </p:tgtEl>
                                        <p:attrNameLst>
                                          <p:attrName>style.visibility</p:attrName>
                                        </p:attrNameLst>
                                      </p:cBhvr>
                                      <p:to>
                                        <p:strVal val="visible"/>
                                      </p:to>
                                    </p:set>
                                    <p:animEffect filter="fade" transition="in">
                                      <p:cBhvr>
                                        <p:cTn dur="1000"/>
                                        <p:tgtEl>
                                          <p:spTgt spid="8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2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CPP Refactor Process</a:t>
            </a:r>
            <a:endParaRPr/>
          </a:p>
        </p:txBody>
      </p:sp>
      <p:sp>
        <p:nvSpPr>
          <p:cNvPr id="832" name="Google Shape;832;p12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AutoNum type="arabicPeriod"/>
            </a:pPr>
            <a:r>
              <a:rPr lang="en-GB"/>
              <a:t>Are any blueprints based of this?</a:t>
            </a:r>
            <a:endParaRPr/>
          </a:p>
          <a:p>
            <a:pPr indent="-800100" lvl="0" marL="914400" rtl="0" algn="l">
              <a:spcBef>
                <a:spcPts val="0"/>
              </a:spcBef>
              <a:spcAft>
                <a:spcPts val="0"/>
              </a:spcAft>
              <a:buSzPts val="5400"/>
              <a:buAutoNum type="arabicPeriod"/>
            </a:pPr>
            <a:r>
              <a:rPr lang="en-GB"/>
              <a:t>If so, copy outside our directory while renaming.</a:t>
            </a:r>
            <a:endParaRPr/>
          </a:p>
          <a:p>
            <a:pPr indent="-800100" lvl="0" marL="914400" rtl="0" algn="l">
              <a:spcBef>
                <a:spcPts val="0"/>
              </a:spcBef>
              <a:spcAft>
                <a:spcPts val="0"/>
              </a:spcAft>
              <a:buSzPts val="5400"/>
              <a:buAutoNum type="arabicPeriod"/>
            </a:pPr>
            <a:r>
              <a:rPr lang="en-GB"/>
              <a:t>Rename/move the file.</a:t>
            </a:r>
            <a:endParaRPr/>
          </a:p>
          <a:p>
            <a:pPr indent="-800100" lvl="0" marL="914400" rtl="0" algn="l">
              <a:spcBef>
                <a:spcPts val="0"/>
              </a:spcBef>
              <a:spcAft>
                <a:spcPts val="0"/>
              </a:spcAft>
              <a:buSzPts val="5400"/>
              <a:buAutoNum type="arabicPeriod"/>
            </a:pPr>
            <a:r>
              <a:rPr lang="en-GB"/>
              <a:t>Find and replace the file path.</a:t>
            </a:r>
            <a:endParaRPr/>
          </a:p>
          <a:p>
            <a:pPr indent="-800100" lvl="0" marL="914400" rtl="0" algn="l">
              <a:spcBef>
                <a:spcPts val="0"/>
              </a:spcBef>
              <a:spcAft>
                <a:spcPts val="0"/>
              </a:spcAft>
              <a:buSzPts val="5400"/>
              <a:buAutoNum type="arabicPeriod"/>
            </a:pPr>
            <a:r>
              <a:rPr lang="en-GB"/>
              <a:t>Find and replace the class name.</a:t>
            </a:r>
            <a:endParaRPr/>
          </a:p>
          <a:p>
            <a:pPr indent="-800100" lvl="0" marL="914400" rtl="0" algn="l">
              <a:spcBef>
                <a:spcPts val="0"/>
              </a:spcBef>
              <a:spcAft>
                <a:spcPts val="0"/>
              </a:spcAft>
              <a:buSzPts val="5400"/>
              <a:buAutoNum type="arabicPeriod"/>
            </a:pPr>
            <a:r>
              <a:rPr lang="en-GB"/>
              <a:t>Copy back, reparent, delete.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0" st="0"/>
                                            </p:txEl>
                                          </p:spTgt>
                                        </p:tgtEl>
                                        <p:attrNameLst>
                                          <p:attrName>style.visibility</p:attrName>
                                        </p:attrNameLst>
                                      </p:cBhvr>
                                      <p:to>
                                        <p:strVal val="visible"/>
                                      </p:to>
                                    </p:set>
                                    <p:animEffect filter="fade" transition="in">
                                      <p:cBhvr>
                                        <p:cTn dur="1000"/>
                                        <p:tgtEl>
                                          <p:spTgt spid="8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1" st="1"/>
                                            </p:txEl>
                                          </p:spTgt>
                                        </p:tgtEl>
                                        <p:attrNameLst>
                                          <p:attrName>style.visibility</p:attrName>
                                        </p:attrNameLst>
                                      </p:cBhvr>
                                      <p:to>
                                        <p:strVal val="visible"/>
                                      </p:to>
                                    </p:set>
                                    <p:animEffect filter="fade" transition="in">
                                      <p:cBhvr>
                                        <p:cTn dur="1000"/>
                                        <p:tgtEl>
                                          <p:spTgt spid="8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2" st="2"/>
                                            </p:txEl>
                                          </p:spTgt>
                                        </p:tgtEl>
                                        <p:attrNameLst>
                                          <p:attrName>style.visibility</p:attrName>
                                        </p:attrNameLst>
                                      </p:cBhvr>
                                      <p:to>
                                        <p:strVal val="visible"/>
                                      </p:to>
                                    </p:set>
                                    <p:animEffect filter="fade" transition="in">
                                      <p:cBhvr>
                                        <p:cTn dur="1000"/>
                                        <p:tgtEl>
                                          <p:spTgt spid="8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3" st="3"/>
                                            </p:txEl>
                                          </p:spTgt>
                                        </p:tgtEl>
                                        <p:attrNameLst>
                                          <p:attrName>style.visibility</p:attrName>
                                        </p:attrNameLst>
                                      </p:cBhvr>
                                      <p:to>
                                        <p:strVal val="visible"/>
                                      </p:to>
                                    </p:set>
                                    <p:animEffect filter="fade" transition="in">
                                      <p:cBhvr>
                                        <p:cTn dur="1000"/>
                                        <p:tgtEl>
                                          <p:spTgt spid="8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4" st="4"/>
                                            </p:txEl>
                                          </p:spTgt>
                                        </p:tgtEl>
                                        <p:attrNameLst>
                                          <p:attrName>style.visibility</p:attrName>
                                        </p:attrNameLst>
                                      </p:cBhvr>
                                      <p:to>
                                        <p:strVal val="visible"/>
                                      </p:to>
                                    </p:set>
                                    <p:animEffect filter="fade" transition="in">
                                      <p:cBhvr>
                                        <p:cTn dur="1000"/>
                                        <p:tgtEl>
                                          <p:spTgt spid="8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5" st="5"/>
                                            </p:txEl>
                                          </p:spTgt>
                                        </p:tgtEl>
                                        <p:attrNameLst>
                                          <p:attrName>style.visibility</p:attrName>
                                        </p:attrNameLst>
                                      </p:cBhvr>
                                      <p:to>
                                        <p:strVal val="visible"/>
                                      </p:to>
                                    </p:set>
                                    <p:animEffect filter="fade" transition="in">
                                      <p:cBhvr>
                                        <p:cTn dur="1000"/>
                                        <p:tgtEl>
                                          <p:spTgt spid="8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2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Reorganise Your CPP</a:t>
            </a:r>
            <a:endParaRPr/>
          </a:p>
        </p:txBody>
      </p:sp>
      <p:sp>
        <p:nvSpPr>
          <p:cNvPr id="838" name="Google Shape;838;p12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Make the structure match your contents.</a:t>
            </a:r>
            <a:endParaRPr/>
          </a:p>
          <a:p>
            <a:pPr indent="-800100" lvl="0" marL="914400" rtl="0" algn="l">
              <a:spcBef>
                <a:spcPts val="0"/>
              </a:spcBef>
              <a:spcAft>
                <a:spcPts val="0"/>
              </a:spcAft>
              <a:buSzPts val="5400"/>
              <a:buChar char="●"/>
            </a:pPr>
            <a:r>
              <a:rPr lang="en-GB"/>
              <a:t>Watch out for dependencies in blueprint.</a:t>
            </a:r>
            <a:endParaRPr/>
          </a:p>
          <a:p>
            <a:pPr indent="-800100" lvl="0" marL="914400" rtl="0" algn="l">
              <a:spcBef>
                <a:spcPts val="0"/>
              </a:spcBef>
              <a:spcAft>
                <a:spcPts val="0"/>
              </a:spcAft>
              <a:buSzPts val="5400"/>
              <a:buChar char="●"/>
            </a:pPr>
            <a:r>
              <a:rPr lang="en-GB"/>
              <a:t>Make sure you regenerate your project files.</a:t>
            </a:r>
            <a:endParaRPr/>
          </a:p>
          <a:p>
            <a:pPr indent="-800100" lvl="0" marL="914400" rtl="0" algn="l">
              <a:spcBef>
                <a:spcPts val="0"/>
              </a:spcBef>
              <a:spcAft>
                <a:spcPts val="0"/>
              </a:spcAft>
              <a:buSzPts val="5400"/>
              <a:buChar char="●"/>
            </a:pPr>
            <a:r>
              <a:rPr lang="en-GB"/>
              <a:t>Try to debug your own error messages.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0" st="0"/>
                                            </p:txEl>
                                          </p:spTgt>
                                        </p:tgtEl>
                                        <p:attrNameLst>
                                          <p:attrName>style.visibility</p:attrName>
                                        </p:attrNameLst>
                                      </p:cBhvr>
                                      <p:to>
                                        <p:strVal val="visible"/>
                                      </p:to>
                                    </p:set>
                                    <p:animEffect filter="fade" transition="in">
                                      <p:cBhvr>
                                        <p:cTn dur="1000"/>
                                        <p:tgtEl>
                                          <p:spTgt spid="8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1" st="1"/>
                                            </p:txEl>
                                          </p:spTgt>
                                        </p:tgtEl>
                                        <p:attrNameLst>
                                          <p:attrName>style.visibility</p:attrName>
                                        </p:attrNameLst>
                                      </p:cBhvr>
                                      <p:to>
                                        <p:strVal val="visible"/>
                                      </p:to>
                                    </p:set>
                                    <p:animEffect filter="fade" transition="in">
                                      <p:cBhvr>
                                        <p:cTn dur="1000"/>
                                        <p:tgtEl>
                                          <p:spTgt spid="8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2" st="2"/>
                                            </p:txEl>
                                          </p:spTgt>
                                        </p:tgtEl>
                                        <p:attrNameLst>
                                          <p:attrName>style.visibility</p:attrName>
                                        </p:attrNameLst>
                                      </p:cBhvr>
                                      <p:to>
                                        <p:strVal val="visible"/>
                                      </p:to>
                                    </p:set>
                                    <p:animEffect filter="fade" transition="in">
                                      <p:cBhvr>
                                        <p:cTn dur="1000"/>
                                        <p:tgtEl>
                                          <p:spTgt spid="8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3" st="3"/>
                                            </p:txEl>
                                          </p:spTgt>
                                        </p:tgtEl>
                                        <p:attrNameLst>
                                          <p:attrName>style.visibility</p:attrName>
                                        </p:attrNameLst>
                                      </p:cBhvr>
                                      <p:to>
                                        <p:strVal val="visible"/>
                                      </p:to>
                                    </p:set>
                                    <p:animEffect filter="fade" transition="in">
                                      <p:cBhvr>
                                        <p:cTn dur="1000"/>
                                        <p:tgtEl>
                                          <p:spTgt spid="8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Share your GDD</a:t>
            </a:r>
            <a:endParaRPr/>
          </a:p>
        </p:txBody>
      </p:sp>
      <p:sp>
        <p:nvSpPr>
          <p:cNvPr id="151" name="Google Shape;151;p2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Write a post on the forum</a:t>
            </a:r>
            <a:endParaRPr/>
          </a:p>
          <a:p>
            <a:pPr indent="-800100" lvl="0" marL="914400" rtl="0" algn="l">
              <a:spcBef>
                <a:spcPts val="0"/>
              </a:spcBef>
              <a:spcAft>
                <a:spcPts val="0"/>
              </a:spcAft>
              <a:buSzPts val="5400"/>
              <a:buChar char="●"/>
            </a:pPr>
            <a:r>
              <a:rPr lang="en-GB"/>
              <a:t>Use the link in resources</a:t>
            </a:r>
            <a:endParaRPr/>
          </a:p>
          <a:p>
            <a:pPr indent="-800100" lvl="0" marL="914400" rtl="0" algn="l">
              <a:spcBef>
                <a:spcPts val="0"/>
              </a:spcBef>
              <a:spcAft>
                <a:spcPts val="0"/>
              </a:spcAft>
              <a:buSzPts val="5400"/>
              <a:buChar char="●"/>
            </a:pPr>
            <a:r>
              <a:rPr lang="en-GB"/>
              <a:t>Start a new topic</a:t>
            </a:r>
            <a:endParaRPr/>
          </a:p>
          <a:p>
            <a:pPr indent="-800100" lvl="0" marL="914400" rtl="0" algn="l">
              <a:spcBef>
                <a:spcPts val="0"/>
              </a:spcBef>
              <a:spcAft>
                <a:spcPts val="0"/>
              </a:spcAft>
              <a:buSzPts val="5400"/>
              <a:buChar char="●"/>
            </a:pPr>
            <a:r>
              <a:rPr lang="en-GB"/>
              <a:t>Write your GDD</a:t>
            </a:r>
            <a:endParaRPr/>
          </a:p>
          <a:p>
            <a:pPr indent="-800100" lvl="0" marL="914400" rtl="0" algn="l">
              <a:spcBef>
                <a:spcPts val="0"/>
              </a:spcBef>
              <a:spcAft>
                <a:spcPts val="0"/>
              </a:spcAft>
              <a:buSzPts val="5400"/>
              <a:buChar char="●"/>
            </a:pPr>
            <a:r>
              <a:rPr lang="en-GB"/>
              <a:t>Use markdown to format</a:t>
            </a:r>
            <a:endParaRPr/>
          </a:p>
          <a:p>
            <a:pPr indent="-800100" lvl="0" marL="914400" rtl="0" algn="l">
              <a:spcBef>
                <a:spcPts val="0"/>
              </a:spcBef>
              <a:spcAft>
                <a:spcPts val="0"/>
              </a:spcAft>
              <a:buSzPts val="5400"/>
              <a:buChar char="●"/>
            </a:pPr>
            <a:r>
              <a:rPr lang="en-GB"/>
              <a:t>Include sketches if you wish.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10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1000"/>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1000"/>
                                        <p:tgtEl>
                                          <p:spTgt spid="1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1000"/>
                                        <p:tgtEl>
                                          <p:spTgt spid="1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animEffect filter="fade" transition="in">
                                      <p:cBhvr>
                                        <p:cTn dur="1000"/>
                                        <p:tgtEl>
                                          <p:spTgt spid="1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5" st="5"/>
                                            </p:txEl>
                                          </p:spTgt>
                                        </p:tgtEl>
                                        <p:attrNameLst>
                                          <p:attrName>style.visibility</p:attrName>
                                        </p:attrNameLst>
                                      </p:cBhvr>
                                      <p:to>
                                        <p:strVal val="visible"/>
                                      </p:to>
                                    </p:set>
                                    <p:animEffect filter="fade" transition="in">
                                      <p:cBhvr>
                                        <p:cTn dur="1000"/>
                                        <p:tgtEl>
                                          <p:spTgt spid="15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2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solidFill>
                  <a:srgbClr val="FFFF00"/>
                </a:solidFill>
              </a:rPr>
              <a:t>Solution:</a:t>
            </a:r>
            <a:r>
              <a:rPr lang="en-GB"/>
              <a:t> Renaming &amp; Moving CPP</a:t>
            </a:r>
            <a:endParaRPr/>
          </a:p>
        </p:txBody>
      </p:sp>
      <p:sp>
        <p:nvSpPr>
          <p:cNvPr id="844" name="Google Shape;844;p12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2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850" name="Google Shape;850;p12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Repeating the renaming process.</a:t>
            </a:r>
            <a:endParaRPr/>
          </a:p>
          <a:p>
            <a:pPr indent="-800100" lvl="0" marL="914400" rtl="0" algn="l">
              <a:spcBef>
                <a:spcPts val="0"/>
              </a:spcBef>
              <a:spcAft>
                <a:spcPts val="0"/>
              </a:spcAft>
              <a:buSzPts val="5400"/>
              <a:buChar char="●"/>
            </a:pPr>
            <a:r>
              <a:rPr lang="en-GB"/>
              <a:t>Finishing our refactor.</a:t>
            </a:r>
            <a:endParaRPr/>
          </a:p>
          <a:p>
            <a:pPr indent="-800100" lvl="0" marL="914400" rtl="0" algn="l">
              <a:spcBef>
                <a:spcPts val="0"/>
              </a:spcBef>
              <a:spcAft>
                <a:spcPts val="0"/>
              </a:spcAft>
              <a:buSzPts val="5400"/>
              <a:buChar char="●"/>
            </a:pPr>
            <a:r>
              <a:rPr lang="en-GB"/>
              <a:t>Fixing CDO Constructor errors.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xEl>
                                              <p:pRg end="0" st="0"/>
                                            </p:txEl>
                                          </p:spTgt>
                                        </p:tgtEl>
                                        <p:attrNameLst>
                                          <p:attrName>style.visibility</p:attrName>
                                        </p:attrNameLst>
                                      </p:cBhvr>
                                      <p:to>
                                        <p:strVal val="visible"/>
                                      </p:to>
                                    </p:set>
                                    <p:animEffect filter="fade" transition="in">
                                      <p:cBhvr>
                                        <p:cTn dur="1000"/>
                                        <p:tgtEl>
                                          <p:spTgt spid="8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xEl>
                                              <p:pRg end="1" st="1"/>
                                            </p:txEl>
                                          </p:spTgt>
                                        </p:tgtEl>
                                        <p:attrNameLst>
                                          <p:attrName>style.visibility</p:attrName>
                                        </p:attrNameLst>
                                      </p:cBhvr>
                                      <p:to>
                                        <p:strVal val="visible"/>
                                      </p:to>
                                    </p:set>
                                    <p:animEffect filter="fade" transition="in">
                                      <p:cBhvr>
                                        <p:cTn dur="1000"/>
                                        <p:tgtEl>
                                          <p:spTgt spid="8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xEl>
                                              <p:pRg end="2" st="2"/>
                                            </p:txEl>
                                          </p:spTgt>
                                        </p:tgtEl>
                                        <p:attrNameLst>
                                          <p:attrName>style.visibility</p:attrName>
                                        </p:attrNameLst>
                                      </p:cBhvr>
                                      <p:to>
                                        <p:strVal val="visible"/>
                                      </p:to>
                                    </p:set>
                                    <p:animEffect filter="fade" transition="in">
                                      <p:cBhvr>
                                        <p:cTn dur="1000"/>
                                        <p:tgtEl>
                                          <p:spTgt spid="85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2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Holding a Gun with Skeletal Sockets</a:t>
            </a:r>
            <a:endParaRPr/>
          </a:p>
        </p:txBody>
      </p:sp>
      <p:sp>
        <p:nvSpPr>
          <p:cNvPr id="856" name="Google Shape;856;p12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3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862" name="Google Shape;862;p13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Reading existing source code for hints.</a:t>
            </a:r>
            <a:endParaRPr/>
          </a:p>
          <a:p>
            <a:pPr indent="-800100" lvl="0" marL="914400" rtl="0" algn="l">
              <a:spcBef>
                <a:spcPts val="0"/>
              </a:spcBef>
              <a:spcAft>
                <a:spcPts val="0"/>
              </a:spcAft>
              <a:buSzPts val="5400"/>
              <a:buChar char="●"/>
            </a:pPr>
            <a:r>
              <a:rPr lang="en-GB"/>
              <a:t>Creating a socket on a skeletal mesh.</a:t>
            </a:r>
            <a:endParaRPr/>
          </a:p>
          <a:p>
            <a:pPr indent="-800100" lvl="0" marL="914400" rtl="0" algn="l">
              <a:spcBef>
                <a:spcPts val="0"/>
              </a:spcBef>
              <a:spcAft>
                <a:spcPts val="0"/>
              </a:spcAft>
              <a:buSzPts val="5400"/>
              <a:buChar char="●"/>
            </a:pPr>
            <a:r>
              <a:rPr lang="en-GB"/>
              <a:t>Parenting a gun to that socket.</a:t>
            </a:r>
            <a:endParaRPr/>
          </a:p>
          <a:p>
            <a:pPr indent="-800100" lvl="0" marL="914400" rtl="0" algn="l">
              <a:spcBef>
                <a:spcPts val="0"/>
              </a:spcBef>
              <a:spcAft>
                <a:spcPts val="0"/>
              </a:spcAft>
              <a:buSzPts val="5400"/>
              <a:buChar char="●"/>
            </a:pPr>
            <a:r>
              <a:rPr lang="en-GB"/>
              <a:t>Removing unused assets.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0" st="0"/>
                                            </p:txEl>
                                          </p:spTgt>
                                        </p:tgtEl>
                                        <p:attrNameLst>
                                          <p:attrName>style.visibility</p:attrName>
                                        </p:attrNameLst>
                                      </p:cBhvr>
                                      <p:to>
                                        <p:strVal val="visible"/>
                                      </p:to>
                                    </p:set>
                                    <p:animEffect filter="fade" transition="in">
                                      <p:cBhvr>
                                        <p:cTn dur="1000"/>
                                        <p:tgtEl>
                                          <p:spTgt spid="8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1" st="1"/>
                                            </p:txEl>
                                          </p:spTgt>
                                        </p:tgtEl>
                                        <p:attrNameLst>
                                          <p:attrName>style.visibility</p:attrName>
                                        </p:attrNameLst>
                                      </p:cBhvr>
                                      <p:to>
                                        <p:strVal val="visible"/>
                                      </p:to>
                                    </p:set>
                                    <p:animEffect filter="fade" transition="in">
                                      <p:cBhvr>
                                        <p:cTn dur="1000"/>
                                        <p:tgtEl>
                                          <p:spTgt spid="8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2" st="2"/>
                                            </p:txEl>
                                          </p:spTgt>
                                        </p:tgtEl>
                                        <p:attrNameLst>
                                          <p:attrName>style.visibility</p:attrName>
                                        </p:attrNameLst>
                                      </p:cBhvr>
                                      <p:to>
                                        <p:strVal val="visible"/>
                                      </p:to>
                                    </p:set>
                                    <p:animEffect filter="fade" transition="in">
                                      <p:cBhvr>
                                        <p:cTn dur="1000"/>
                                        <p:tgtEl>
                                          <p:spTgt spid="8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3" st="3"/>
                                            </p:txEl>
                                          </p:spTgt>
                                        </p:tgtEl>
                                        <p:attrNameLst>
                                          <p:attrName>style.visibility</p:attrName>
                                        </p:attrNameLst>
                                      </p:cBhvr>
                                      <p:to>
                                        <p:strVal val="visible"/>
                                      </p:to>
                                    </p:set>
                                    <p:animEffect filter="fade" transition="in">
                                      <p:cBhvr>
                                        <p:cTn dur="1000"/>
                                        <p:tgtEl>
                                          <p:spTgt spid="8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3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Copy The FirstPersonCharacter</a:t>
            </a:r>
            <a:endParaRPr/>
          </a:p>
        </p:txBody>
      </p:sp>
      <p:sp>
        <p:nvSpPr>
          <p:cNvPr id="868" name="Google Shape;868;p13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Read the constructor and BeginPlay.</a:t>
            </a:r>
            <a:endParaRPr/>
          </a:p>
          <a:p>
            <a:pPr indent="-800100" lvl="0" marL="914400" rtl="0" algn="l">
              <a:spcBef>
                <a:spcPts val="0"/>
              </a:spcBef>
              <a:spcAft>
                <a:spcPts val="0"/>
              </a:spcAft>
              <a:buSzPts val="5400"/>
              <a:buChar char="●"/>
            </a:pPr>
            <a:r>
              <a:rPr lang="en-GB"/>
              <a:t>Can you see how the gun is set up?</a:t>
            </a:r>
            <a:endParaRPr/>
          </a:p>
          <a:p>
            <a:pPr indent="-800100" lvl="0" marL="914400" rtl="0" algn="l">
              <a:spcBef>
                <a:spcPts val="0"/>
              </a:spcBef>
              <a:spcAft>
                <a:spcPts val="0"/>
              </a:spcAft>
              <a:buSzPts val="5400"/>
              <a:buChar char="●"/>
            </a:pPr>
            <a:r>
              <a:rPr lang="en-GB"/>
              <a:t>What does this tell us about the skeleton?</a:t>
            </a:r>
            <a:endParaRPr/>
          </a:p>
          <a:p>
            <a:pPr indent="-800100" lvl="0" marL="914400" rtl="0" algn="l">
              <a:spcBef>
                <a:spcPts val="0"/>
              </a:spcBef>
              <a:spcAft>
                <a:spcPts val="0"/>
              </a:spcAft>
              <a:buSzPts val="5400"/>
              <a:buChar char="●"/>
            </a:pPr>
            <a:r>
              <a:rPr lang="en-GB"/>
              <a:t>Can you replicate the setup on the 3rd person?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0" st="0"/>
                                            </p:txEl>
                                          </p:spTgt>
                                        </p:tgtEl>
                                        <p:attrNameLst>
                                          <p:attrName>style.visibility</p:attrName>
                                        </p:attrNameLst>
                                      </p:cBhvr>
                                      <p:to>
                                        <p:strVal val="visible"/>
                                      </p:to>
                                    </p:set>
                                    <p:animEffect filter="fade" transition="in">
                                      <p:cBhvr>
                                        <p:cTn dur="1000"/>
                                        <p:tgtEl>
                                          <p:spTgt spid="8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1" st="1"/>
                                            </p:txEl>
                                          </p:spTgt>
                                        </p:tgtEl>
                                        <p:attrNameLst>
                                          <p:attrName>style.visibility</p:attrName>
                                        </p:attrNameLst>
                                      </p:cBhvr>
                                      <p:to>
                                        <p:strVal val="visible"/>
                                      </p:to>
                                    </p:set>
                                    <p:animEffect filter="fade" transition="in">
                                      <p:cBhvr>
                                        <p:cTn dur="1000"/>
                                        <p:tgtEl>
                                          <p:spTgt spid="8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2" st="2"/>
                                            </p:txEl>
                                          </p:spTgt>
                                        </p:tgtEl>
                                        <p:attrNameLst>
                                          <p:attrName>style.visibility</p:attrName>
                                        </p:attrNameLst>
                                      </p:cBhvr>
                                      <p:to>
                                        <p:strVal val="visible"/>
                                      </p:to>
                                    </p:set>
                                    <p:animEffect filter="fade" transition="in">
                                      <p:cBhvr>
                                        <p:cTn dur="1000"/>
                                        <p:tgtEl>
                                          <p:spTgt spid="8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3" st="3"/>
                                            </p:txEl>
                                          </p:spTgt>
                                        </p:tgtEl>
                                        <p:attrNameLst>
                                          <p:attrName>style.visibility</p:attrName>
                                        </p:attrNameLst>
                                      </p:cBhvr>
                                      <p:to>
                                        <p:strVal val="visible"/>
                                      </p:to>
                                    </p:set>
                                    <p:animEffect filter="fade" transition="in">
                                      <p:cBhvr>
                                        <p:cTn dur="1000"/>
                                        <p:tgtEl>
                                          <p:spTgt spid="8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3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Understanding Animation Blueprints</a:t>
            </a:r>
            <a:endParaRPr/>
          </a:p>
        </p:txBody>
      </p:sp>
      <p:sp>
        <p:nvSpPr>
          <p:cNvPr id="874" name="Google Shape;874;p13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3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880" name="Google Shape;880;p13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major components.</a:t>
            </a:r>
            <a:endParaRPr/>
          </a:p>
          <a:p>
            <a:pPr indent="-800100" lvl="0" marL="914400" rtl="0" algn="l">
              <a:spcBef>
                <a:spcPts val="0"/>
              </a:spcBef>
              <a:spcAft>
                <a:spcPts val="0"/>
              </a:spcAft>
              <a:buSzPts val="5400"/>
              <a:buChar char="●"/>
            </a:pPr>
            <a:r>
              <a:rPr lang="en-GB"/>
              <a:t>How to preview animations.</a:t>
            </a:r>
            <a:endParaRPr/>
          </a:p>
          <a:p>
            <a:pPr indent="-800100" lvl="0" marL="914400" rtl="0" algn="l">
              <a:spcBef>
                <a:spcPts val="0"/>
              </a:spcBef>
              <a:spcAft>
                <a:spcPts val="0"/>
              </a:spcAft>
              <a:buSzPts val="5400"/>
              <a:buChar char="●"/>
            </a:pPr>
            <a:r>
              <a:rPr lang="en-GB"/>
              <a:t>Definition of an animation and pose.</a:t>
            </a:r>
            <a:endParaRPr/>
          </a:p>
          <a:p>
            <a:pPr indent="-800100" lvl="0" marL="914400" rtl="0" algn="l">
              <a:spcBef>
                <a:spcPts val="0"/>
              </a:spcBef>
              <a:spcAft>
                <a:spcPts val="0"/>
              </a:spcAft>
              <a:buSzPts val="5400"/>
              <a:buChar char="●"/>
            </a:pPr>
            <a:r>
              <a:rPr lang="en-GB"/>
              <a:t>Understanding the AnimGraph.</a:t>
            </a:r>
            <a:endParaRPr/>
          </a:p>
          <a:p>
            <a:pPr indent="-800100" lvl="0" marL="914400" rtl="0" algn="l">
              <a:spcBef>
                <a:spcPts val="0"/>
              </a:spcBef>
              <a:spcAft>
                <a:spcPts val="0"/>
              </a:spcAft>
              <a:buSzPts val="5400"/>
              <a:buChar char="●"/>
            </a:pPr>
            <a:r>
              <a:rPr lang="en-GB"/>
              <a:t>Playing a custom animation.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0" st="0"/>
                                            </p:txEl>
                                          </p:spTgt>
                                        </p:tgtEl>
                                        <p:attrNameLst>
                                          <p:attrName>style.visibility</p:attrName>
                                        </p:attrNameLst>
                                      </p:cBhvr>
                                      <p:to>
                                        <p:strVal val="visible"/>
                                      </p:to>
                                    </p:set>
                                    <p:animEffect filter="fade" transition="in">
                                      <p:cBhvr>
                                        <p:cTn dur="1000"/>
                                        <p:tgtEl>
                                          <p:spTgt spid="8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1" st="1"/>
                                            </p:txEl>
                                          </p:spTgt>
                                        </p:tgtEl>
                                        <p:attrNameLst>
                                          <p:attrName>style.visibility</p:attrName>
                                        </p:attrNameLst>
                                      </p:cBhvr>
                                      <p:to>
                                        <p:strVal val="visible"/>
                                      </p:to>
                                    </p:set>
                                    <p:animEffect filter="fade" transition="in">
                                      <p:cBhvr>
                                        <p:cTn dur="1000"/>
                                        <p:tgtEl>
                                          <p:spTgt spid="8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2" st="2"/>
                                            </p:txEl>
                                          </p:spTgt>
                                        </p:tgtEl>
                                        <p:attrNameLst>
                                          <p:attrName>style.visibility</p:attrName>
                                        </p:attrNameLst>
                                      </p:cBhvr>
                                      <p:to>
                                        <p:strVal val="visible"/>
                                      </p:to>
                                    </p:set>
                                    <p:animEffect filter="fade" transition="in">
                                      <p:cBhvr>
                                        <p:cTn dur="1000"/>
                                        <p:tgtEl>
                                          <p:spTgt spid="8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3" st="3"/>
                                            </p:txEl>
                                          </p:spTgt>
                                        </p:tgtEl>
                                        <p:attrNameLst>
                                          <p:attrName>style.visibility</p:attrName>
                                        </p:attrNameLst>
                                      </p:cBhvr>
                                      <p:to>
                                        <p:strVal val="visible"/>
                                      </p:to>
                                    </p:set>
                                    <p:animEffect filter="fade" transition="in">
                                      <p:cBhvr>
                                        <p:cTn dur="1000"/>
                                        <p:tgtEl>
                                          <p:spTgt spid="8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4" st="4"/>
                                            </p:txEl>
                                          </p:spTgt>
                                        </p:tgtEl>
                                        <p:attrNameLst>
                                          <p:attrName>style.visibility</p:attrName>
                                        </p:attrNameLst>
                                      </p:cBhvr>
                                      <p:to>
                                        <p:strVal val="visible"/>
                                      </p:to>
                                    </p:set>
                                    <p:animEffect filter="fade" transition="in">
                                      <p:cBhvr>
                                        <p:cTn dur="1000"/>
                                        <p:tgtEl>
                                          <p:spTgt spid="88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134"/>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Dance Monkey Dance!</a:t>
            </a:r>
            <a:endParaRPr/>
          </a:p>
        </p:txBody>
      </p:sp>
      <p:sp>
        <p:nvSpPr>
          <p:cNvPr id="886" name="Google Shape;886;p134"/>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Play an animation in the preview.</a:t>
            </a:r>
            <a:endParaRPr/>
          </a:p>
          <a:p>
            <a:pPr indent="-800100" lvl="0" marL="914400" rtl="0" algn="l">
              <a:spcBef>
                <a:spcPts val="0"/>
              </a:spcBef>
              <a:spcAft>
                <a:spcPts val="0"/>
              </a:spcAft>
              <a:buSzPts val="5400"/>
              <a:buChar char="●"/>
            </a:pPr>
            <a:r>
              <a:rPr lang="en-GB"/>
              <a:t>Use only the AnimGraph to achieve this.</a:t>
            </a:r>
            <a:endParaRPr/>
          </a:p>
          <a:p>
            <a:pPr indent="-800100" lvl="0" marL="914400" rtl="0" algn="l">
              <a:spcBef>
                <a:spcPts val="0"/>
              </a:spcBef>
              <a:spcAft>
                <a:spcPts val="0"/>
              </a:spcAft>
              <a:buSzPts val="5400"/>
              <a:buChar char="●"/>
            </a:pPr>
            <a:r>
              <a:rPr lang="en-GB"/>
              <a:t>HINT: Try dragging from the animation pane.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0" st="0"/>
                                            </p:txEl>
                                          </p:spTgt>
                                        </p:tgtEl>
                                        <p:attrNameLst>
                                          <p:attrName>style.visibility</p:attrName>
                                        </p:attrNameLst>
                                      </p:cBhvr>
                                      <p:to>
                                        <p:strVal val="visible"/>
                                      </p:to>
                                    </p:set>
                                    <p:animEffect filter="fade" transition="in">
                                      <p:cBhvr>
                                        <p:cTn dur="1000"/>
                                        <p:tgtEl>
                                          <p:spTgt spid="8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1" st="1"/>
                                            </p:txEl>
                                          </p:spTgt>
                                        </p:tgtEl>
                                        <p:attrNameLst>
                                          <p:attrName>style.visibility</p:attrName>
                                        </p:attrNameLst>
                                      </p:cBhvr>
                                      <p:to>
                                        <p:strVal val="visible"/>
                                      </p:to>
                                    </p:set>
                                    <p:animEffect filter="fade" transition="in">
                                      <p:cBhvr>
                                        <p:cTn dur="1000"/>
                                        <p:tgtEl>
                                          <p:spTgt spid="8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2" st="2"/>
                                            </p:txEl>
                                          </p:spTgt>
                                        </p:tgtEl>
                                        <p:attrNameLst>
                                          <p:attrName>style.visibility</p:attrName>
                                        </p:attrNameLst>
                                      </p:cBhvr>
                                      <p:to>
                                        <p:strVal val="visible"/>
                                      </p:to>
                                    </p:set>
                                    <p:animEffect filter="fade" transition="in">
                                      <p:cBhvr>
                                        <p:cTn dur="1000"/>
                                        <p:tgtEl>
                                          <p:spTgt spid="8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135"/>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Creating </a:t>
            </a:r>
            <a:r>
              <a:rPr lang="en-GB"/>
              <a:t>Animation State Machines</a:t>
            </a:r>
            <a:endParaRPr/>
          </a:p>
        </p:txBody>
      </p:sp>
      <p:sp>
        <p:nvSpPr>
          <p:cNvPr id="892" name="Google Shape;892;p135"/>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3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898" name="Google Shape;898;p13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solidFill>
                  <a:schemeClr val="lt1"/>
                </a:solidFill>
              </a:rPr>
              <a:t>Why state machines?</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What are state machines?</a:t>
            </a:r>
            <a:endParaRPr>
              <a:solidFill>
                <a:schemeClr val="lt1"/>
              </a:solidFill>
            </a:endParaRPr>
          </a:p>
          <a:p>
            <a:pPr indent="-800100" lvl="0" marL="914400" rtl="0" algn="l">
              <a:spcBef>
                <a:spcPts val="0"/>
              </a:spcBef>
              <a:spcAft>
                <a:spcPts val="0"/>
              </a:spcAft>
              <a:buSzPts val="5400"/>
              <a:buChar char="●"/>
            </a:pPr>
            <a:r>
              <a:rPr lang="en-GB"/>
              <a:t>What’s inside a UE4 state?</a:t>
            </a:r>
            <a:endParaRPr/>
          </a:p>
          <a:p>
            <a:pPr indent="-800100" lvl="0" marL="914400" rtl="0" algn="l">
              <a:spcBef>
                <a:spcPts val="0"/>
              </a:spcBef>
              <a:spcAft>
                <a:spcPts val="0"/>
              </a:spcAft>
              <a:buSzPts val="5400"/>
              <a:buChar char="●"/>
            </a:pPr>
            <a:r>
              <a:rPr lang="en-GB"/>
              <a:t>How to add transitions.</a:t>
            </a:r>
            <a:endParaRPr/>
          </a:p>
          <a:p>
            <a:pPr indent="-800100" lvl="0" marL="914400" rtl="0" algn="l">
              <a:spcBef>
                <a:spcPts val="0"/>
              </a:spcBef>
              <a:spcAft>
                <a:spcPts val="0"/>
              </a:spcAft>
              <a:buSzPts val="5400"/>
              <a:buChar char="●"/>
            </a:pPr>
            <a:r>
              <a:rPr lang="en-GB"/>
              <a:t>Adding a shooting state.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0" st="0"/>
                                            </p:txEl>
                                          </p:spTgt>
                                        </p:tgtEl>
                                        <p:attrNameLst>
                                          <p:attrName>style.visibility</p:attrName>
                                        </p:attrNameLst>
                                      </p:cBhvr>
                                      <p:to>
                                        <p:strVal val="visible"/>
                                      </p:to>
                                    </p:set>
                                    <p:animEffect filter="fade" transition="in">
                                      <p:cBhvr>
                                        <p:cTn dur="1000"/>
                                        <p:tgtEl>
                                          <p:spTgt spid="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1" st="1"/>
                                            </p:txEl>
                                          </p:spTgt>
                                        </p:tgtEl>
                                        <p:attrNameLst>
                                          <p:attrName>style.visibility</p:attrName>
                                        </p:attrNameLst>
                                      </p:cBhvr>
                                      <p:to>
                                        <p:strVal val="visible"/>
                                      </p:to>
                                    </p:set>
                                    <p:animEffect filter="fade" transition="in">
                                      <p:cBhvr>
                                        <p:cTn dur="1000"/>
                                        <p:tgtEl>
                                          <p:spTgt spid="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2" st="2"/>
                                            </p:txEl>
                                          </p:spTgt>
                                        </p:tgtEl>
                                        <p:attrNameLst>
                                          <p:attrName>style.visibility</p:attrName>
                                        </p:attrNameLst>
                                      </p:cBhvr>
                                      <p:to>
                                        <p:strVal val="visible"/>
                                      </p:to>
                                    </p:set>
                                    <p:animEffect filter="fade" transition="in">
                                      <p:cBhvr>
                                        <p:cTn dur="1000"/>
                                        <p:tgtEl>
                                          <p:spTgt spid="8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3" st="3"/>
                                            </p:txEl>
                                          </p:spTgt>
                                        </p:tgtEl>
                                        <p:attrNameLst>
                                          <p:attrName>style.visibility</p:attrName>
                                        </p:attrNameLst>
                                      </p:cBhvr>
                                      <p:to>
                                        <p:strVal val="visible"/>
                                      </p:to>
                                    </p:set>
                                    <p:animEffect filter="fade" transition="in">
                                      <p:cBhvr>
                                        <p:cTn dur="1000"/>
                                        <p:tgtEl>
                                          <p:spTgt spid="8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4" st="4"/>
                                            </p:txEl>
                                          </p:spTgt>
                                        </p:tgtEl>
                                        <p:attrNameLst>
                                          <p:attrName>style.visibility</p:attrName>
                                        </p:attrNameLst>
                                      </p:cBhvr>
                                      <p:to>
                                        <p:strVal val="visible"/>
                                      </p:to>
                                    </p:set>
                                    <p:animEffect filter="fade" transition="in">
                                      <p:cBhvr>
                                        <p:cTn dur="1000"/>
                                        <p:tgtEl>
                                          <p:spTgt spid="8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Using Git LFS (Large File Support)</a:t>
            </a:r>
            <a:endParaRPr/>
          </a:p>
        </p:txBody>
      </p:sp>
      <p:sp>
        <p:nvSpPr>
          <p:cNvPr id="157" name="Google Shape;157;p2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4.12.5</a:t>
            </a:r>
            <a:endParaRPr sz="3600">
              <a:solidFill>
                <a:srgbClr val="FFFF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37"/>
          <p:cNvSpPr/>
          <p:nvPr/>
        </p:nvSpPr>
        <p:spPr>
          <a:xfrm>
            <a:off x="2292050" y="5248175"/>
            <a:ext cx="2653500" cy="803500"/>
          </a:xfrm>
          <a:prstGeom prst="flowChartProcess">
            <a:avLst/>
          </a:prstGeom>
          <a:solidFill>
            <a:srgbClr val="FFF2CC"/>
          </a:solidFill>
          <a:ln cap="flat" cmpd="sng" w="38100">
            <a:solidFill>
              <a:srgbClr val="F1C23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latin typeface="Helvetica Neue"/>
                <a:ea typeface="Helvetica Neue"/>
                <a:cs typeface="Helvetica Neue"/>
                <a:sym typeface="Helvetica Neue"/>
              </a:rPr>
              <a:t>Play Idle</a:t>
            </a:r>
            <a:endParaRPr b="1" sz="2800">
              <a:latin typeface="Helvetica Neue"/>
              <a:ea typeface="Helvetica Neue"/>
              <a:cs typeface="Helvetica Neue"/>
              <a:sym typeface="Helvetica Neue"/>
            </a:endParaRPr>
          </a:p>
        </p:txBody>
      </p:sp>
      <p:sp>
        <p:nvSpPr>
          <p:cNvPr id="904" name="Google Shape;904;p137"/>
          <p:cNvSpPr/>
          <p:nvPr/>
        </p:nvSpPr>
        <p:spPr>
          <a:xfrm>
            <a:off x="2609700" y="3595225"/>
            <a:ext cx="2018196" cy="644652"/>
          </a:xfrm>
          <a:prstGeom prst="flowChartTerminator">
            <a:avLst/>
          </a:prstGeom>
          <a:solidFill>
            <a:srgbClr val="D9EAD3"/>
          </a:solidFill>
          <a:ln cap="flat" cmpd="sng" w="38100">
            <a:solidFill>
              <a:srgbClr val="6AA84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latin typeface="Helvetica Neue"/>
                <a:ea typeface="Helvetica Neue"/>
                <a:cs typeface="Helvetica Neue"/>
                <a:sym typeface="Helvetica Neue"/>
              </a:rPr>
              <a:t>Start</a:t>
            </a:r>
            <a:endParaRPr b="1" sz="2800">
              <a:latin typeface="Helvetica Neue"/>
              <a:ea typeface="Helvetica Neue"/>
              <a:cs typeface="Helvetica Neue"/>
              <a:sym typeface="Helvetica Neue"/>
            </a:endParaRPr>
          </a:p>
        </p:txBody>
      </p:sp>
      <p:cxnSp>
        <p:nvCxnSpPr>
          <p:cNvPr id="905" name="Google Shape;905;p137"/>
          <p:cNvCxnSpPr>
            <a:endCxn id="903" idx="0"/>
          </p:cNvCxnSpPr>
          <p:nvPr/>
        </p:nvCxnSpPr>
        <p:spPr>
          <a:xfrm flipH="1" rot="-5400000">
            <a:off x="3114200" y="4743575"/>
            <a:ext cx="1008000" cy="1200"/>
          </a:xfrm>
          <a:prstGeom prst="bentConnector3">
            <a:avLst>
              <a:gd fmla="val 50000" name="adj1"/>
            </a:avLst>
          </a:prstGeom>
          <a:noFill/>
          <a:ln cap="flat" cmpd="sng" w="38100">
            <a:solidFill>
              <a:srgbClr val="FFFFFF"/>
            </a:solidFill>
            <a:prstDash val="solid"/>
            <a:round/>
            <a:headEnd len="med" w="med" type="none"/>
            <a:tailEnd len="med" w="med" type="triangle"/>
          </a:ln>
        </p:spPr>
      </p:cxnSp>
      <p:sp>
        <p:nvSpPr>
          <p:cNvPr id="906" name="Google Shape;906;p137"/>
          <p:cNvSpPr/>
          <p:nvPr/>
        </p:nvSpPr>
        <p:spPr>
          <a:xfrm>
            <a:off x="6080550" y="5192125"/>
            <a:ext cx="2653500" cy="803500"/>
          </a:xfrm>
          <a:prstGeom prst="flowChartProcess">
            <a:avLst/>
          </a:prstGeom>
          <a:solidFill>
            <a:srgbClr val="FFF2CC"/>
          </a:solidFill>
          <a:ln cap="flat" cmpd="sng" w="38100">
            <a:solidFill>
              <a:srgbClr val="F1C23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latin typeface="Helvetica Neue"/>
                <a:ea typeface="Helvetica Neue"/>
                <a:cs typeface="Helvetica Neue"/>
                <a:sym typeface="Helvetica Neue"/>
              </a:rPr>
              <a:t>Play Crouch</a:t>
            </a:r>
            <a:endParaRPr b="1" sz="2800">
              <a:latin typeface="Helvetica Neue"/>
              <a:ea typeface="Helvetica Neue"/>
              <a:cs typeface="Helvetica Neue"/>
              <a:sym typeface="Helvetica Neue"/>
            </a:endParaRPr>
          </a:p>
        </p:txBody>
      </p:sp>
      <p:grpSp>
        <p:nvGrpSpPr>
          <p:cNvPr id="907" name="Google Shape;907;p137"/>
          <p:cNvGrpSpPr/>
          <p:nvPr/>
        </p:nvGrpSpPr>
        <p:grpSpPr>
          <a:xfrm>
            <a:off x="6193250" y="2351500"/>
            <a:ext cx="2428100" cy="2036875"/>
            <a:chOff x="2034500" y="2616125"/>
            <a:chExt cx="1214050" cy="1018438"/>
          </a:xfrm>
        </p:grpSpPr>
        <p:sp>
          <p:nvSpPr>
            <p:cNvPr id="908" name="Google Shape;908;p137"/>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b="1" sz="2800">
                <a:latin typeface="Helvetica Neue"/>
                <a:ea typeface="Helvetica Neue"/>
                <a:cs typeface="Helvetica Neue"/>
                <a:sym typeface="Helvetica Neue"/>
              </a:endParaRPr>
            </a:p>
          </p:txBody>
        </p:sp>
        <p:sp>
          <p:nvSpPr>
            <p:cNvPr id="909" name="Google Shape;909;p137"/>
            <p:cNvSpPr txBox="1"/>
            <p:nvPr/>
          </p:nvSpPr>
          <p:spPr>
            <a:xfrm>
              <a:off x="2096425" y="2968438"/>
              <a:ext cx="10791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GB" sz="2800">
                  <a:solidFill>
                    <a:schemeClr val="dk1"/>
                  </a:solidFill>
                  <a:latin typeface="Helvetica Neue"/>
                  <a:ea typeface="Helvetica Neue"/>
                  <a:cs typeface="Helvetica Neue"/>
                  <a:sym typeface="Helvetica Neue"/>
                </a:rPr>
                <a:t>Crouch?</a:t>
              </a:r>
              <a:endParaRPr sz="2800"/>
            </a:p>
          </p:txBody>
        </p:sp>
        <p:sp>
          <p:nvSpPr>
            <p:cNvPr id="910" name="Google Shape;910;p137"/>
            <p:cNvSpPr txBox="1"/>
            <p:nvPr/>
          </p:nvSpPr>
          <p:spPr>
            <a:xfrm>
              <a:off x="2909250" y="2968425"/>
              <a:ext cx="3393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rgbClr val="3C78D8"/>
                  </a:solidFill>
                  <a:latin typeface="Helvetica Neue"/>
                  <a:ea typeface="Helvetica Neue"/>
                  <a:cs typeface="Helvetica Neue"/>
                  <a:sym typeface="Helvetica Neue"/>
                </a:rPr>
                <a:t>N</a:t>
              </a:r>
              <a:endParaRPr sz="2800">
                <a:solidFill>
                  <a:srgbClr val="3C78D8"/>
                </a:solidFill>
              </a:endParaRPr>
            </a:p>
          </p:txBody>
        </p:sp>
        <p:sp>
          <p:nvSpPr>
            <p:cNvPr id="911" name="Google Shape;911;p137"/>
            <p:cNvSpPr txBox="1"/>
            <p:nvPr/>
          </p:nvSpPr>
          <p:spPr>
            <a:xfrm>
              <a:off x="2466325" y="3320763"/>
              <a:ext cx="3393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rgbClr val="3C78D8"/>
                  </a:solidFill>
                  <a:latin typeface="Helvetica Neue"/>
                  <a:ea typeface="Helvetica Neue"/>
                  <a:cs typeface="Helvetica Neue"/>
                  <a:sym typeface="Helvetica Neue"/>
                </a:rPr>
                <a:t>Y</a:t>
              </a:r>
              <a:endParaRPr b="1" sz="2800">
                <a:solidFill>
                  <a:srgbClr val="3C78D8"/>
                </a:solidFill>
                <a:latin typeface="Helvetica Neue"/>
                <a:ea typeface="Helvetica Neue"/>
                <a:cs typeface="Helvetica Neue"/>
                <a:sym typeface="Helvetica Neue"/>
              </a:endParaRPr>
            </a:p>
          </p:txBody>
        </p:sp>
      </p:grpSp>
      <p:cxnSp>
        <p:nvCxnSpPr>
          <p:cNvPr id="912" name="Google Shape;912;p137"/>
          <p:cNvCxnSpPr>
            <a:stCxn id="903" idx="2"/>
            <a:endCxn id="908" idx="0"/>
          </p:cNvCxnSpPr>
          <p:nvPr/>
        </p:nvCxnSpPr>
        <p:spPr>
          <a:xfrm rot="-5400000">
            <a:off x="3657350" y="2312925"/>
            <a:ext cx="3700200" cy="3777300"/>
          </a:xfrm>
          <a:prstGeom prst="bentConnector5">
            <a:avLst>
              <a:gd fmla="val -12871" name="adj1"/>
              <a:gd fmla="val 51636" name="adj2"/>
              <a:gd fmla="val 120699" name="adj3"/>
            </a:avLst>
          </a:prstGeom>
          <a:noFill/>
          <a:ln cap="flat" cmpd="sng" w="38100">
            <a:solidFill>
              <a:srgbClr val="FFFFFF"/>
            </a:solidFill>
            <a:prstDash val="solid"/>
            <a:round/>
            <a:headEnd len="med" w="med" type="none"/>
            <a:tailEnd len="med" w="med" type="triangle"/>
          </a:ln>
        </p:spPr>
      </p:cxnSp>
      <p:cxnSp>
        <p:nvCxnSpPr>
          <p:cNvPr id="913" name="Google Shape;913;p137"/>
          <p:cNvCxnSpPr>
            <a:stCxn id="906" idx="2"/>
          </p:cNvCxnSpPr>
          <p:nvPr/>
        </p:nvCxnSpPr>
        <p:spPr>
          <a:xfrm rot="5400000">
            <a:off x="6229200" y="5350325"/>
            <a:ext cx="532800" cy="1823400"/>
          </a:xfrm>
          <a:prstGeom prst="bentConnector2">
            <a:avLst/>
          </a:prstGeom>
          <a:noFill/>
          <a:ln cap="flat" cmpd="sng" w="38100">
            <a:solidFill>
              <a:srgbClr val="FFFFFF"/>
            </a:solidFill>
            <a:prstDash val="solid"/>
            <a:round/>
            <a:headEnd len="med" w="med" type="none"/>
            <a:tailEnd len="med" w="med" type="triangle"/>
          </a:ln>
        </p:spPr>
      </p:cxnSp>
      <p:grpSp>
        <p:nvGrpSpPr>
          <p:cNvPr id="914" name="Google Shape;914;p137"/>
          <p:cNvGrpSpPr/>
          <p:nvPr/>
        </p:nvGrpSpPr>
        <p:grpSpPr>
          <a:xfrm>
            <a:off x="8983300" y="2351500"/>
            <a:ext cx="2428100" cy="2036875"/>
            <a:chOff x="2034500" y="2616125"/>
            <a:chExt cx="1214050" cy="1018438"/>
          </a:xfrm>
        </p:grpSpPr>
        <p:sp>
          <p:nvSpPr>
            <p:cNvPr id="915" name="Google Shape;915;p137"/>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b="1" sz="2800">
                <a:latin typeface="Helvetica Neue"/>
                <a:ea typeface="Helvetica Neue"/>
                <a:cs typeface="Helvetica Neue"/>
                <a:sym typeface="Helvetica Neue"/>
              </a:endParaRPr>
            </a:p>
          </p:txBody>
        </p:sp>
        <p:sp>
          <p:nvSpPr>
            <p:cNvPr id="916" name="Google Shape;916;p137"/>
            <p:cNvSpPr txBox="1"/>
            <p:nvPr/>
          </p:nvSpPr>
          <p:spPr>
            <a:xfrm>
              <a:off x="2096425" y="2968438"/>
              <a:ext cx="10791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chemeClr val="dk1"/>
                  </a:solidFill>
                  <a:latin typeface="Helvetica Neue"/>
                  <a:ea typeface="Helvetica Neue"/>
                  <a:cs typeface="Helvetica Neue"/>
                  <a:sym typeface="Helvetica Neue"/>
                </a:rPr>
                <a:t>Run</a:t>
              </a:r>
              <a:r>
                <a:rPr b="1" lang="en-GB" sz="2800">
                  <a:solidFill>
                    <a:schemeClr val="dk1"/>
                  </a:solidFill>
                  <a:latin typeface="Helvetica Neue"/>
                  <a:ea typeface="Helvetica Neue"/>
                  <a:cs typeface="Helvetica Neue"/>
                  <a:sym typeface="Helvetica Neue"/>
                </a:rPr>
                <a:t>?</a:t>
              </a:r>
              <a:endParaRPr sz="2800"/>
            </a:p>
          </p:txBody>
        </p:sp>
        <p:sp>
          <p:nvSpPr>
            <p:cNvPr id="917" name="Google Shape;917;p137"/>
            <p:cNvSpPr txBox="1"/>
            <p:nvPr/>
          </p:nvSpPr>
          <p:spPr>
            <a:xfrm>
              <a:off x="2909250" y="2968425"/>
              <a:ext cx="3393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rgbClr val="3C78D8"/>
                  </a:solidFill>
                  <a:latin typeface="Helvetica Neue"/>
                  <a:ea typeface="Helvetica Neue"/>
                  <a:cs typeface="Helvetica Neue"/>
                  <a:sym typeface="Helvetica Neue"/>
                </a:rPr>
                <a:t>N</a:t>
              </a:r>
              <a:endParaRPr sz="2800">
                <a:solidFill>
                  <a:srgbClr val="3C78D8"/>
                </a:solidFill>
              </a:endParaRPr>
            </a:p>
          </p:txBody>
        </p:sp>
        <p:sp>
          <p:nvSpPr>
            <p:cNvPr id="918" name="Google Shape;918;p137"/>
            <p:cNvSpPr txBox="1"/>
            <p:nvPr/>
          </p:nvSpPr>
          <p:spPr>
            <a:xfrm>
              <a:off x="2466325" y="3320763"/>
              <a:ext cx="3393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rgbClr val="3C78D8"/>
                  </a:solidFill>
                  <a:latin typeface="Helvetica Neue"/>
                  <a:ea typeface="Helvetica Neue"/>
                  <a:cs typeface="Helvetica Neue"/>
                  <a:sym typeface="Helvetica Neue"/>
                </a:rPr>
                <a:t>Y</a:t>
              </a:r>
              <a:endParaRPr b="1" sz="2800">
                <a:solidFill>
                  <a:srgbClr val="3C78D8"/>
                </a:solidFill>
                <a:latin typeface="Helvetica Neue"/>
                <a:ea typeface="Helvetica Neue"/>
                <a:cs typeface="Helvetica Neue"/>
                <a:sym typeface="Helvetica Neue"/>
              </a:endParaRPr>
            </a:p>
          </p:txBody>
        </p:sp>
      </p:grpSp>
      <p:sp>
        <p:nvSpPr>
          <p:cNvPr id="919" name="Google Shape;919;p137"/>
          <p:cNvSpPr/>
          <p:nvPr/>
        </p:nvSpPr>
        <p:spPr>
          <a:xfrm>
            <a:off x="8870600" y="5192125"/>
            <a:ext cx="2653500" cy="803500"/>
          </a:xfrm>
          <a:prstGeom prst="flowChartProcess">
            <a:avLst/>
          </a:prstGeom>
          <a:solidFill>
            <a:srgbClr val="FFF2CC"/>
          </a:solidFill>
          <a:ln cap="flat" cmpd="sng" w="38100">
            <a:solidFill>
              <a:srgbClr val="F1C23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latin typeface="Helvetica Neue"/>
                <a:ea typeface="Helvetica Neue"/>
                <a:cs typeface="Helvetica Neue"/>
                <a:sym typeface="Helvetica Neue"/>
              </a:rPr>
              <a:t>Play Run</a:t>
            </a:r>
            <a:endParaRPr b="1" sz="2800">
              <a:latin typeface="Helvetica Neue"/>
              <a:ea typeface="Helvetica Neue"/>
              <a:cs typeface="Helvetica Neue"/>
              <a:sym typeface="Helvetica Neue"/>
            </a:endParaRPr>
          </a:p>
        </p:txBody>
      </p:sp>
      <p:grpSp>
        <p:nvGrpSpPr>
          <p:cNvPr id="920" name="Google Shape;920;p137"/>
          <p:cNvGrpSpPr/>
          <p:nvPr/>
        </p:nvGrpSpPr>
        <p:grpSpPr>
          <a:xfrm>
            <a:off x="11773350" y="2351500"/>
            <a:ext cx="2428100" cy="2036875"/>
            <a:chOff x="2034500" y="2616125"/>
            <a:chExt cx="1214050" cy="1018438"/>
          </a:xfrm>
        </p:grpSpPr>
        <p:sp>
          <p:nvSpPr>
            <p:cNvPr id="921" name="Google Shape;921;p137"/>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b="1" sz="2800">
                <a:latin typeface="Helvetica Neue"/>
                <a:ea typeface="Helvetica Neue"/>
                <a:cs typeface="Helvetica Neue"/>
                <a:sym typeface="Helvetica Neue"/>
              </a:endParaRPr>
            </a:p>
          </p:txBody>
        </p:sp>
        <p:sp>
          <p:nvSpPr>
            <p:cNvPr id="922" name="Google Shape;922;p137"/>
            <p:cNvSpPr txBox="1"/>
            <p:nvPr/>
          </p:nvSpPr>
          <p:spPr>
            <a:xfrm>
              <a:off x="2096425" y="2968438"/>
              <a:ext cx="10791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chemeClr val="dk1"/>
                  </a:solidFill>
                  <a:latin typeface="Helvetica Neue"/>
                  <a:ea typeface="Helvetica Neue"/>
                  <a:cs typeface="Helvetica Neue"/>
                  <a:sym typeface="Helvetica Neue"/>
                </a:rPr>
                <a:t>Jump</a:t>
              </a:r>
              <a:r>
                <a:rPr b="1" lang="en-GB" sz="2800">
                  <a:solidFill>
                    <a:schemeClr val="dk1"/>
                  </a:solidFill>
                  <a:latin typeface="Helvetica Neue"/>
                  <a:ea typeface="Helvetica Neue"/>
                  <a:cs typeface="Helvetica Neue"/>
                  <a:sym typeface="Helvetica Neue"/>
                </a:rPr>
                <a:t>?</a:t>
              </a:r>
              <a:endParaRPr sz="2800"/>
            </a:p>
          </p:txBody>
        </p:sp>
        <p:sp>
          <p:nvSpPr>
            <p:cNvPr id="923" name="Google Shape;923;p137"/>
            <p:cNvSpPr txBox="1"/>
            <p:nvPr/>
          </p:nvSpPr>
          <p:spPr>
            <a:xfrm>
              <a:off x="2909250" y="2968425"/>
              <a:ext cx="3393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rgbClr val="3C78D8"/>
                  </a:solidFill>
                  <a:latin typeface="Helvetica Neue"/>
                  <a:ea typeface="Helvetica Neue"/>
                  <a:cs typeface="Helvetica Neue"/>
                  <a:sym typeface="Helvetica Neue"/>
                </a:rPr>
                <a:t>N</a:t>
              </a:r>
              <a:endParaRPr sz="2800">
                <a:solidFill>
                  <a:srgbClr val="3C78D8"/>
                </a:solidFill>
              </a:endParaRPr>
            </a:p>
          </p:txBody>
        </p:sp>
        <p:sp>
          <p:nvSpPr>
            <p:cNvPr id="924" name="Google Shape;924;p137"/>
            <p:cNvSpPr txBox="1"/>
            <p:nvPr/>
          </p:nvSpPr>
          <p:spPr>
            <a:xfrm>
              <a:off x="2466325" y="3320763"/>
              <a:ext cx="3393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rgbClr val="3C78D8"/>
                  </a:solidFill>
                  <a:latin typeface="Helvetica Neue"/>
                  <a:ea typeface="Helvetica Neue"/>
                  <a:cs typeface="Helvetica Neue"/>
                  <a:sym typeface="Helvetica Neue"/>
                </a:rPr>
                <a:t>Y</a:t>
              </a:r>
              <a:endParaRPr b="1" sz="2800">
                <a:solidFill>
                  <a:srgbClr val="3C78D8"/>
                </a:solidFill>
                <a:latin typeface="Helvetica Neue"/>
                <a:ea typeface="Helvetica Neue"/>
                <a:cs typeface="Helvetica Neue"/>
                <a:sym typeface="Helvetica Neue"/>
              </a:endParaRPr>
            </a:p>
          </p:txBody>
        </p:sp>
      </p:grpSp>
      <p:sp>
        <p:nvSpPr>
          <p:cNvPr id="925" name="Google Shape;925;p137"/>
          <p:cNvSpPr/>
          <p:nvPr/>
        </p:nvSpPr>
        <p:spPr>
          <a:xfrm>
            <a:off x="11660650" y="5192125"/>
            <a:ext cx="2653500" cy="803500"/>
          </a:xfrm>
          <a:prstGeom prst="flowChartProcess">
            <a:avLst/>
          </a:prstGeom>
          <a:solidFill>
            <a:srgbClr val="FFF2CC"/>
          </a:solidFill>
          <a:ln cap="flat" cmpd="sng" w="38100">
            <a:solidFill>
              <a:srgbClr val="F1C23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latin typeface="Helvetica Neue"/>
                <a:ea typeface="Helvetica Neue"/>
                <a:cs typeface="Helvetica Neue"/>
                <a:sym typeface="Helvetica Neue"/>
              </a:rPr>
              <a:t>Play Jump</a:t>
            </a:r>
            <a:endParaRPr b="1" sz="2800">
              <a:latin typeface="Helvetica Neue"/>
              <a:ea typeface="Helvetica Neue"/>
              <a:cs typeface="Helvetica Neue"/>
              <a:sym typeface="Helvetica Neue"/>
            </a:endParaRPr>
          </a:p>
        </p:txBody>
      </p:sp>
      <p:grpSp>
        <p:nvGrpSpPr>
          <p:cNvPr id="926" name="Google Shape;926;p137"/>
          <p:cNvGrpSpPr/>
          <p:nvPr/>
        </p:nvGrpSpPr>
        <p:grpSpPr>
          <a:xfrm>
            <a:off x="11829400" y="6664550"/>
            <a:ext cx="2428100" cy="2036875"/>
            <a:chOff x="2034500" y="2616125"/>
            <a:chExt cx="1214050" cy="1018438"/>
          </a:xfrm>
        </p:grpSpPr>
        <p:sp>
          <p:nvSpPr>
            <p:cNvPr id="927" name="Google Shape;927;p137"/>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b="1" sz="2800">
                <a:latin typeface="Helvetica Neue"/>
                <a:ea typeface="Helvetica Neue"/>
                <a:cs typeface="Helvetica Neue"/>
                <a:sym typeface="Helvetica Neue"/>
              </a:endParaRPr>
            </a:p>
          </p:txBody>
        </p:sp>
        <p:sp>
          <p:nvSpPr>
            <p:cNvPr id="928" name="Google Shape;928;p137"/>
            <p:cNvSpPr txBox="1"/>
            <p:nvPr/>
          </p:nvSpPr>
          <p:spPr>
            <a:xfrm>
              <a:off x="2096425" y="2968438"/>
              <a:ext cx="10791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chemeClr val="dk1"/>
                  </a:solidFill>
                  <a:latin typeface="Helvetica Neue"/>
                  <a:ea typeface="Helvetica Neue"/>
                  <a:cs typeface="Helvetica Neue"/>
                  <a:sym typeface="Helvetica Neue"/>
                </a:rPr>
                <a:t>Ground</a:t>
              </a:r>
              <a:r>
                <a:rPr b="1" lang="en-GB" sz="2800">
                  <a:solidFill>
                    <a:schemeClr val="dk1"/>
                  </a:solidFill>
                  <a:latin typeface="Helvetica Neue"/>
                  <a:ea typeface="Helvetica Neue"/>
                  <a:cs typeface="Helvetica Neue"/>
                  <a:sym typeface="Helvetica Neue"/>
                </a:rPr>
                <a:t>?</a:t>
              </a:r>
              <a:endParaRPr sz="2800"/>
            </a:p>
          </p:txBody>
        </p:sp>
        <p:sp>
          <p:nvSpPr>
            <p:cNvPr id="929" name="Google Shape;929;p137"/>
            <p:cNvSpPr txBox="1"/>
            <p:nvPr/>
          </p:nvSpPr>
          <p:spPr>
            <a:xfrm>
              <a:off x="2909250" y="2968425"/>
              <a:ext cx="3393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rgbClr val="3C78D8"/>
                  </a:solidFill>
                  <a:latin typeface="Helvetica Neue"/>
                  <a:ea typeface="Helvetica Neue"/>
                  <a:cs typeface="Helvetica Neue"/>
                  <a:sym typeface="Helvetica Neue"/>
                </a:rPr>
                <a:t>N</a:t>
              </a:r>
              <a:endParaRPr sz="2800">
                <a:solidFill>
                  <a:srgbClr val="3C78D8"/>
                </a:solidFill>
              </a:endParaRPr>
            </a:p>
          </p:txBody>
        </p:sp>
        <p:sp>
          <p:nvSpPr>
            <p:cNvPr id="930" name="Google Shape;930;p137"/>
            <p:cNvSpPr txBox="1"/>
            <p:nvPr/>
          </p:nvSpPr>
          <p:spPr>
            <a:xfrm>
              <a:off x="2466325" y="3320763"/>
              <a:ext cx="3393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rgbClr val="3C78D8"/>
                  </a:solidFill>
                  <a:latin typeface="Helvetica Neue"/>
                  <a:ea typeface="Helvetica Neue"/>
                  <a:cs typeface="Helvetica Neue"/>
                  <a:sym typeface="Helvetica Neue"/>
                </a:rPr>
                <a:t>Y</a:t>
              </a:r>
              <a:endParaRPr b="1" sz="2800">
                <a:solidFill>
                  <a:srgbClr val="3C78D8"/>
                </a:solidFill>
                <a:latin typeface="Helvetica Neue"/>
                <a:ea typeface="Helvetica Neue"/>
                <a:cs typeface="Helvetica Neue"/>
                <a:sym typeface="Helvetica Neue"/>
              </a:endParaRPr>
            </a:p>
          </p:txBody>
        </p:sp>
      </p:grpSp>
      <p:cxnSp>
        <p:nvCxnSpPr>
          <p:cNvPr id="931" name="Google Shape;931;p137"/>
          <p:cNvCxnSpPr>
            <a:stCxn id="919" idx="2"/>
          </p:cNvCxnSpPr>
          <p:nvPr/>
        </p:nvCxnSpPr>
        <p:spPr>
          <a:xfrm rot="5400000">
            <a:off x="8530550" y="4870625"/>
            <a:ext cx="541800" cy="2791800"/>
          </a:xfrm>
          <a:prstGeom prst="bentConnector2">
            <a:avLst/>
          </a:prstGeom>
          <a:noFill/>
          <a:ln cap="flat" cmpd="sng" w="38100">
            <a:solidFill>
              <a:srgbClr val="FFFFFF"/>
            </a:solidFill>
            <a:prstDash val="solid"/>
            <a:round/>
            <a:headEnd len="med" w="med" type="none"/>
            <a:tailEnd len="med" w="med" type="triangle"/>
          </a:ln>
        </p:spPr>
      </p:cxnSp>
      <p:cxnSp>
        <p:nvCxnSpPr>
          <p:cNvPr id="932" name="Google Shape;932;p137"/>
          <p:cNvCxnSpPr>
            <a:endCxn id="906" idx="0"/>
          </p:cNvCxnSpPr>
          <p:nvPr/>
        </p:nvCxnSpPr>
        <p:spPr>
          <a:xfrm flipH="1" rot="-5400000">
            <a:off x="6999900" y="4784725"/>
            <a:ext cx="804000" cy="10800"/>
          </a:xfrm>
          <a:prstGeom prst="bentConnector3">
            <a:avLst>
              <a:gd fmla="val 50000" name="adj1"/>
            </a:avLst>
          </a:prstGeom>
          <a:noFill/>
          <a:ln cap="flat" cmpd="sng" w="38100">
            <a:solidFill>
              <a:srgbClr val="FFFFFF"/>
            </a:solidFill>
            <a:prstDash val="solid"/>
            <a:round/>
            <a:headEnd len="med" w="med" type="none"/>
            <a:tailEnd len="med" w="med" type="triangle"/>
          </a:ln>
        </p:spPr>
      </p:cxnSp>
      <p:cxnSp>
        <p:nvCxnSpPr>
          <p:cNvPr id="933" name="Google Shape;933;p137"/>
          <p:cNvCxnSpPr>
            <a:endCxn id="919" idx="0"/>
          </p:cNvCxnSpPr>
          <p:nvPr/>
        </p:nvCxnSpPr>
        <p:spPr>
          <a:xfrm flipH="1" rot="-5400000">
            <a:off x="9789950" y="4784725"/>
            <a:ext cx="804000" cy="10800"/>
          </a:xfrm>
          <a:prstGeom prst="bentConnector3">
            <a:avLst>
              <a:gd fmla="val 50000" name="adj1"/>
            </a:avLst>
          </a:prstGeom>
          <a:noFill/>
          <a:ln cap="flat" cmpd="sng" w="38100">
            <a:solidFill>
              <a:srgbClr val="FFFFFF"/>
            </a:solidFill>
            <a:prstDash val="solid"/>
            <a:round/>
            <a:headEnd len="med" w="med" type="none"/>
            <a:tailEnd len="med" w="med" type="triangle"/>
          </a:ln>
        </p:spPr>
      </p:cxnSp>
      <p:cxnSp>
        <p:nvCxnSpPr>
          <p:cNvPr id="934" name="Google Shape;934;p137"/>
          <p:cNvCxnSpPr>
            <a:stCxn id="910" idx="3"/>
            <a:endCxn id="916" idx="1"/>
          </p:cNvCxnSpPr>
          <p:nvPr/>
        </p:nvCxnSpPr>
        <p:spPr>
          <a:xfrm>
            <a:off x="8621350" y="3369900"/>
            <a:ext cx="485700" cy="600"/>
          </a:xfrm>
          <a:prstGeom prst="bentConnector3">
            <a:avLst>
              <a:gd fmla="val 49979" name="adj1"/>
            </a:avLst>
          </a:prstGeom>
          <a:noFill/>
          <a:ln cap="flat" cmpd="sng" w="38100">
            <a:solidFill>
              <a:srgbClr val="FFFFFF"/>
            </a:solidFill>
            <a:prstDash val="solid"/>
            <a:round/>
            <a:headEnd len="med" w="med" type="none"/>
            <a:tailEnd len="med" w="med" type="triangle"/>
          </a:ln>
        </p:spPr>
      </p:cxnSp>
      <p:cxnSp>
        <p:nvCxnSpPr>
          <p:cNvPr id="935" name="Google Shape;935;p137"/>
          <p:cNvCxnSpPr>
            <a:endCxn id="922" idx="1"/>
          </p:cNvCxnSpPr>
          <p:nvPr/>
        </p:nvCxnSpPr>
        <p:spPr>
          <a:xfrm>
            <a:off x="11411200" y="3368725"/>
            <a:ext cx="486000" cy="1200"/>
          </a:xfrm>
          <a:prstGeom prst="bentConnector3">
            <a:avLst>
              <a:gd fmla="val 50000" name="adj1"/>
            </a:avLst>
          </a:prstGeom>
          <a:noFill/>
          <a:ln cap="flat" cmpd="sng" w="38100">
            <a:solidFill>
              <a:srgbClr val="FFFFFF"/>
            </a:solidFill>
            <a:prstDash val="solid"/>
            <a:round/>
            <a:headEnd len="med" w="med" type="none"/>
            <a:tailEnd len="med" w="med" type="triangle"/>
          </a:ln>
        </p:spPr>
      </p:cxnSp>
      <p:cxnSp>
        <p:nvCxnSpPr>
          <p:cNvPr id="936" name="Google Shape;936;p137"/>
          <p:cNvCxnSpPr>
            <a:stCxn id="924" idx="2"/>
            <a:endCxn id="925" idx="0"/>
          </p:cNvCxnSpPr>
          <p:nvPr/>
        </p:nvCxnSpPr>
        <p:spPr>
          <a:xfrm flipH="1" rot="-5400000">
            <a:off x="12580000" y="4784675"/>
            <a:ext cx="803700" cy="11100"/>
          </a:xfrm>
          <a:prstGeom prst="bentConnector3">
            <a:avLst>
              <a:gd fmla="val 49984" name="adj1"/>
            </a:avLst>
          </a:prstGeom>
          <a:noFill/>
          <a:ln cap="flat" cmpd="sng" w="38100">
            <a:solidFill>
              <a:srgbClr val="FFFFFF"/>
            </a:solidFill>
            <a:prstDash val="solid"/>
            <a:round/>
            <a:headEnd len="med" w="med" type="none"/>
            <a:tailEnd len="med" w="med" type="triangle"/>
          </a:ln>
        </p:spPr>
      </p:cxnSp>
      <p:cxnSp>
        <p:nvCxnSpPr>
          <p:cNvPr id="937" name="Google Shape;937;p137"/>
          <p:cNvCxnSpPr>
            <a:endCxn id="927" idx="0"/>
          </p:cNvCxnSpPr>
          <p:nvPr/>
        </p:nvCxnSpPr>
        <p:spPr>
          <a:xfrm flipH="1" rot="-5400000">
            <a:off x="12675350" y="6307550"/>
            <a:ext cx="669000" cy="45000"/>
          </a:xfrm>
          <a:prstGeom prst="bentConnector3">
            <a:avLst>
              <a:gd fmla="val 50000" name="adj1"/>
            </a:avLst>
          </a:prstGeom>
          <a:noFill/>
          <a:ln cap="flat" cmpd="sng" w="38100">
            <a:solidFill>
              <a:srgbClr val="FFFFFF"/>
            </a:solidFill>
            <a:prstDash val="solid"/>
            <a:round/>
            <a:headEnd len="med" w="med" type="none"/>
            <a:tailEnd len="med" w="med" type="triangle"/>
          </a:ln>
        </p:spPr>
      </p:cxnSp>
      <p:cxnSp>
        <p:nvCxnSpPr>
          <p:cNvPr id="938" name="Google Shape;938;p137"/>
          <p:cNvCxnSpPr>
            <a:endCxn id="927" idx="0"/>
          </p:cNvCxnSpPr>
          <p:nvPr/>
        </p:nvCxnSpPr>
        <p:spPr>
          <a:xfrm rot="10800000">
            <a:off x="13032350" y="6664550"/>
            <a:ext cx="1225200" cy="1018200"/>
          </a:xfrm>
          <a:prstGeom prst="bentConnector4">
            <a:avLst>
              <a:gd fmla="val 908" name="adj1"/>
              <a:gd fmla="val 146774" name="adj2"/>
            </a:avLst>
          </a:prstGeom>
          <a:noFill/>
          <a:ln cap="flat" cmpd="sng" w="38100">
            <a:solidFill>
              <a:srgbClr val="FFFFFF"/>
            </a:solidFill>
            <a:prstDash val="solid"/>
            <a:round/>
            <a:headEnd len="med" w="med" type="none"/>
            <a:tailEnd len="med" w="med" type="triangle"/>
          </a:ln>
        </p:spPr>
      </p:cxnSp>
      <p:cxnSp>
        <p:nvCxnSpPr>
          <p:cNvPr id="939" name="Google Shape;939;p137"/>
          <p:cNvCxnSpPr/>
          <p:nvPr/>
        </p:nvCxnSpPr>
        <p:spPr>
          <a:xfrm rot="10800000">
            <a:off x="10208750" y="6537825"/>
            <a:ext cx="2823600" cy="2163600"/>
          </a:xfrm>
          <a:prstGeom prst="bentConnector3">
            <a:avLst>
              <a:gd fmla="val 50000" name="adj1"/>
            </a:avLst>
          </a:prstGeom>
          <a:noFill/>
          <a:ln cap="flat" cmpd="sng" w="38100">
            <a:solidFill>
              <a:srgbClr val="FFFFFF"/>
            </a:solidFill>
            <a:prstDash val="solid"/>
            <a:round/>
            <a:headEnd len="med" w="med" type="none"/>
            <a:tailEnd len="med" w="med" type="triangle"/>
          </a:ln>
        </p:spPr>
      </p:cxnSp>
      <p:cxnSp>
        <p:nvCxnSpPr>
          <p:cNvPr id="940" name="Google Shape;940;p137"/>
          <p:cNvCxnSpPr>
            <a:stCxn id="923" idx="3"/>
          </p:cNvCxnSpPr>
          <p:nvPr/>
        </p:nvCxnSpPr>
        <p:spPr>
          <a:xfrm>
            <a:off x="14201450" y="3369900"/>
            <a:ext cx="1149600" cy="5917200"/>
          </a:xfrm>
          <a:prstGeom prst="bentConnector2">
            <a:avLst/>
          </a:prstGeom>
          <a:noFill/>
          <a:ln cap="flat" cmpd="sng" w="38100">
            <a:solidFill>
              <a:srgbClr val="FFFFFF"/>
            </a:solidFill>
            <a:prstDash val="solid"/>
            <a:round/>
            <a:headEnd len="med" w="med" type="none"/>
            <a:tailEnd len="med" w="med" type="triangle"/>
          </a:ln>
        </p:spPr>
      </p:cxnSp>
      <p:cxnSp>
        <p:nvCxnSpPr>
          <p:cNvPr id="941" name="Google Shape;941;p137"/>
          <p:cNvCxnSpPr>
            <a:endCxn id="903" idx="1"/>
          </p:cNvCxnSpPr>
          <p:nvPr/>
        </p:nvCxnSpPr>
        <p:spPr>
          <a:xfrm rot="10800000">
            <a:off x="2292050" y="5649925"/>
            <a:ext cx="13068600" cy="3637200"/>
          </a:xfrm>
          <a:prstGeom prst="bentConnector3">
            <a:avLst>
              <a:gd fmla="val 106242" name="adj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3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 State Machine</a:t>
            </a:r>
            <a:endParaRPr/>
          </a:p>
        </p:txBody>
      </p:sp>
      <p:grpSp>
        <p:nvGrpSpPr>
          <p:cNvPr id="947" name="Google Shape;947;p138"/>
          <p:cNvGrpSpPr/>
          <p:nvPr/>
        </p:nvGrpSpPr>
        <p:grpSpPr>
          <a:xfrm>
            <a:off x="10044150" y="2611350"/>
            <a:ext cx="2074200" cy="2149200"/>
            <a:chOff x="2513350" y="2548300"/>
            <a:chExt cx="1037100" cy="1074600"/>
          </a:xfrm>
        </p:grpSpPr>
        <p:sp>
          <p:nvSpPr>
            <p:cNvPr id="948" name="Google Shape;948;p138"/>
            <p:cNvSpPr/>
            <p:nvPr/>
          </p:nvSpPr>
          <p:spPr>
            <a:xfrm>
              <a:off x="2513350" y="2548300"/>
              <a:ext cx="1037100" cy="1074600"/>
            </a:xfrm>
            <a:prstGeom prst="ellipse">
              <a:avLst/>
            </a:prstGeom>
            <a:solidFill>
              <a:srgbClr val="FFF2CC"/>
            </a:solidFill>
            <a:ln cap="flat" cmpd="sng" w="38100">
              <a:solidFill>
                <a:srgbClr val="F1C23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b="1" sz="2800">
                <a:latin typeface="Helvetica Neue"/>
                <a:ea typeface="Helvetica Neue"/>
                <a:cs typeface="Helvetica Neue"/>
                <a:sym typeface="Helvetica Neue"/>
              </a:endParaRPr>
            </a:p>
          </p:txBody>
        </p:sp>
        <p:sp>
          <p:nvSpPr>
            <p:cNvPr id="949" name="Google Shape;949;p138"/>
            <p:cNvSpPr txBox="1"/>
            <p:nvPr/>
          </p:nvSpPr>
          <p:spPr>
            <a:xfrm>
              <a:off x="2513350" y="2928700"/>
              <a:ext cx="10371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GB" sz="2800">
                  <a:solidFill>
                    <a:schemeClr val="dk1"/>
                  </a:solidFill>
                  <a:latin typeface="Helvetica Neue"/>
                  <a:ea typeface="Helvetica Neue"/>
                  <a:cs typeface="Helvetica Neue"/>
                  <a:sym typeface="Helvetica Neue"/>
                </a:rPr>
                <a:t>Jumping</a:t>
              </a:r>
              <a:endParaRPr sz="2800"/>
            </a:p>
          </p:txBody>
        </p:sp>
      </p:grpSp>
      <p:grpSp>
        <p:nvGrpSpPr>
          <p:cNvPr id="950" name="Google Shape;950;p138"/>
          <p:cNvGrpSpPr/>
          <p:nvPr/>
        </p:nvGrpSpPr>
        <p:grpSpPr>
          <a:xfrm>
            <a:off x="5428500" y="2729250"/>
            <a:ext cx="2074200" cy="2149200"/>
            <a:chOff x="2513350" y="2548300"/>
            <a:chExt cx="1037100" cy="1074600"/>
          </a:xfrm>
        </p:grpSpPr>
        <p:sp>
          <p:nvSpPr>
            <p:cNvPr id="951" name="Google Shape;951;p138"/>
            <p:cNvSpPr/>
            <p:nvPr/>
          </p:nvSpPr>
          <p:spPr>
            <a:xfrm>
              <a:off x="2513350" y="2548300"/>
              <a:ext cx="1037100" cy="1074600"/>
            </a:xfrm>
            <a:prstGeom prst="ellipse">
              <a:avLst/>
            </a:prstGeom>
            <a:solidFill>
              <a:srgbClr val="FFF2CC"/>
            </a:solidFill>
            <a:ln cap="flat" cmpd="sng" w="38100">
              <a:solidFill>
                <a:srgbClr val="F1C23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b="1" sz="2800">
                <a:latin typeface="Helvetica Neue"/>
                <a:ea typeface="Helvetica Neue"/>
                <a:cs typeface="Helvetica Neue"/>
                <a:sym typeface="Helvetica Neue"/>
              </a:endParaRPr>
            </a:p>
          </p:txBody>
        </p:sp>
        <p:sp>
          <p:nvSpPr>
            <p:cNvPr id="952" name="Google Shape;952;p138"/>
            <p:cNvSpPr txBox="1"/>
            <p:nvPr/>
          </p:nvSpPr>
          <p:spPr>
            <a:xfrm>
              <a:off x="2513350" y="2928700"/>
              <a:ext cx="10371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chemeClr val="dk1"/>
                  </a:solidFill>
                  <a:latin typeface="Helvetica Neue"/>
                  <a:ea typeface="Helvetica Neue"/>
                  <a:cs typeface="Helvetica Neue"/>
                  <a:sym typeface="Helvetica Neue"/>
                </a:rPr>
                <a:t>Idle</a:t>
              </a:r>
              <a:endParaRPr sz="2800"/>
            </a:p>
          </p:txBody>
        </p:sp>
      </p:grpSp>
      <p:grpSp>
        <p:nvGrpSpPr>
          <p:cNvPr id="953" name="Google Shape;953;p138"/>
          <p:cNvGrpSpPr/>
          <p:nvPr/>
        </p:nvGrpSpPr>
        <p:grpSpPr>
          <a:xfrm>
            <a:off x="5381800" y="6201450"/>
            <a:ext cx="2074200" cy="2149200"/>
            <a:chOff x="2513350" y="2548300"/>
            <a:chExt cx="1037100" cy="1074600"/>
          </a:xfrm>
        </p:grpSpPr>
        <p:sp>
          <p:nvSpPr>
            <p:cNvPr id="954" name="Google Shape;954;p138"/>
            <p:cNvSpPr/>
            <p:nvPr/>
          </p:nvSpPr>
          <p:spPr>
            <a:xfrm>
              <a:off x="2513350" y="2548300"/>
              <a:ext cx="1037100" cy="1074600"/>
            </a:xfrm>
            <a:prstGeom prst="ellipse">
              <a:avLst/>
            </a:prstGeom>
            <a:solidFill>
              <a:srgbClr val="FFF2CC"/>
            </a:solidFill>
            <a:ln cap="flat" cmpd="sng" w="38100">
              <a:solidFill>
                <a:srgbClr val="F1C23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b="1" sz="2800">
                <a:latin typeface="Helvetica Neue"/>
                <a:ea typeface="Helvetica Neue"/>
                <a:cs typeface="Helvetica Neue"/>
                <a:sym typeface="Helvetica Neue"/>
              </a:endParaRPr>
            </a:p>
          </p:txBody>
        </p:sp>
        <p:sp>
          <p:nvSpPr>
            <p:cNvPr id="955" name="Google Shape;955;p138"/>
            <p:cNvSpPr txBox="1"/>
            <p:nvPr/>
          </p:nvSpPr>
          <p:spPr>
            <a:xfrm>
              <a:off x="2513350" y="2928700"/>
              <a:ext cx="10371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chemeClr val="dk1"/>
                  </a:solidFill>
                  <a:latin typeface="Helvetica Neue"/>
                  <a:ea typeface="Helvetica Neue"/>
                  <a:cs typeface="Helvetica Neue"/>
                  <a:sym typeface="Helvetica Neue"/>
                </a:rPr>
                <a:t>Crouch</a:t>
              </a:r>
              <a:endParaRPr b="1" sz="2800">
                <a:solidFill>
                  <a:schemeClr val="dk1"/>
                </a:solidFill>
                <a:latin typeface="Helvetica Neue"/>
                <a:ea typeface="Helvetica Neue"/>
                <a:cs typeface="Helvetica Neue"/>
                <a:sym typeface="Helvetica Neue"/>
              </a:endParaRPr>
            </a:p>
          </p:txBody>
        </p:sp>
      </p:grpSp>
      <p:grpSp>
        <p:nvGrpSpPr>
          <p:cNvPr id="956" name="Google Shape;956;p138"/>
          <p:cNvGrpSpPr/>
          <p:nvPr/>
        </p:nvGrpSpPr>
        <p:grpSpPr>
          <a:xfrm>
            <a:off x="10090900" y="6201450"/>
            <a:ext cx="2074200" cy="2149200"/>
            <a:chOff x="2513350" y="2548300"/>
            <a:chExt cx="1037100" cy="1074600"/>
          </a:xfrm>
        </p:grpSpPr>
        <p:sp>
          <p:nvSpPr>
            <p:cNvPr id="957" name="Google Shape;957;p138"/>
            <p:cNvSpPr/>
            <p:nvPr/>
          </p:nvSpPr>
          <p:spPr>
            <a:xfrm>
              <a:off x="2513350" y="2548300"/>
              <a:ext cx="1037100" cy="1074600"/>
            </a:xfrm>
            <a:prstGeom prst="ellipse">
              <a:avLst/>
            </a:prstGeom>
            <a:solidFill>
              <a:srgbClr val="FFF2CC"/>
            </a:solidFill>
            <a:ln cap="flat" cmpd="sng" w="38100">
              <a:solidFill>
                <a:srgbClr val="F1C23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b="1" sz="2800">
                <a:latin typeface="Helvetica Neue"/>
                <a:ea typeface="Helvetica Neue"/>
                <a:cs typeface="Helvetica Neue"/>
                <a:sym typeface="Helvetica Neue"/>
              </a:endParaRPr>
            </a:p>
          </p:txBody>
        </p:sp>
        <p:sp>
          <p:nvSpPr>
            <p:cNvPr id="958" name="Google Shape;958;p138"/>
            <p:cNvSpPr txBox="1"/>
            <p:nvPr/>
          </p:nvSpPr>
          <p:spPr>
            <a:xfrm>
              <a:off x="2513350" y="2928700"/>
              <a:ext cx="1037100" cy="31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solidFill>
                    <a:schemeClr val="dk1"/>
                  </a:solidFill>
                  <a:latin typeface="Helvetica Neue"/>
                  <a:ea typeface="Helvetica Neue"/>
                  <a:cs typeface="Helvetica Neue"/>
                  <a:sym typeface="Helvetica Neue"/>
                </a:rPr>
                <a:t>Run</a:t>
              </a:r>
              <a:endParaRPr b="1" sz="2800">
                <a:solidFill>
                  <a:schemeClr val="dk1"/>
                </a:solidFill>
                <a:latin typeface="Helvetica Neue"/>
                <a:ea typeface="Helvetica Neue"/>
                <a:cs typeface="Helvetica Neue"/>
                <a:sym typeface="Helvetica Neue"/>
              </a:endParaRPr>
            </a:p>
          </p:txBody>
        </p:sp>
      </p:grpSp>
      <p:cxnSp>
        <p:nvCxnSpPr>
          <p:cNvPr id="959" name="Google Shape;959;p138"/>
          <p:cNvCxnSpPr>
            <a:stCxn id="951" idx="4"/>
            <a:endCxn id="954" idx="0"/>
          </p:cNvCxnSpPr>
          <p:nvPr/>
        </p:nvCxnSpPr>
        <p:spPr>
          <a:xfrm flipH="1">
            <a:off x="6418800" y="4878450"/>
            <a:ext cx="46800" cy="1323000"/>
          </a:xfrm>
          <a:prstGeom prst="straightConnector1">
            <a:avLst/>
          </a:prstGeom>
          <a:noFill/>
          <a:ln cap="flat" cmpd="sng" w="38100">
            <a:solidFill>
              <a:srgbClr val="FFFFFF"/>
            </a:solidFill>
            <a:prstDash val="solid"/>
            <a:round/>
            <a:headEnd len="med" w="med" type="none"/>
            <a:tailEnd len="med" w="med" type="triangle"/>
          </a:ln>
        </p:spPr>
      </p:cxnSp>
      <p:cxnSp>
        <p:nvCxnSpPr>
          <p:cNvPr id="960" name="Google Shape;960;p138"/>
          <p:cNvCxnSpPr>
            <a:stCxn id="952" idx="3"/>
            <a:endCxn id="949" idx="1"/>
          </p:cNvCxnSpPr>
          <p:nvPr/>
        </p:nvCxnSpPr>
        <p:spPr>
          <a:xfrm flipH="1" rot="10800000">
            <a:off x="7502700" y="3685950"/>
            <a:ext cx="2541600" cy="117900"/>
          </a:xfrm>
          <a:prstGeom prst="straightConnector1">
            <a:avLst/>
          </a:prstGeom>
          <a:noFill/>
          <a:ln cap="flat" cmpd="sng" w="38100">
            <a:solidFill>
              <a:srgbClr val="FFFFFF"/>
            </a:solidFill>
            <a:prstDash val="solid"/>
            <a:round/>
            <a:headEnd len="med" w="med" type="none"/>
            <a:tailEnd len="med" w="med" type="triangle"/>
          </a:ln>
        </p:spPr>
      </p:cxnSp>
      <p:cxnSp>
        <p:nvCxnSpPr>
          <p:cNvPr id="961" name="Google Shape;961;p138"/>
          <p:cNvCxnSpPr>
            <a:stCxn id="951" idx="5"/>
            <a:endCxn id="957" idx="1"/>
          </p:cNvCxnSpPr>
          <p:nvPr/>
        </p:nvCxnSpPr>
        <p:spPr>
          <a:xfrm>
            <a:off x="7198940" y="4563707"/>
            <a:ext cx="3195600" cy="1952400"/>
          </a:xfrm>
          <a:prstGeom prst="straightConnector1">
            <a:avLst/>
          </a:prstGeom>
          <a:noFill/>
          <a:ln cap="flat" cmpd="sng" w="38100">
            <a:solidFill>
              <a:srgbClr val="FFFFFF"/>
            </a:solidFill>
            <a:prstDash val="solid"/>
            <a:round/>
            <a:headEnd len="med" w="med" type="none"/>
            <a:tailEnd len="med" w="med" type="triangle"/>
          </a:ln>
        </p:spPr>
      </p:cxnSp>
      <p:cxnSp>
        <p:nvCxnSpPr>
          <p:cNvPr id="962" name="Google Shape;962;p138"/>
          <p:cNvCxnSpPr/>
          <p:nvPr/>
        </p:nvCxnSpPr>
        <p:spPr>
          <a:xfrm flipH="1">
            <a:off x="7511800" y="3429000"/>
            <a:ext cx="2541600" cy="84000"/>
          </a:xfrm>
          <a:prstGeom prst="straightConnector1">
            <a:avLst/>
          </a:prstGeom>
          <a:noFill/>
          <a:ln cap="flat" cmpd="sng" w="38100">
            <a:solidFill>
              <a:srgbClr val="FFFFFF"/>
            </a:solidFill>
            <a:prstDash val="solid"/>
            <a:round/>
            <a:headEnd len="med" w="med" type="none"/>
            <a:tailEnd len="med" w="med" type="triangle"/>
          </a:ln>
        </p:spPr>
      </p:cxnSp>
      <p:cxnSp>
        <p:nvCxnSpPr>
          <p:cNvPr id="963" name="Google Shape;963;p138"/>
          <p:cNvCxnSpPr/>
          <p:nvPr/>
        </p:nvCxnSpPr>
        <p:spPr>
          <a:xfrm rot="10800000">
            <a:off x="7372200" y="4391450"/>
            <a:ext cx="3176400" cy="1896600"/>
          </a:xfrm>
          <a:prstGeom prst="straightConnector1">
            <a:avLst/>
          </a:prstGeom>
          <a:noFill/>
          <a:ln cap="flat" cmpd="sng" w="38100">
            <a:solidFill>
              <a:srgbClr val="FFFFFF"/>
            </a:solidFill>
            <a:prstDash val="solid"/>
            <a:round/>
            <a:headEnd len="med" w="med" type="none"/>
            <a:tailEnd len="med" w="med" type="triangle"/>
          </a:ln>
        </p:spPr>
      </p:cxnSp>
      <p:cxnSp>
        <p:nvCxnSpPr>
          <p:cNvPr id="964" name="Google Shape;964;p138"/>
          <p:cNvCxnSpPr/>
          <p:nvPr/>
        </p:nvCxnSpPr>
        <p:spPr>
          <a:xfrm flipH="1" rot="10800000">
            <a:off x="6727200" y="4877700"/>
            <a:ext cx="28200" cy="13356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13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Add a shooting state</a:t>
            </a:r>
            <a:endParaRPr/>
          </a:p>
        </p:txBody>
      </p:sp>
      <p:sp>
        <p:nvSpPr>
          <p:cNvPr id="970" name="Google Shape;970;p13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the iron-sight shooting animation.</a:t>
            </a:r>
            <a:endParaRPr/>
          </a:p>
          <a:p>
            <a:pPr indent="-800100" lvl="0" marL="914400" rtl="0" algn="l">
              <a:spcBef>
                <a:spcPts val="0"/>
              </a:spcBef>
              <a:spcAft>
                <a:spcPts val="0"/>
              </a:spcAft>
              <a:buSzPts val="5400"/>
              <a:buChar char="●"/>
            </a:pPr>
            <a:r>
              <a:rPr lang="en-GB"/>
              <a:t>Create a new state from idle.</a:t>
            </a:r>
            <a:endParaRPr/>
          </a:p>
          <a:p>
            <a:pPr indent="-800100" lvl="0" marL="914400" rtl="0" algn="l">
              <a:spcBef>
                <a:spcPts val="0"/>
              </a:spcBef>
              <a:spcAft>
                <a:spcPts val="0"/>
              </a:spcAft>
              <a:buSzPts val="5400"/>
              <a:buChar char="●"/>
            </a:pPr>
            <a:r>
              <a:rPr lang="en-GB"/>
              <a:t>Add a boolean to trigger shooting.</a:t>
            </a:r>
            <a:endParaRPr/>
          </a:p>
          <a:p>
            <a:pPr indent="-800100" lvl="0" marL="914400" rtl="0" algn="l">
              <a:spcBef>
                <a:spcPts val="0"/>
              </a:spcBef>
              <a:spcAft>
                <a:spcPts val="0"/>
              </a:spcAft>
              <a:buSzPts val="5400"/>
              <a:buChar char="●"/>
            </a:pPr>
            <a:r>
              <a:rPr lang="en-GB"/>
              <a:t>Set the transition conditions.</a:t>
            </a:r>
            <a:endParaRPr/>
          </a:p>
          <a:p>
            <a:pPr indent="-800100" lvl="0" marL="914400" rtl="0" algn="l">
              <a:spcBef>
                <a:spcPts val="0"/>
              </a:spcBef>
              <a:spcAft>
                <a:spcPts val="0"/>
              </a:spcAft>
              <a:buSzPts val="5400"/>
              <a:buChar char="●"/>
            </a:pPr>
            <a:r>
              <a:rPr lang="en-GB"/>
              <a:t>Does it 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0" st="0"/>
                                            </p:txEl>
                                          </p:spTgt>
                                        </p:tgtEl>
                                        <p:attrNameLst>
                                          <p:attrName>style.visibility</p:attrName>
                                        </p:attrNameLst>
                                      </p:cBhvr>
                                      <p:to>
                                        <p:strVal val="visible"/>
                                      </p:to>
                                    </p:set>
                                    <p:animEffect filter="fade" transition="in">
                                      <p:cBhvr>
                                        <p:cTn dur="1000"/>
                                        <p:tgtEl>
                                          <p:spTgt spid="9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1" st="1"/>
                                            </p:txEl>
                                          </p:spTgt>
                                        </p:tgtEl>
                                        <p:attrNameLst>
                                          <p:attrName>style.visibility</p:attrName>
                                        </p:attrNameLst>
                                      </p:cBhvr>
                                      <p:to>
                                        <p:strVal val="visible"/>
                                      </p:to>
                                    </p:set>
                                    <p:animEffect filter="fade" transition="in">
                                      <p:cBhvr>
                                        <p:cTn dur="1000"/>
                                        <p:tgtEl>
                                          <p:spTgt spid="9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2" st="2"/>
                                            </p:txEl>
                                          </p:spTgt>
                                        </p:tgtEl>
                                        <p:attrNameLst>
                                          <p:attrName>style.visibility</p:attrName>
                                        </p:attrNameLst>
                                      </p:cBhvr>
                                      <p:to>
                                        <p:strVal val="visible"/>
                                      </p:to>
                                    </p:set>
                                    <p:animEffect filter="fade" transition="in">
                                      <p:cBhvr>
                                        <p:cTn dur="1000"/>
                                        <p:tgtEl>
                                          <p:spTgt spid="9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3" st="3"/>
                                            </p:txEl>
                                          </p:spTgt>
                                        </p:tgtEl>
                                        <p:attrNameLst>
                                          <p:attrName>style.visibility</p:attrName>
                                        </p:attrNameLst>
                                      </p:cBhvr>
                                      <p:to>
                                        <p:strVal val="visible"/>
                                      </p:to>
                                    </p:set>
                                    <p:animEffect filter="fade" transition="in">
                                      <p:cBhvr>
                                        <p:cTn dur="1000"/>
                                        <p:tgtEl>
                                          <p:spTgt spid="9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4" st="4"/>
                                            </p:txEl>
                                          </p:spTgt>
                                        </p:tgtEl>
                                        <p:attrNameLst>
                                          <p:attrName>style.visibility</p:attrName>
                                        </p:attrNameLst>
                                      </p:cBhvr>
                                      <p:to>
                                        <p:strVal val="visible"/>
                                      </p:to>
                                    </p:set>
                                    <p:animEffect filter="fade" transition="in">
                                      <p:cBhvr>
                                        <p:cTn dur="1000"/>
                                        <p:tgtEl>
                                          <p:spTgt spid="9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4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Movement Blend Spaces</a:t>
            </a:r>
            <a:endParaRPr/>
          </a:p>
        </p:txBody>
      </p:sp>
      <p:sp>
        <p:nvSpPr>
          <p:cNvPr id="976" name="Google Shape;976;p14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14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982" name="Google Shape;982;p14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Clr>
                <a:schemeClr val="lt1"/>
              </a:buClr>
              <a:buSzPts val="5400"/>
              <a:buChar char="●"/>
            </a:pPr>
            <a:r>
              <a:rPr lang="en-GB">
                <a:solidFill>
                  <a:schemeClr val="lt1"/>
                </a:solidFill>
              </a:rPr>
              <a:t>What is a blend space?</a:t>
            </a:r>
            <a:endParaRPr/>
          </a:p>
          <a:p>
            <a:pPr indent="-800100" lvl="0" marL="914400" rtl="0" algn="l">
              <a:spcBef>
                <a:spcPts val="0"/>
              </a:spcBef>
              <a:spcAft>
                <a:spcPts val="0"/>
              </a:spcAft>
              <a:buSzPts val="5400"/>
              <a:buChar char="●"/>
            </a:pPr>
            <a:r>
              <a:rPr lang="en-GB"/>
              <a:t>How to create a movement blend space.</a:t>
            </a:r>
            <a:endParaRPr/>
          </a:p>
          <a:p>
            <a:pPr indent="-800100" lvl="0" marL="914400" rtl="0" algn="l">
              <a:spcBef>
                <a:spcPts val="0"/>
              </a:spcBef>
              <a:spcAft>
                <a:spcPts val="0"/>
              </a:spcAft>
              <a:buSzPts val="5400"/>
              <a:buChar char="●"/>
            </a:pPr>
            <a:r>
              <a:rPr lang="en-GB"/>
              <a:t>Examining the existing Jog blend space.</a:t>
            </a:r>
            <a:endParaRPr/>
          </a:p>
          <a:p>
            <a:pPr indent="-800100" lvl="0" marL="914400" rtl="0" algn="l">
              <a:spcBef>
                <a:spcPts val="0"/>
              </a:spcBef>
              <a:spcAft>
                <a:spcPts val="0"/>
              </a:spcAft>
              <a:buSzPts val="5400"/>
              <a:buChar char="●"/>
            </a:pPr>
            <a:r>
              <a:rPr lang="en-GB"/>
              <a:t>Replicating for Ironsights.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0" st="0"/>
                                            </p:txEl>
                                          </p:spTgt>
                                        </p:tgtEl>
                                        <p:attrNameLst>
                                          <p:attrName>style.visibility</p:attrName>
                                        </p:attrNameLst>
                                      </p:cBhvr>
                                      <p:to>
                                        <p:strVal val="visible"/>
                                      </p:to>
                                    </p:set>
                                    <p:animEffect filter="fade" transition="in">
                                      <p:cBhvr>
                                        <p:cTn dur="1000"/>
                                        <p:tgtEl>
                                          <p:spTgt spid="9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1" st="1"/>
                                            </p:txEl>
                                          </p:spTgt>
                                        </p:tgtEl>
                                        <p:attrNameLst>
                                          <p:attrName>style.visibility</p:attrName>
                                        </p:attrNameLst>
                                      </p:cBhvr>
                                      <p:to>
                                        <p:strVal val="visible"/>
                                      </p:to>
                                    </p:set>
                                    <p:animEffect filter="fade" transition="in">
                                      <p:cBhvr>
                                        <p:cTn dur="1000"/>
                                        <p:tgtEl>
                                          <p:spTgt spid="9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2" st="2"/>
                                            </p:txEl>
                                          </p:spTgt>
                                        </p:tgtEl>
                                        <p:attrNameLst>
                                          <p:attrName>style.visibility</p:attrName>
                                        </p:attrNameLst>
                                      </p:cBhvr>
                                      <p:to>
                                        <p:strVal val="visible"/>
                                      </p:to>
                                    </p:set>
                                    <p:animEffect filter="fade" transition="in">
                                      <p:cBhvr>
                                        <p:cTn dur="1000"/>
                                        <p:tgtEl>
                                          <p:spTgt spid="9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3" st="3"/>
                                            </p:txEl>
                                          </p:spTgt>
                                        </p:tgtEl>
                                        <p:attrNameLst>
                                          <p:attrName>style.visibility</p:attrName>
                                        </p:attrNameLst>
                                      </p:cBhvr>
                                      <p:to>
                                        <p:strVal val="visible"/>
                                      </p:to>
                                    </p:set>
                                    <p:animEffect filter="fade" transition="in">
                                      <p:cBhvr>
                                        <p:cTn dur="1000"/>
                                        <p:tgtEl>
                                          <p:spTgt spid="9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4" st="4"/>
                                            </p:txEl>
                                          </p:spTgt>
                                        </p:tgtEl>
                                        <p:attrNameLst>
                                          <p:attrName>style.visibility</p:attrName>
                                        </p:attrNameLst>
                                      </p:cBhvr>
                                      <p:to>
                                        <p:strVal val="visible"/>
                                      </p:to>
                                    </p:set>
                                    <p:animEffect filter="fade" transition="in">
                                      <p:cBhvr>
                                        <p:cTn dur="1000"/>
                                        <p:tgtEl>
                                          <p:spTgt spid="98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14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Replicate the Jog Blend Space</a:t>
            </a:r>
            <a:endParaRPr/>
          </a:p>
        </p:txBody>
      </p:sp>
      <p:sp>
        <p:nvSpPr>
          <p:cNvPr id="988" name="Google Shape;988;p14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What are the axes?</a:t>
            </a:r>
            <a:endParaRPr/>
          </a:p>
          <a:p>
            <a:pPr indent="-800100" lvl="0" marL="914400" rtl="0" algn="l">
              <a:spcBef>
                <a:spcPts val="0"/>
              </a:spcBef>
              <a:spcAft>
                <a:spcPts val="0"/>
              </a:spcAft>
              <a:buSzPts val="5400"/>
              <a:buChar char="●"/>
            </a:pPr>
            <a:r>
              <a:rPr lang="en-GB"/>
              <a:t>Position the animations correctly.</a:t>
            </a:r>
            <a:endParaRPr/>
          </a:p>
          <a:p>
            <a:pPr indent="-800100" lvl="0" marL="914400" rtl="0" algn="l">
              <a:spcBef>
                <a:spcPts val="0"/>
              </a:spcBef>
              <a:spcAft>
                <a:spcPts val="0"/>
              </a:spcAft>
              <a:buSzPts val="5400"/>
              <a:buChar char="●"/>
            </a:pPr>
            <a:r>
              <a:rPr lang="en-GB"/>
              <a:t>Test in the scene.</a:t>
            </a:r>
            <a:endParaRPr/>
          </a:p>
          <a:p>
            <a:pPr indent="-800100" lvl="0" marL="914400" rtl="0" algn="l">
              <a:spcBef>
                <a:spcPts val="0"/>
              </a:spcBef>
              <a:spcAft>
                <a:spcPts val="0"/>
              </a:spcAft>
              <a:buSzPts val="5400"/>
              <a:buChar char="●"/>
            </a:pPr>
            <a:r>
              <a:rPr lang="en-GB"/>
              <a:t>Does it look right in all directions.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0" st="0"/>
                                            </p:txEl>
                                          </p:spTgt>
                                        </p:tgtEl>
                                        <p:attrNameLst>
                                          <p:attrName>style.visibility</p:attrName>
                                        </p:attrNameLst>
                                      </p:cBhvr>
                                      <p:to>
                                        <p:strVal val="visible"/>
                                      </p:to>
                                    </p:set>
                                    <p:animEffect filter="fade" transition="in">
                                      <p:cBhvr>
                                        <p:cTn dur="1000"/>
                                        <p:tgtEl>
                                          <p:spTgt spid="9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1" st="1"/>
                                            </p:txEl>
                                          </p:spTgt>
                                        </p:tgtEl>
                                        <p:attrNameLst>
                                          <p:attrName>style.visibility</p:attrName>
                                        </p:attrNameLst>
                                      </p:cBhvr>
                                      <p:to>
                                        <p:strVal val="visible"/>
                                      </p:to>
                                    </p:set>
                                    <p:animEffect filter="fade" transition="in">
                                      <p:cBhvr>
                                        <p:cTn dur="1000"/>
                                        <p:tgtEl>
                                          <p:spTgt spid="9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2" st="2"/>
                                            </p:txEl>
                                          </p:spTgt>
                                        </p:tgtEl>
                                        <p:attrNameLst>
                                          <p:attrName>style.visibility</p:attrName>
                                        </p:attrNameLst>
                                      </p:cBhvr>
                                      <p:to>
                                        <p:strVal val="visible"/>
                                      </p:to>
                                    </p:set>
                                    <p:animEffect filter="fade" transition="in">
                                      <p:cBhvr>
                                        <p:cTn dur="1000"/>
                                        <p:tgtEl>
                                          <p:spTgt spid="9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3" st="3"/>
                                            </p:txEl>
                                          </p:spTgt>
                                        </p:tgtEl>
                                        <p:attrNameLst>
                                          <p:attrName>style.visibility</p:attrName>
                                        </p:attrNameLst>
                                      </p:cBhvr>
                                      <p:to>
                                        <p:strVal val="visible"/>
                                      </p:to>
                                    </p:set>
                                    <p:animEffect filter="fade" transition="in">
                                      <p:cBhvr>
                                        <p:cTn dur="1000"/>
                                        <p:tgtEl>
                                          <p:spTgt spid="9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14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Offset Animations</a:t>
            </a:r>
            <a:endParaRPr/>
          </a:p>
        </p:txBody>
      </p:sp>
      <p:sp>
        <p:nvSpPr>
          <p:cNvPr id="994" name="Google Shape;994;p14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4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000" name="Google Shape;1000;p14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Creating an offset animation.</a:t>
            </a:r>
            <a:endParaRPr/>
          </a:p>
          <a:p>
            <a:pPr indent="-800100" lvl="0" marL="914400" rtl="0" algn="l">
              <a:spcBef>
                <a:spcPts val="0"/>
              </a:spcBef>
              <a:spcAft>
                <a:spcPts val="0"/>
              </a:spcAft>
              <a:buSzPts val="5400"/>
              <a:buChar char="●"/>
            </a:pPr>
            <a:r>
              <a:rPr lang="en-GB"/>
              <a:t>Applying an offset to a base.</a:t>
            </a:r>
            <a:endParaRPr/>
          </a:p>
          <a:p>
            <a:pPr indent="-800100" lvl="0" marL="914400" rtl="0" algn="l">
              <a:spcBef>
                <a:spcPts val="0"/>
              </a:spcBef>
              <a:spcAft>
                <a:spcPts val="0"/>
              </a:spcAft>
              <a:buSzPts val="5400"/>
              <a:buChar char="●"/>
            </a:pPr>
            <a:r>
              <a:rPr lang="en-GB"/>
              <a:t>Conditional blend nodes.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0" st="0"/>
                                            </p:txEl>
                                          </p:spTgt>
                                        </p:tgtEl>
                                        <p:attrNameLst>
                                          <p:attrName>style.visibility</p:attrName>
                                        </p:attrNameLst>
                                      </p:cBhvr>
                                      <p:to>
                                        <p:strVal val="visible"/>
                                      </p:to>
                                    </p:set>
                                    <p:animEffect filter="fade" transition="in">
                                      <p:cBhvr>
                                        <p:cTn dur="1000"/>
                                        <p:tgtEl>
                                          <p:spTgt spid="10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1" st="1"/>
                                            </p:txEl>
                                          </p:spTgt>
                                        </p:tgtEl>
                                        <p:attrNameLst>
                                          <p:attrName>style.visibility</p:attrName>
                                        </p:attrNameLst>
                                      </p:cBhvr>
                                      <p:to>
                                        <p:strVal val="visible"/>
                                      </p:to>
                                    </p:set>
                                    <p:animEffect filter="fade" transition="in">
                                      <p:cBhvr>
                                        <p:cTn dur="1000"/>
                                        <p:tgtEl>
                                          <p:spTgt spid="10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2" st="2"/>
                                            </p:txEl>
                                          </p:spTgt>
                                        </p:tgtEl>
                                        <p:attrNameLst>
                                          <p:attrName>style.visibility</p:attrName>
                                        </p:attrNameLst>
                                      </p:cBhvr>
                                      <p:to>
                                        <p:strVal val="visible"/>
                                      </p:to>
                                    </p:set>
                                    <p:animEffect filter="fade" transition="in">
                                      <p:cBhvr>
                                        <p:cTn dur="1000"/>
                                        <p:tgtEl>
                                          <p:spTgt spid="100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pic>
        <p:nvPicPr>
          <p:cNvPr id="1005" name="Google Shape;1005;p145"/>
          <p:cNvPicPr preferRelativeResize="0"/>
          <p:nvPr/>
        </p:nvPicPr>
        <p:blipFill>
          <a:blip r:embed="rId3">
            <a:alphaModFix/>
          </a:blip>
          <a:stretch>
            <a:fillRect/>
          </a:stretch>
        </p:blipFill>
        <p:spPr>
          <a:xfrm>
            <a:off x="5215567" y="878975"/>
            <a:ext cx="1379309" cy="2152451"/>
          </a:xfrm>
          <a:prstGeom prst="rect">
            <a:avLst/>
          </a:prstGeom>
          <a:noFill/>
          <a:ln>
            <a:noFill/>
          </a:ln>
        </p:spPr>
      </p:pic>
      <p:pic>
        <p:nvPicPr>
          <p:cNvPr id="1006" name="Google Shape;1006;p145"/>
          <p:cNvPicPr preferRelativeResize="0"/>
          <p:nvPr/>
        </p:nvPicPr>
        <p:blipFill>
          <a:blip r:embed="rId4">
            <a:alphaModFix/>
          </a:blip>
          <a:stretch>
            <a:fillRect/>
          </a:stretch>
        </p:blipFill>
        <p:spPr>
          <a:xfrm>
            <a:off x="7977350" y="878975"/>
            <a:ext cx="1423771" cy="2152451"/>
          </a:xfrm>
          <a:prstGeom prst="rect">
            <a:avLst/>
          </a:prstGeom>
          <a:noFill/>
          <a:ln>
            <a:noFill/>
          </a:ln>
        </p:spPr>
      </p:pic>
      <p:pic>
        <p:nvPicPr>
          <p:cNvPr id="1007" name="Google Shape;1007;p145"/>
          <p:cNvPicPr preferRelativeResize="0"/>
          <p:nvPr/>
        </p:nvPicPr>
        <p:blipFill>
          <a:blip r:embed="rId5">
            <a:alphaModFix/>
          </a:blip>
          <a:stretch>
            <a:fillRect/>
          </a:stretch>
        </p:blipFill>
        <p:spPr>
          <a:xfrm>
            <a:off x="11343300" y="1139100"/>
            <a:ext cx="1249350" cy="1632200"/>
          </a:xfrm>
          <a:prstGeom prst="rect">
            <a:avLst/>
          </a:prstGeom>
          <a:noFill/>
          <a:ln>
            <a:noFill/>
          </a:ln>
        </p:spPr>
      </p:pic>
      <p:pic>
        <p:nvPicPr>
          <p:cNvPr id="1008" name="Google Shape;1008;p145"/>
          <p:cNvPicPr preferRelativeResize="0"/>
          <p:nvPr/>
        </p:nvPicPr>
        <p:blipFill>
          <a:blip r:embed="rId6">
            <a:alphaModFix/>
          </a:blip>
          <a:stretch>
            <a:fillRect/>
          </a:stretch>
        </p:blipFill>
        <p:spPr>
          <a:xfrm>
            <a:off x="5215550" y="6385650"/>
            <a:ext cx="1379300" cy="2653197"/>
          </a:xfrm>
          <a:prstGeom prst="rect">
            <a:avLst/>
          </a:prstGeom>
          <a:noFill/>
          <a:ln>
            <a:noFill/>
          </a:ln>
        </p:spPr>
      </p:pic>
      <p:pic>
        <p:nvPicPr>
          <p:cNvPr id="1009" name="Google Shape;1009;p145"/>
          <p:cNvPicPr preferRelativeResize="0"/>
          <p:nvPr/>
        </p:nvPicPr>
        <p:blipFill>
          <a:blip r:embed="rId7">
            <a:alphaModFix/>
          </a:blip>
          <a:stretch>
            <a:fillRect/>
          </a:stretch>
        </p:blipFill>
        <p:spPr>
          <a:xfrm>
            <a:off x="11188196" y="6385650"/>
            <a:ext cx="1559568" cy="2653201"/>
          </a:xfrm>
          <a:prstGeom prst="rect">
            <a:avLst/>
          </a:prstGeom>
          <a:noFill/>
          <a:ln>
            <a:noFill/>
          </a:ln>
        </p:spPr>
      </p:pic>
      <p:pic>
        <p:nvPicPr>
          <p:cNvPr id="1010" name="Google Shape;1010;p145"/>
          <p:cNvPicPr preferRelativeResize="0"/>
          <p:nvPr/>
        </p:nvPicPr>
        <p:blipFill>
          <a:blip r:embed="rId5">
            <a:alphaModFix/>
          </a:blip>
          <a:stretch>
            <a:fillRect/>
          </a:stretch>
        </p:blipFill>
        <p:spPr>
          <a:xfrm>
            <a:off x="7950225" y="6896150"/>
            <a:ext cx="1249350" cy="1632200"/>
          </a:xfrm>
          <a:prstGeom prst="rect">
            <a:avLst/>
          </a:prstGeom>
          <a:noFill/>
          <a:ln>
            <a:noFill/>
          </a:ln>
        </p:spPr>
      </p:pic>
      <p:pic>
        <p:nvPicPr>
          <p:cNvPr id="1011" name="Google Shape;1011;p145"/>
          <p:cNvPicPr preferRelativeResize="0"/>
          <p:nvPr/>
        </p:nvPicPr>
        <p:blipFill>
          <a:blip r:embed="rId4">
            <a:alphaModFix/>
          </a:blip>
          <a:stretch>
            <a:fillRect/>
          </a:stretch>
        </p:blipFill>
        <p:spPr>
          <a:xfrm>
            <a:off x="5193325" y="3578400"/>
            <a:ext cx="1423771" cy="2152451"/>
          </a:xfrm>
          <a:prstGeom prst="rect">
            <a:avLst/>
          </a:prstGeom>
          <a:noFill/>
          <a:ln>
            <a:noFill/>
          </a:ln>
        </p:spPr>
      </p:pic>
      <p:pic>
        <p:nvPicPr>
          <p:cNvPr id="1012" name="Google Shape;1012;p145"/>
          <p:cNvPicPr preferRelativeResize="0"/>
          <p:nvPr/>
        </p:nvPicPr>
        <p:blipFill>
          <a:blip r:embed="rId3">
            <a:alphaModFix/>
          </a:blip>
          <a:stretch>
            <a:fillRect/>
          </a:stretch>
        </p:blipFill>
        <p:spPr>
          <a:xfrm>
            <a:off x="11278317" y="3578400"/>
            <a:ext cx="1379309" cy="2152451"/>
          </a:xfrm>
          <a:prstGeom prst="rect">
            <a:avLst/>
          </a:prstGeom>
          <a:noFill/>
          <a:ln>
            <a:noFill/>
          </a:ln>
        </p:spPr>
      </p:pic>
      <p:pic>
        <p:nvPicPr>
          <p:cNvPr id="1013" name="Google Shape;1013;p145"/>
          <p:cNvPicPr preferRelativeResize="0"/>
          <p:nvPr/>
        </p:nvPicPr>
        <p:blipFill>
          <a:blip r:embed="rId5">
            <a:alphaModFix/>
          </a:blip>
          <a:stretch>
            <a:fillRect/>
          </a:stretch>
        </p:blipFill>
        <p:spPr>
          <a:xfrm>
            <a:off x="8015175" y="3838525"/>
            <a:ext cx="1249350" cy="1632200"/>
          </a:xfrm>
          <a:prstGeom prst="rect">
            <a:avLst/>
          </a:prstGeom>
          <a:noFill/>
          <a:ln>
            <a:noFill/>
          </a:ln>
        </p:spPr>
      </p:pic>
      <p:sp>
        <p:nvSpPr>
          <p:cNvPr id="1014" name="Google Shape;1014;p145"/>
          <p:cNvSpPr txBox="1"/>
          <p:nvPr/>
        </p:nvSpPr>
        <p:spPr>
          <a:xfrm>
            <a:off x="6439400" y="1139200"/>
            <a:ext cx="1632000" cy="1632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9600">
                <a:solidFill>
                  <a:srgbClr val="FFFFFF"/>
                </a:solidFill>
                <a:latin typeface="Helvetica Neue"/>
                <a:ea typeface="Helvetica Neue"/>
                <a:cs typeface="Helvetica Neue"/>
                <a:sym typeface="Helvetica Neue"/>
              </a:rPr>
              <a:t>-</a:t>
            </a:r>
            <a:endParaRPr sz="9600">
              <a:solidFill>
                <a:srgbClr val="FFFFFF"/>
              </a:solidFill>
              <a:latin typeface="Helvetica Neue"/>
              <a:ea typeface="Helvetica Neue"/>
              <a:cs typeface="Helvetica Neue"/>
              <a:sym typeface="Helvetica Neue"/>
            </a:endParaRPr>
          </a:p>
        </p:txBody>
      </p:sp>
      <p:sp>
        <p:nvSpPr>
          <p:cNvPr id="1015" name="Google Shape;1015;p145"/>
          <p:cNvSpPr txBox="1"/>
          <p:nvPr/>
        </p:nvSpPr>
        <p:spPr>
          <a:xfrm>
            <a:off x="9556200" y="1139200"/>
            <a:ext cx="1632000" cy="1632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9600">
                <a:solidFill>
                  <a:srgbClr val="FFFFFF"/>
                </a:solidFill>
                <a:latin typeface="Helvetica Neue"/>
                <a:ea typeface="Helvetica Neue"/>
                <a:cs typeface="Helvetica Neue"/>
                <a:sym typeface="Helvetica Neue"/>
              </a:rPr>
              <a:t>=</a:t>
            </a:r>
            <a:endParaRPr sz="9600">
              <a:solidFill>
                <a:srgbClr val="FFFFFF"/>
              </a:solidFill>
              <a:latin typeface="Helvetica Neue"/>
              <a:ea typeface="Helvetica Neue"/>
              <a:cs typeface="Helvetica Neue"/>
              <a:sym typeface="Helvetica Neue"/>
            </a:endParaRPr>
          </a:p>
        </p:txBody>
      </p:sp>
      <p:sp>
        <p:nvSpPr>
          <p:cNvPr id="1016" name="Google Shape;1016;p145"/>
          <p:cNvSpPr txBox="1"/>
          <p:nvPr/>
        </p:nvSpPr>
        <p:spPr>
          <a:xfrm>
            <a:off x="6439400" y="3892550"/>
            <a:ext cx="1632000" cy="1632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9600">
                <a:solidFill>
                  <a:srgbClr val="FFFFFF"/>
                </a:solidFill>
                <a:latin typeface="Helvetica Neue"/>
                <a:ea typeface="Helvetica Neue"/>
                <a:cs typeface="Helvetica Neue"/>
                <a:sym typeface="Helvetica Neue"/>
              </a:rPr>
              <a:t>+</a:t>
            </a:r>
            <a:endParaRPr sz="9600">
              <a:solidFill>
                <a:srgbClr val="FFFFFF"/>
              </a:solidFill>
              <a:latin typeface="Helvetica Neue"/>
              <a:ea typeface="Helvetica Neue"/>
              <a:cs typeface="Helvetica Neue"/>
              <a:sym typeface="Helvetica Neue"/>
            </a:endParaRPr>
          </a:p>
        </p:txBody>
      </p:sp>
      <p:sp>
        <p:nvSpPr>
          <p:cNvPr id="1017" name="Google Shape;1017;p145"/>
          <p:cNvSpPr txBox="1"/>
          <p:nvPr/>
        </p:nvSpPr>
        <p:spPr>
          <a:xfrm>
            <a:off x="9556200" y="3838650"/>
            <a:ext cx="1632000" cy="1632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9600">
                <a:solidFill>
                  <a:srgbClr val="FFFFFF"/>
                </a:solidFill>
                <a:latin typeface="Helvetica Neue"/>
                <a:ea typeface="Helvetica Neue"/>
                <a:cs typeface="Helvetica Neue"/>
                <a:sym typeface="Helvetica Neue"/>
              </a:rPr>
              <a:t>=</a:t>
            </a:r>
            <a:endParaRPr sz="9600">
              <a:solidFill>
                <a:srgbClr val="FFFFFF"/>
              </a:solidFill>
              <a:latin typeface="Helvetica Neue"/>
              <a:ea typeface="Helvetica Neue"/>
              <a:cs typeface="Helvetica Neue"/>
              <a:sym typeface="Helvetica Neue"/>
            </a:endParaRPr>
          </a:p>
        </p:txBody>
      </p:sp>
      <p:sp>
        <p:nvSpPr>
          <p:cNvPr id="1018" name="Google Shape;1018;p145"/>
          <p:cNvSpPr txBox="1"/>
          <p:nvPr/>
        </p:nvSpPr>
        <p:spPr>
          <a:xfrm>
            <a:off x="9556200" y="6896250"/>
            <a:ext cx="1632000" cy="1632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9600">
                <a:solidFill>
                  <a:srgbClr val="FFFFFF"/>
                </a:solidFill>
                <a:latin typeface="Helvetica Neue"/>
                <a:ea typeface="Helvetica Neue"/>
                <a:cs typeface="Helvetica Neue"/>
                <a:sym typeface="Helvetica Neue"/>
              </a:rPr>
              <a:t>=</a:t>
            </a:r>
            <a:endParaRPr sz="9600">
              <a:solidFill>
                <a:srgbClr val="FFFFFF"/>
              </a:solidFill>
              <a:latin typeface="Helvetica Neue"/>
              <a:ea typeface="Helvetica Neue"/>
              <a:cs typeface="Helvetica Neue"/>
              <a:sym typeface="Helvetica Neue"/>
            </a:endParaRPr>
          </a:p>
        </p:txBody>
      </p:sp>
      <p:sp>
        <p:nvSpPr>
          <p:cNvPr id="1019" name="Google Shape;1019;p145"/>
          <p:cNvSpPr txBox="1"/>
          <p:nvPr/>
        </p:nvSpPr>
        <p:spPr>
          <a:xfrm>
            <a:off x="6439400" y="6896250"/>
            <a:ext cx="1632000" cy="1632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9600">
                <a:solidFill>
                  <a:srgbClr val="FFFFFF"/>
                </a:solidFill>
                <a:latin typeface="Helvetica Neue"/>
                <a:ea typeface="Helvetica Neue"/>
                <a:cs typeface="Helvetica Neue"/>
                <a:sym typeface="Helvetica Neue"/>
              </a:rPr>
              <a:t>+</a:t>
            </a:r>
            <a:endParaRPr sz="96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1000"/>
                                        <p:tgtEl>
                                          <p:spTgt spid="1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000"/>
                                        <p:tgtEl>
                                          <p:spTgt spid="10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pic>
        <p:nvPicPr>
          <p:cNvPr descr="Open ..." id="1024" name="Google Shape;1024;p146"/>
          <p:cNvPicPr preferRelativeResize="0"/>
          <p:nvPr/>
        </p:nvPicPr>
        <p:blipFill>
          <a:blip r:embed="rId3">
            <a:alphaModFix/>
          </a:blip>
          <a:stretch>
            <a:fillRect/>
          </a:stretch>
        </p:blipFill>
        <p:spPr>
          <a:xfrm>
            <a:off x="1572700" y="1463450"/>
            <a:ext cx="3197500" cy="4281453"/>
          </a:xfrm>
          <a:prstGeom prst="rect">
            <a:avLst/>
          </a:prstGeom>
          <a:noFill/>
          <a:ln>
            <a:noFill/>
          </a:ln>
        </p:spPr>
      </p:pic>
      <p:pic>
        <p:nvPicPr>
          <p:cNvPr descr="Open ..." id="1025" name="Google Shape;1025;p146"/>
          <p:cNvPicPr preferRelativeResize="0"/>
          <p:nvPr/>
        </p:nvPicPr>
        <p:blipFill>
          <a:blip r:embed="rId3">
            <a:alphaModFix/>
          </a:blip>
          <a:stretch>
            <a:fillRect/>
          </a:stretch>
        </p:blipFill>
        <p:spPr>
          <a:xfrm>
            <a:off x="6757350" y="1667900"/>
            <a:ext cx="3197500" cy="4281453"/>
          </a:xfrm>
          <a:prstGeom prst="rect">
            <a:avLst/>
          </a:prstGeom>
          <a:noFill/>
          <a:ln>
            <a:noFill/>
          </a:ln>
        </p:spPr>
      </p:pic>
      <p:pic>
        <p:nvPicPr>
          <p:cNvPr descr="Open ..." id="1026" name="Google Shape;1026;p146"/>
          <p:cNvPicPr preferRelativeResize="0"/>
          <p:nvPr/>
        </p:nvPicPr>
        <p:blipFill>
          <a:blip r:embed="rId3">
            <a:alphaModFix/>
          </a:blip>
          <a:stretch>
            <a:fillRect/>
          </a:stretch>
        </p:blipFill>
        <p:spPr>
          <a:xfrm>
            <a:off x="12306900" y="1667900"/>
            <a:ext cx="3197500" cy="4281453"/>
          </a:xfrm>
          <a:prstGeom prst="rect">
            <a:avLst/>
          </a:prstGeom>
          <a:noFill/>
          <a:ln>
            <a:noFill/>
          </a:ln>
        </p:spPr>
      </p:pic>
      <p:sp>
        <p:nvSpPr>
          <p:cNvPr id="1027" name="Google Shape;1027;p146"/>
          <p:cNvSpPr/>
          <p:nvPr/>
        </p:nvSpPr>
        <p:spPr>
          <a:xfrm rot="-1125319">
            <a:off x="6184083" y="3670784"/>
            <a:ext cx="4241629" cy="774896"/>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146"/>
          <p:cNvSpPr/>
          <p:nvPr/>
        </p:nvSpPr>
        <p:spPr>
          <a:xfrm rot="-1125319">
            <a:off x="11678883" y="3670784"/>
            <a:ext cx="4241629" cy="774896"/>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descr="Open ..." id="1029" name="Google Shape;1029;p146"/>
          <p:cNvPicPr preferRelativeResize="0"/>
          <p:nvPr/>
        </p:nvPicPr>
        <p:blipFill>
          <a:blip r:embed="rId3">
            <a:alphaModFix/>
          </a:blip>
          <a:stretch>
            <a:fillRect/>
          </a:stretch>
        </p:blipFill>
        <p:spPr>
          <a:xfrm rot="-5400000">
            <a:off x="1563550" y="5248500"/>
            <a:ext cx="3197500" cy="4281452"/>
          </a:xfrm>
          <a:prstGeom prst="rect">
            <a:avLst/>
          </a:prstGeom>
          <a:noFill/>
          <a:ln>
            <a:noFill/>
          </a:ln>
        </p:spPr>
      </p:pic>
      <p:pic>
        <p:nvPicPr>
          <p:cNvPr descr="Open ..." id="1030" name="Google Shape;1030;p146"/>
          <p:cNvPicPr preferRelativeResize="0"/>
          <p:nvPr/>
        </p:nvPicPr>
        <p:blipFill>
          <a:blip r:embed="rId3">
            <a:alphaModFix/>
          </a:blip>
          <a:stretch>
            <a:fillRect/>
          </a:stretch>
        </p:blipFill>
        <p:spPr>
          <a:xfrm rot="-5400000">
            <a:off x="6697000" y="5407350"/>
            <a:ext cx="3197500" cy="4281453"/>
          </a:xfrm>
          <a:prstGeom prst="rect">
            <a:avLst/>
          </a:prstGeom>
          <a:noFill/>
          <a:ln>
            <a:noFill/>
          </a:ln>
        </p:spPr>
      </p:pic>
      <p:pic>
        <p:nvPicPr>
          <p:cNvPr descr="Open ..." id="1031" name="Google Shape;1031;p146"/>
          <p:cNvPicPr preferRelativeResize="0"/>
          <p:nvPr/>
        </p:nvPicPr>
        <p:blipFill>
          <a:blip r:embed="rId3">
            <a:alphaModFix/>
          </a:blip>
          <a:stretch>
            <a:fillRect/>
          </a:stretch>
        </p:blipFill>
        <p:spPr>
          <a:xfrm rot="-5400000">
            <a:off x="12297750" y="5547950"/>
            <a:ext cx="3197500" cy="4281453"/>
          </a:xfrm>
          <a:prstGeom prst="rect">
            <a:avLst/>
          </a:prstGeom>
          <a:noFill/>
          <a:ln>
            <a:noFill/>
          </a:ln>
        </p:spPr>
      </p:pic>
      <p:sp>
        <p:nvSpPr>
          <p:cNvPr id="1032" name="Google Shape;1032;p146"/>
          <p:cNvSpPr txBox="1"/>
          <p:nvPr>
            <p:ph idx="1" type="body"/>
          </p:nvPr>
        </p:nvSpPr>
        <p:spPr>
          <a:xfrm>
            <a:off x="1219532" y="952710"/>
            <a:ext cx="3030600" cy="19062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Base</a:t>
            </a:r>
            <a:endParaRPr/>
          </a:p>
        </p:txBody>
      </p:sp>
      <p:sp>
        <p:nvSpPr>
          <p:cNvPr id="1033" name="Google Shape;1033;p146"/>
          <p:cNvSpPr txBox="1"/>
          <p:nvPr>
            <p:ph idx="1" type="body"/>
          </p:nvPr>
        </p:nvSpPr>
        <p:spPr>
          <a:xfrm>
            <a:off x="6194732" y="952700"/>
            <a:ext cx="4167600" cy="19062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Mesh-space</a:t>
            </a:r>
            <a:endParaRPr/>
          </a:p>
        </p:txBody>
      </p:sp>
      <p:sp>
        <p:nvSpPr>
          <p:cNvPr id="1034" name="Google Shape;1034;p146"/>
          <p:cNvSpPr txBox="1"/>
          <p:nvPr>
            <p:ph idx="1" type="body"/>
          </p:nvPr>
        </p:nvSpPr>
        <p:spPr>
          <a:xfrm>
            <a:off x="11941982" y="952700"/>
            <a:ext cx="4167600" cy="19062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Bone-local</a:t>
            </a:r>
            <a:endParaRPr/>
          </a:p>
        </p:txBody>
      </p:sp>
      <p:sp>
        <p:nvSpPr>
          <p:cNvPr id="1035" name="Google Shape;1035;p146"/>
          <p:cNvSpPr/>
          <p:nvPr/>
        </p:nvSpPr>
        <p:spPr>
          <a:xfrm rot="-1125319">
            <a:off x="6479783" y="7301234"/>
            <a:ext cx="4241629" cy="774896"/>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146"/>
          <p:cNvSpPr/>
          <p:nvPr/>
        </p:nvSpPr>
        <p:spPr>
          <a:xfrm rot="-6693637">
            <a:off x="11828395" y="7301374"/>
            <a:ext cx="4241802" cy="774692"/>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63" name="Google Shape;163;p3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distinction between Git vs GitHu</a:t>
            </a:r>
            <a:r>
              <a:rPr lang="en-GB"/>
              <a:t>b</a:t>
            </a:r>
            <a:endParaRPr/>
          </a:p>
          <a:p>
            <a:pPr indent="-800100" lvl="0" marL="914400" rtl="0" algn="l">
              <a:spcBef>
                <a:spcPts val="0"/>
              </a:spcBef>
              <a:spcAft>
                <a:spcPts val="0"/>
              </a:spcAft>
              <a:buSzPts val="5400"/>
              <a:buChar char="●"/>
            </a:pPr>
            <a:r>
              <a:rPr lang="en-GB"/>
              <a:t>Use Unreal’s toolbar &amp; SourceTree</a:t>
            </a:r>
            <a:endParaRPr/>
          </a:p>
          <a:p>
            <a:pPr indent="-800100" lvl="0" marL="914400" rtl="0" algn="l">
              <a:spcBef>
                <a:spcPts val="0"/>
              </a:spcBef>
              <a:spcAft>
                <a:spcPts val="0"/>
              </a:spcAft>
              <a:buSzPts val="5400"/>
              <a:buChar char="●"/>
            </a:pPr>
            <a:r>
              <a:rPr lang="en-GB"/>
              <a:t>Enable Git Large File Support (LFS)</a:t>
            </a:r>
            <a:endParaRPr/>
          </a:p>
          <a:p>
            <a:pPr indent="-800100" lvl="0" marL="914400" rtl="0" algn="l">
              <a:spcBef>
                <a:spcPts val="0"/>
              </a:spcBef>
              <a:spcAft>
                <a:spcPts val="0"/>
              </a:spcAft>
              <a:buSzPts val="5400"/>
              <a:buChar char="●"/>
            </a:pPr>
            <a:r>
              <a:rPr lang="en-GB"/>
              <a:t>Setup on GitHub (no readme.md or initial commit)</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Push to GitHub and share*</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Warning: may take a while on slow broadband.</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1000"/>
                                        <p:tgtEl>
                                          <p:spTgt spid="1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animEffect filter="fade" transition="in">
                                      <p:cBhvr>
                                        <p:cTn dur="1000"/>
                                        <p:tgtEl>
                                          <p:spTgt spid="1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14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Other Offsets</a:t>
            </a:r>
            <a:endParaRPr/>
          </a:p>
        </p:txBody>
      </p:sp>
      <p:sp>
        <p:nvSpPr>
          <p:cNvPr id="1042" name="Google Shape;1042;p14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Make a down and centre offset.</a:t>
            </a:r>
            <a:endParaRPr/>
          </a:p>
          <a:p>
            <a:pPr indent="-800100" lvl="0" marL="914400" rtl="0" algn="l">
              <a:spcBef>
                <a:spcPts val="0"/>
              </a:spcBef>
              <a:spcAft>
                <a:spcPts val="0"/>
              </a:spcAft>
              <a:buSzPts val="5400"/>
              <a:buChar char="●"/>
            </a:pPr>
            <a:r>
              <a:rPr lang="en-GB"/>
              <a:t>Use a conditional node to choose.</a:t>
            </a:r>
            <a:endParaRPr/>
          </a:p>
          <a:p>
            <a:pPr indent="-800100" lvl="0" marL="914400" rtl="0" algn="l">
              <a:spcBef>
                <a:spcPts val="0"/>
              </a:spcBef>
              <a:spcAft>
                <a:spcPts val="0"/>
              </a:spcAft>
              <a:buSzPts val="5400"/>
              <a:buChar char="●"/>
            </a:pPr>
            <a:r>
              <a:rPr lang="en-GB"/>
              <a:t>Make the variable that controls it a float.</a:t>
            </a:r>
            <a:endParaRPr/>
          </a:p>
          <a:p>
            <a:pPr indent="-800100" lvl="0" marL="914400" rtl="0" algn="l">
              <a:spcBef>
                <a:spcPts val="0"/>
              </a:spcBef>
              <a:spcAft>
                <a:spcPts val="0"/>
              </a:spcAft>
              <a:buSzPts val="5400"/>
              <a:buChar char="●"/>
            </a:pPr>
            <a:r>
              <a:rPr lang="en-GB"/>
              <a:t>When float &lt; -45 should look down.</a:t>
            </a:r>
            <a:endParaRPr/>
          </a:p>
          <a:p>
            <a:pPr indent="-800100" lvl="0" marL="914400" rtl="0" algn="l">
              <a:spcBef>
                <a:spcPts val="0"/>
              </a:spcBef>
              <a:spcAft>
                <a:spcPts val="0"/>
              </a:spcAft>
              <a:buSzPts val="5400"/>
              <a:buChar char="●"/>
            </a:pPr>
            <a:r>
              <a:rPr lang="en-GB"/>
              <a:t>When &gt; 45 should look up.</a:t>
            </a:r>
            <a:endParaRPr/>
          </a:p>
          <a:p>
            <a:pPr indent="-800100" lvl="0" marL="914400" rtl="0" algn="l">
              <a:spcBef>
                <a:spcPts val="0"/>
              </a:spcBef>
              <a:spcAft>
                <a:spcPts val="0"/>
              </a:spcAft>
              <a:buSzPts val="5400"/>
              <a:buChar char="●"/>
            </a:pPr>
            <a:r>
              <a:rPr lang="en-GB"/>
              <a:t>Otherwise look in the middle.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0" st="0"/>
                                            </p:txEl>
                                          </p:spTgt>
                                        </p:tgtEl>
                                        <p:attrNameLst>
                                          <p:attrName>style.visibility</p:attrName>
                                        </p:attrNameLst>
                                      </p:cBhvr>
                                      <p:to>
                                        <p:strVal val="visible"/>
                                      </p:to>
                                    </p:set>
                                    <p:animEffect filter="fade" transition="in">
                                      <p:cBhvr>
                                        <p:cTn dur="1000"/>
                                        <p:tgtEl>
                                          <p:spTgt spid="10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1" st="1"/>
                                            </p:txEl>
                                          </p:spTgt>
                                        </p:tgtEl>
                                        <p:attrNameLst>
                                          <p:attrName>style.visibility</p:attrName>
                                        </p:attrNameLst>
                                      </p:cBhvr>
                                      <p:to>
                                        <p:strVal val="visible"/>
                                      </p:to>
                                    </p:set>
                                    <p:animEffect filter="fade" transition="in">
                                      <p:cBhvr>
                                        <p:cTn dur="1000"/>
                                        <p:tgtEl>
                                          <p:spTgt spid="10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2" st="2"/>
                                            </p:txEl>
                                          </p:spTgt>
                                        </p:tgtEl>
                                        <p:attrNameLst>
                                          <p:attrName>style.visibility</p:attrName>
                                        </p:attrNameLst>
                                      </p:cBhvr>
                                      <p:to>
                                        <p:strVal val="visible"/>
                                      </p:to>
                                    </p:set>
                                    <p:animEffect filter="fade" transition="in">
                                      <p:cBhvr>
                                        <p:cTn dur="1000"/>
                                        <p:tgtEl>
                                          <p:spTgt spid="10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3" st="3"/>
                                            </p:txEl>
                                          </p:spTgt>
                                        </p:tgtEl>
                                        <p:attrNameLst>
                                          <p:attrName>style.visibility</p:attrName>
                                        </p:attrNameLst>
                                      </p:cBhvr>
                                      <p:to>
                                        <p:strVal val="visible"/>
                                      </p:to>
                                    </p:set>
                                    <p:animEffect filter="fade" transition="in">
                                      <p:cBhvr>
                                        <p:cTn dur="1000"/>
                                        <p:tgtEl>
                                          <p:spTgt spid="10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4" st="4"/>
                                            </p:txEl>
                                          </p:spTgt>
                                        </p:tgtEl>
                                        <p:attrNameLst>
                                          <p:attrName>style.visibility</p:attrName>
                                        </p:attrNameLst>
                                      </p:cBhvr>
                                      <p:to>
                                        <p:strVal val="visible"/>
                                      </p:to>
                                    </p:set>
                                    <p:animEffect filter="fade" transition="in">
                                      <p:cBhvr>
                                        <p:cTn dur="1000"/>
                                        <p:tgtEl>
                                          <p:spTgt spid="10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5" st="5"/>
                                            </p:txEl>
                                          </p:spTgt>
                                        </p:tgtEl>
                                        <p:attrNameLst>
                                          <p:attrName>style.visibility</p:attrName>
                                        </p:attrNameLst>
                                      </p:cBhvr>
                                      <p:to>
                                        <p:strVal val="visible"/>
                                      </p:to>
                                    </p:set>
                                    <p:animEffect filter="fade" transition="in">
                                      <p:cBhvr>
                                        <p:cTn dur="1000"/>
                                        <p:tgtEl>
                                          <p:spTgt spid="104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4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Aiming Blend Spaces Offsets</a:t>
            </a:r>
            <a:endParaRPr/>
          </a:p>
        </p:txBody>
      </p:sp>
      <p:sp>
        <p:nvSpPr>
          <p:cNvPr id="1048" name="Google Shape;1048;p14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4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054" name="Google Shape;1054;p14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Aim offset assets.</a:t>
            </a:r>
            <a:endParaRPr/>
          </a:p>
          <a:p>
            <a:pPr indent="-800100" lvl="0" marL="914400" rtl="0" algn="l">
              <a:spcBef>
                <a:spcPts val="0"/>
              </a:spcBef>
              <a:spcAft>
                <a:spcPts val="0"/>
              </a:spcAft>
              <a:buSzPts val="5400"/>
              <a:buChar char="●"/>
            </a:pPr>
            <a:r>
              <a:rPr lang="en-GB"/>
              <a:t>1D vs 2D Aim offsets.</a:t>
            </a:r>
            <a:endParaRPr/>
          </a:p>
          <a:p>
            <a:pPr indent="-800100" lvl="0" marL="914400" rtl="0" algn="l">
              <a:spcBef>
                <a:spcPts val="0"/>
              </a:spcBef>
              <a:spcAft>
                <a:spcPts val="0"/>
              </a:spcAft>
              <a:buSzPts val="5400"/>
              <a:buChar char="●"/>
            </a:pPr>
            <a:r>
              <a:rPr lang="en-GB"/>
              <a:t>Editing an existing animation sequence.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0" st="0"/>
                                            </p:txEl>
                                          </p:spTgt>
                                        </p:tgtEl>
                                        <p:attrNameLst>
                                          <p:attrName>style.visibility</p:attrName>
                                        </p:attrNameLst>
                                      </p:cBhvr>
                                      <p:to>
                                        <p:strVal val="visible"/>
                                      </p:to>
                                    </p:set>
                                    <p:animEffect filter="fade" transition="in">
                                      <p:cBhvr>
                                        <p:cTn dur="1000"/>
                                        <p:tgtEl>
                                          <p:spTgt spid="10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1" st="1"/>
                                            </p:txEl>
                                          </p:spTgt>
                                        </p:tgtEl>
                                        <p:attrNameLst>
                                          <p:attrName>style.visibility</p:attrName>
                                        </p:attrNameLst>
                                      </p:cBhvr>
                                      <p:to>
                                        <p:strVal val="visible"/>
                                      </p:to>
                                    </p:set>
                                    <p:animEffect filter="fade" transition="in">
                                      <p:cBhvr>
                                        <p:cTn dur="1000"/>
                                        <p:tgtEl>
                                          <p:spTgt spid="10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2" st="2"/>
                                            </p:txEl>
                                          </p:spTgt>
                                        </p:tgtEl>
                                        <p:attrNameLst>
                                          <p:attrName>style.visibility</p:attrName>
                                        </p:attrNameLst>
                                      </p:cBhvr>
                                      <p:to>
                                        <p:strVal val="visible"/>
                                      </p:to>
                                    </p:set>
                                    <p:animEffect filter="fade" transition="in">
                                      <p:cBhvr>
                                        <p:cTn dur="1000"/>
                                        <p:tgtEl>
                                          <p:spTgt spid="10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50"/>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the Aim Offset</a:t>
            </a:r>
            <a:endParaRPr/>
          </a:p>
        </p:txBody>
      </p:sp>
      <p:sp>
        <p:nvSpPr>
          <p:cNvPr id="1060" name="Google Shape;1060;p150"/>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Add the offsets into the aim graph.</a:t>
            </a:r>
            <a:endParaRPr/>
          </a:p>
          <a:p>
            <a:pPr indent="-800100" lvl="0" marL="914400" rtl="0" algn="l">
              <a:spcBef>
                <a:spcPts val="0"/>
              </a:spcBef>
              <a:spcAft>
                <a:spcPts val="0"/>
              </a:spcAft>
              <a:buSzPts val="5400"/>
              <a:buChar char="●"/>
            </a:pPr>
            <a:r>
              <a:rPr lang="en-GB"/>
              <a:t>Check the preview.</a:t>
            </a:r>
            <a:endParaRPr/>
          </a:p>
          <a:p>
            <a:pPr indent="-800100" lvl="0" marL="914400" rtl="0" algn="l">
              <a:spcBef>
                <a:spcPts val="0"/>
              </a:spcBef>
              <a:spcAft>
                <a:spcPts val="0"/>
              </a:spcAft>
              <a:buSzPts val="5400"/>
              <a:buChar char="●"/>
            </a:pPr>
            <a:r>
              <a:rPr lang="en-GB"/>
              <a:t>Try to add to the animation blueprint.</a:t>
            </a:r>
            <a:endParaRPr/>
          </a:p>
          <a:p>
            <a:pPr indent="-800100" lvl="0" marL="914400" rtl="0" algn="l">
              <a:spcBef>
                <a:spcPts val="0"/>
              </a:spcBef>
              <a:spcAft>
                <a:spcPts val="0"/>
              </a:spcAft>
              <a:buSzPts val="5400"/>
              <a:buChar char="●"/>
            </a:pPr>
            <a:r>
              <a:rPr lang="en-GB"/>
              <a:t>Can you figure out how?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0" st="0"/>
                                            </p:txEl>
                                          </p:spTgt>
                                        </p:tgtEl>
                                        <p:attrNameLst>
                                          <p:attrName>style.visibility</p:attrName>
                                        </p:attrNameLst>
                                      </p:cBhvr>
                                      <p:to>
                                        <p:strVal val="visible"/>
                                      </p:to>
                                    </p:set>
                                    <p:animEffect filter="fade" transition="in">
                                      <p:cBhvr>
                                        <p:cTn dur="1000"/>
                                        <p:tgtEl>
                                          <p:spTgt spid="10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1" st="1"/>
                                            </p:txEl>
                                          </p:spTgt>
                                        </p:tgtEl>
                                        <p:attrNameLst>
                                          <p:attrName>style.visibility</p:attrName>
                                        </p:attrNameLst>
                                      </p:cBhvr>
                                      <p:to>
                                        <p:strVal val="visible"/>
                                      </p:to>
                                    </p:set>
                                    <p:animEffect filter="fade" transition="in">
                                      <p:cBhvr>
                                        <p:cTn dur="1000"/>
                                        <p:tgtEl>
                                          <p:spTgt spid="10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2" st="2"/>
                                            </p:txEl>
                                          </p:spTgt>
                                        </p:tgtEl>
                                        <p:attrNameLst>
                                          <p:attrName>style.visibility</p:attrName>
                                        </p:attrNameLst>
                                      </p:cBhvr>
                                      <p:to>
                                        <p:strVal val="visible"/>
                                      </p:to>
                                    </p:set>
                                    <p:animEffect filter="fade" transition="in">
                                      <p:cBhvr>
                                        <p:cTn dur="1000"/>
                                        <p:tgtEl>
                                          <p:spTgt spid="10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3" st="3"/>
                                            </p:txEl>
                                          </p:spTgt>
                                        </p:tgtEl>
                                        <p:attrNameLst>
                                          <p:attrName>style.visibility</p:attrName>
                                        </p:attrNameLst>
                                      </p:cBhvr>
                                      <p:to>
                                        <p:strVal val="visible"/>
                                      </p:to>
                                    </p:set>
                                    <p:animEffect filter="fade" transition="in">
                                      <p:cBhvr>
                                        <p:cTn dur="1000"/>
                                        <p:tgtEl>
                                          <p:spTgt spid="10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5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Rotating with </a:t>
            </a:r>
            <a:r>
              <a:rPr lang="en-GB">
                <a:solidFill>
                  <a:srgbClr val="FFFF00"/>
                </a:solidFill>
                <a:latin typeface="Consolas"/>
                <a:ea typeface="Consolas"/>
                <a:cs typeface="Consolas"/>
                <a:sym typeface="Consolas"/>
              </a:rPr>
              <a:t>SetFocalPoint()</a:t>
            </a:r>
            <a:endParaRPr>
              <a:solidFill>
                <a:srgbClr val="FFFF00"/>
              </a:solidFill>
              <a:latin typeface="Consolas"/>
              <a:ea typeface="Consolas"/>
              <a:cs typeface="Consolas"/>
              <a:sym typeface="Consolas"/>
            </a:endParaRPr>
          </a:p>
        </p:txBody>
      </p:sp>
      <p:sp>
        <p:nvSpPr>
          <p:cNvPr id="1066" name="Google Shape;1066;p15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5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072" name="Google Shape;1072;p15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Revising Behaviour Tree tasks.</a:t>
            </a:r>
            <a:endParaRPr/>
          </a:p>
          <a:p>
            <a:pPr indent="-800100" lvl="0" marL="914400" rtl="0" algn="l">
              <a:spcBef>
                <a:spcPts val="0"/>
              </a:spcBef>
              <a:spcAft>
                <a:spcPts val="0"/>
              </a:spcAft>
              <a:buSzPts val="5400"/>
              <a:buChar char="●"/>
            </a:pPr>
            <a:r>
              <a:rPr lang="en-GB"/>
              <a:t>Making our character face us.</a:t>
            </a:r>
            <a:endParaRPr/>
          </a:p>
          <a:p>
            <a:pPr indent="-800100" lvl="0" marL="914400" rtl="0" algn="l">
              <a:spcBef>
                <a:spcPts val="0"/>
              </a:spcBef>
              <a:spcAft>
                <a:spcPts val="0"/>
              </a:spcAft>
              <a:buSzPts val="5400"/>
              <a:buChar char="●"/>
            </a:pPr>
            <a:r>
              <a:rPr lang="en-GB"/>
              <a:t>Using </a:t>
            </a:r>
            <a:r>
              <a:rPr lang="en-GB">
                <a:solidFill>
                  <a:srgbClr val="FFFF00"/>
                </a:solidFill>
                <a:latin typeface="Consolas"/>
                <a:ea typeface="Consolas"/>
                <a:cs typeface="Consolas"/>
                <a:sym typeface="Consolas"/>
              </a:rPr>
              <a:t>AIController</a:t>
            </a:r>
            <a:r>
              <a:rPr lang="en-GB"/>
              <a:t>’s </a:t>
            </a:r>
            <a:r>
              <a:rPr lang="en-GB">
                <a:solidFill>
                  <a:srgbClr val="FFFF00"/>
                </a:solidFill>
                <a:latin typeface="Consolas"/>
                <a:ea typeface="Consolas"/>
                <a:cs typeface="Consolas"/>
                <a:sym typeface="Consolas"/>
              </a:rPr>
              <a:t>SetFocalPoint()</a:t>
            </a:r>
            <a:endParaRPr>
              <a:solidFill>
                <a:srgbClr val="FF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0" st="0"/>
                                            </p:txEl>
                                          </p:spTgt>
                                        </p:tgtEl>
                                        <p:attrNameLst>
                                          <p:attrName>style.visibility</p:attrName>
                                        </p:attrNameLst>
                                      </p:cBhvr>
                                      <p:to>
                                        <p:strVal val="visible"/>
                                      </p:to>
                                    </p:set>
                                    <p:animEffect filter="fade" transition="in">
                                      <p:cBhvr>
                                        <p:cTn dur="1000"/>
                                        <p:tgtEl>
                                          <p:spTgt spid="10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1" st="1"/>
                                            </p:txEl>
                                          </p:spTgt>
                                        </p:tgtEl>
                                        <p:attrNameLst>
                                          <p:attrName>style.visibility</p:attrName>
                                        </p:attrNameLst>
                                      </p:cBhvr>
                                      <p:to>
                                        <p:strVal val="visible"/>
                                      </p:to>
                                    </p:set>
                                    <p:animEffect filter="fade" transition="in">
                                      <p:cBhvr>
                                        <p:cTn dur="1000"/>
                                        <p:tgtEl>
                                          <p:spTgt spid="10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2" st="2"/>
                                            </p:txEl>
                                          </p:spTgt>
                                        </p:tgtEl>
                                        <p:attrNameLst>
                                          <p:attrName>style.visibility</p:attrName>
                                        </p:attrNameLst>
                                      </p:cBhvr>
                                      <p:to>
                                        <p:strVal val="visible"/>
                                      </p:to>
                                    </p:set>
                                    <p:animEffect filter="fade" transition="in">
                                      <p:cBhvr>
                                        <p:cTn dur="1000"/>
                                        <p:tgtEl>
                                          <p:spTgt spid="10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53"/>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a </a:t>
            </a:r>
            <a:r>
              <a:rPr lang="en-GB">
                <a:solidFill>
                  <a:srgbClr val="FFFF00"/>
                </a:solidFill>
              </a:rPr>
              <a:t>FocusAtPoint </a:t>
            </a:r>
            <a:r>
              <a:rPr lang="en-GB"/>
              <a:t>Task</a:t>
            </a:r>
            <a:endParaRPr/>
          </a:p>
        </p:txBody>
      </p:sp>
      <p:sp>
        <p:nvSpPr>
          <p:cNvPr id="1078" name="Google Shape;1078;p153"/>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marR="0" rtl="0" algn="l">
              <a:lnSpc>
                <a:spcPct val="115000"/>
              </a:lnSpc>
              <a:spcBef>
                <a:spcPts val="0"/>
              </a:spcBef>
              <a:spcAft>
                <a:spcPts val="0"/>
              </a:spcAft>
              <a:buSzPts val="5400"/>
              <a:buChar char="●"/>
            </a:pPr>
            <a:r>
              <a:rPr lang="en-GB"/>
              <a:t>Any sensible name.</a:t>
            </a:r>
            <a:endParaRPr/>
          </a:p>
          <a:p>
            <a:pPr indent="-800100" lvl="0" marL="914400" marR="0" rtl="0" algn="l">
              <a:lnSpc>
                <a:spcPct val="115000"/>
              </a:lnSpc>
              <a:spcBef>
                <a:spcPts val="0"/>
              </a:spcBef>
              <a:spcAft>
                <a:spcPts val="0"/>
              </a:spcAft>
              <a:buSzPts val="5400"/>
              <a:buChar char="●"/>
            </a:pPr>
            <a:r>
              <a:rPr lang="en-GB"/>
              <a:t>Public blackboard key for point.</a:t>
            </a:r>
            <a:endParaRPr/>
          </a:p>
          <a:p>
            <a:pPr indent="-800100" lvl="0" marL="914400" marR="0" rtl="0" algn="l">
              <a:lnSpc>
                <a:spcPct val="115000"/>
              </a:lnSpc>
              <a:spcBef>
                <a:spcPts val="0"/>
              </a:spcBef>
              <a:spcAft>
                <a:spcPts val="0"/>
              </a:spcAft>
              <a:buSzPts val="5400"/>
              <a:buChar char="●"/>
            </a:pPr>
            <a:r>
              <a:rPr lang="en-GB"/>
              <a:t>Should set the AI focus.</a:t>
            </a:r>
            <a:endParaRPr/>
          </a:p>
          <a:p>
            <a:pPr indent="-800100" lvl="0" marL="914400" marR="0" rtl="0" algn="l">
              <a:lnSpc>
                <a:spcPct val="115000"/>
              </a:lnSpc>
              <a:spcBef>
                <a:spcPts val="0"/>
              </a:spcBef>
              <a:spcAft>
                <a:spcPts val="0"/>
              </a:spcAft>
              <a:buSzPts val="5400"/>
              <a:buChar char="●"/>
            </a:pPr>
            <a:r>
              <a:rPr lang="en-GB"/>
              <a:t>Then action should finish.</a:t>
            </a:r>
            <a:endParaRPr/>
          </a:p>
          <a:p>
            <a:pPr indent="-800100" lvl="0" marL="914400" marR="0" rtl="0" algn="l">
              <a:lnSpc>
                <a:spcPct val="115000"/>
              </a:lnSpc>
              <a:spcBef>
                <a:spcPts val="0"/>
              </a:spcBef>
              <a:spcAft>
                <a:spcPts val="0"/>
              </a:spcAft>
              <a:buSzPts val="5400"/>
              <a:buChar char="●"/>
            </a:pPr>
            <a:r>
              <a:rPr lang="en-GB"/>
              <a:t>Test it by setting a location in the blackboard.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0" st="0"/>
                                            </p:txEl>
                                          </p:spTgt>
                                        </p:tgtEl>
                                        <p:attrNameLst>
                                          <p:attrName>style.visibility</p:attrName>
                                        </p:attrNameLst>
                                      </p:cBhvr>
                                      <p:to>
                                        <p:strVal val="visible"/>
                                      </p:to>
                                    </p:set>
                                    <p:animEffect filter="fade" transition="in">
                                      <p:cBhvr>
                                        <p:cTn dur="1000"/>
                                        <p:tgtEl>
                                          <p:spTgt spid="10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1" st="1"/>
                                            </p:txEl>
                                          </p:spTgt>
                                        </p:tgtEl>
                                        <p:attrNameLst>
                                          <p:attrName>style.visibility</p:attrName>
                                        </p:attrNameLst>
                                      </p:cBhvr>
                                      <p:to>
                                        <p:strVal val="visible"/>
                                      </p:to>
                                    </p:set>
                                    <p:animEffect filter="fade" transition="in">
                                      <p:cBhvr>
                                        <p:cTn dur="1000"/>
                                        <p:tgtEl>
                                          <p:spTgt spid="10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2" st="2"/>
                                            </p:txEl>
                                          </p:spTgt>
                                        </p:tgtEl>
                                        <p:attrNameLst>
                                          <p:attrName>style.visibility</p:attrName>
                                        </p:attrNameLst>
                                      </p:cBhvr>
                                      <p:to>
                                        <p:strVal val="visible"/>
                                      </p:to>
                                    </p:set>
                                    <p:animEffect filter="fade" transition="in">
                                      <p:cBhvr>
                                        <p:cTn dur="1000"/>
                                        <p:tgtEl>
                                          <p:spTgt spid="10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3" st="3"/>
                                            </p:txEl>
                                          </p:spTgt>
                                        </p:tgtEl>
                                        <p:attrNameLst>
                                          <p:attrName>style.visibility</p:attrName>
                                        </p:attrNameLst>
                                      </p:cBhvr>
                                      <p:to>
                                        <p:strVal val="visible"/>
                                      </p:to>
                                    </p:set>
                                    <p:animEffect filter="fade" transition="in">
                                      <p:cBhvr>
                                        <p:cTn dur="1000"/>
                                        <p:tgtEl>
                                          <p:spTgt spid="10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4" st="4"/>
                                            </p:txEl>
                                          </p:spTgt>
                                        </p:tgtEl>
                                        <p:attrNameLst>
                                          <p:attrName>style.visibility</p:attrName>
                                        </p:attrNameLst>
                                      </p:cBhvr>
                                      <p:to>
                                        <p:strVal val="visible"/>
                                      </p:to>
                                    </p:set>
                                    <p:animEffect filter="fade" transition="in">
                                      <p:cBhvr>
                                        <p:cTn dur="1000"/>
                                        <p:tgtEl>
                                          <p:spTgt spid="10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54"/>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Character Movement vs Rotation</a:t>
            </a:r>
            <a:endParaRPr/>
          </a:p>
        </p:txBody>
      </p:sp>
      <p:sp>
        <p:nvSpPr>
          <p:cNvPr id="1084" name="Google Shape;1084;p154"/>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15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090" name="Google Shape;1090;p15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More code reading.</a:t>
            </a:r>
            <a:endParaRPr/>
          </a:p>
          <a:p>
            <a:pPr indent="-800100" lvl="0" marL="914400" rtl="0" algn="l">
              <a:spcBef>
                <a:spcPts val="0"/>
              </a:spcBef>
              <a:spcAft>
                <a:spcPts val="0"/>
              </a:spcAft>
              <a:buSzPts val="5400"/>
              <a:buChar char="●"/>
            </a:pPr>
            <a:r>
              <a:rPr lang="en-GB"/>
              <a:t>Jumping between files in Visual Studio.</a:t>
            </a:r>
            <a:endParaRPr/>
          </a:p>
          <a:p>
            <a:pPr indent="-800100" lvl="0" marL="914400" rtl="0" algn="l">
              <a:spcBef>
                <a:spcPts val="0"/>
              </a:spcBef>
              <a:spcAft>
                <a:spcPts val="0"/>
              </a:spcAft>
              <a:buSzPts val="5400"/>
              <a:buChar char="●"/>
            </a:pPr>
            <a:r>
              <a:rPr lang="en-GB"/>
              <a:t>Difference between movement and rotation.</a:t>
            </a:r>
            <a:endParaRPr/>
          </a:p>
          <a:p>
            <a:pPr indent="-800100" lvl="0" marL="914400" rtl="0" algn="l">
              <a:spcBef>
                <a:spcPts val="0"/>
              </a:spcBef>
              <a:spcAft>
                <a:spcPts val="0"/>
              </a:spcAft>
              <a:buSzPts val="5400"/>
              <a:buChar char="●"/>
            </a:pPr>
            <a:r>
              <a:rPr lang="en-GB"/>
              <a:t>Mapping out complex systems.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0" st="0"/>
                                            </p:txEl>
                                          </p:spTgt>
                                        </p:tgtEl>
                                        <p:attrNameLst>
                                          <p:attrName>style.visibility</p:attrName>
                                        </p:attrNameLst>
                                      </p:cBhvr>
                                      <p:to>
                                        <p:strVal val="visible"/>
                                      </p:to>
                                    </p:set>
                                    <p:animEffect filter="fade" transition="in">
                                      <p:cBhvr>
                                        <p:cTn dur="1000"/>
                                        <p:tgtEl>
                                          <p:spTgt spid="10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1" st="1"/>
                                            </p:txEl>
                                          </p:spTgt>
                                        </p:tgtEl>
                                        <p:attrNameLst>
                                          <p:attrName>style.visibility</p:attrName>
                                        </p:attrNameLst>
                                      </p:cBhvr>
                                      <p:to>
                                        <p:strVal val="visible"/>
                                      </p:to>
                                    </p:set>
                                    <p:animEffect filter="fade" transition="in">
                                      <p:cBhvr>
                                        <p:cTn dur="1000"/>
                                        <p:tgtEl>
                                          <p:spTgt spid="10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2" st="2"/>
                                            </p:txEl>
                                          </p:spTgt>
                                        </p:tgtEl>
                                        <p:attrNameLst>
                                          <p:attrName>style.visibility</p:attrName>
                                        </p:attrNameLst>
                                      </p:cBhvr>
                                      <p:to>
                                        <p:strVal val="visible"/>
                                      </p:to>
                                    </p:set>
                                    <p:animEffect filter="fade" transition="in">
                                      <p:cBhvr>
                                        <p:cTn dur="1000"/>
                                        <p:tgtEl>
                                          <p:spTgt spid="10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3" st="3"/>
                                            </p:txEl>
                                          </p:spTgt>
                                        </p:tgtEl>
                                        <p:attrNameLst>
                                          <p:attrName>style.visibility</p:attrName>
                                        </p:attrNameLst>
                                      </p:cBhvr>
                                      <p:to>
                                        <p:strVal val="visible"/>
                                      </p:to>
                                    </p:set>
                                    <p:animEffect filter="fade" transition="in">
                                      <p:cBhvr>
                                        <p:cTn dur="1000"/>
                                        <p:tgtEl>
                                          <p:spTgt spid="10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4" st="4"/>
                                            </p:txEl>
                                          </p:spTgt>
                                        </p:tgtEl>
                                        <p:attrNameLst>
                                          <p:attrName>style.visibility</p:attrName>
                                        </p:attrNameLst>
                                      </p:cBhvr>
                                      <p:to>
                                        <p:strVal val="visible"/>
                                      </p:to>
                                    </p:set>
                                    <p:animEffect filter="fade" transition="in">
                                      <p:cBhvr>
                                        <p:cTn dur="1000"/>
                                        <p:tgtEl>
                                          <p:spTgt spid="10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5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Character Rotation</a:t>
            </a:r>
            <a:endParaRPr/>
          </a:p>
        </p:txBody>
      </p:sp>
      <p:sp>
        <p:nvSpPr>
          <p:cNvPr id="1096" name="Google Shape;1096;p156"/>
          <p:cNvSpPr txBox="1"/>
          <p:nvPr>
            <p:ph idx="1" type="body"/>
          </p:nvPr>
        </p:nvSpPr>
        <p:spPr>
          <a:xfrm>
            <a:off x="860050" y="2214252"/>
            <a:ext cx="51426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solidFill>
                  <a:srgbClr val="00FF00"/>
                </a:solidFill>
              </a:rPr>
              <a:t>Behaviour Tree</a:t>
            </a:r>
            <a:endParaRPr>
              <a:solidFill>
                <a:srgbClr val="00FF00"/>
              </a:solidFill>
            </a:endParaRPr>
          </a:p>
        </p:txBody>
      </p:sp>
      <p:sp>
        <p:nvSpPr>
          <p:cNvPr id="1097" name="Google Shape;1097;p156"/>
          <p:cNvSpPr txBox="1"/>
          <p:nvPr>
            <p:ph idx="1" type="body"/>
          </p:nvPr>
        </p:nvSpPr>
        <p:spPr>
          <a:xfrm>
            <a:off x="1233550" y="5640100"/>
            <a:ext cx="43956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AIController</a:t>
            </a:r>
            <a:endParaRPr/>
          </a:p>
        </p:txBody>
      </p:sp>
      <p:sp>
        <p:nvSpPr>
          <p:cNvPr id="1098" name="Google Shape;1098;p156"/>
          <p:cNvSpPr txBox="1"/>
          <p:nvPr>
            <p:ph idx="1" type="body"/>
          </p:nvPr>
        </p:nvSpPr>
        <p:spPr>
          <a:xfrm>
            <a:off x="12753650" y="7777000"/>
            <a:ext cx="45492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solidFill>
                  <a:srgbClr val="FF0000"/>
                </a:solidFill>
              </a:rPr>
              <a:t>Animation BP</a:t>
            </a:r>
            <a:endParaRPr>
              <a:solidFill>
                <a:srgbClr val="FF0000"/>
              </a:solidFill>
            </a:endParaRPr>
          </a:p>
        </p:txBody>
      </p:sp>
      <p:sp>
        <p:nvSpPr>
          <p:cNvPr id="1099" name="Google Shape;1099;p156"/>
          <p:cNvSpPr txBox="1"/>
          <p:nvPr>
            <p:ph idx="1" type="body"/>
          </p:nvPr>
        </p:nvSpPr>
        <p:spPr>
          <a:xfrm>
            <a:off x="6907450" y="8324950"/>
            <a:ext cx="45492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FPCharacter</a:t>
            </a:r>
            <a:endParaRPr/>
          </a:p>
        </p:txBody>
      </p:sp>
      <p:sp>
        <p:nvSpPr>
          <p:cNvPr id="1100" name="Google Shape;1100;p156"/>
          <p:cNvSpPr txBox="1"/>
          <p:nvPr>
            <p:ph idx="1" type="body"/>
          </p:nvPr>
        </p:nvSpPr>
        <p:spPr>
          <a:xfrm>
            <a:off x="1145700" y="8324950"/>
            <a:ext cx="17184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solidFill>
                  <a:srgbClr val="00FF00"/>
                </a:solidFill>
              </a:rPr>
              <a:t>Input</a:t>
            </a:r>
            <a:endParaRPr>
              <a:solidFill>
                <a:srgbClr val="00FF00"/>
              </a:solidFill>
            </a:endParaRPr>
          </a:p>
        </p:txBody>
      </p:sp>
      <p:cxnSp>
        <p:nvCxnSpPr>
          <p:cNvPr id="1101" name="Google Shape;1101;p156"/>
          <p:cNvCxnSpPr>
            <a:stCxn id="1096" idx="2"/>
            <a:endCxn id="1097" idx="0"/>
          </p:cNvCxnSpPr>
          <p:nvPr/>
        </p:nvCxnSpPr>
        <p:spPr>
          <a:xfrm>
            <a:off x="3431350" y="3287652"/>
            <a:ext cx="0" cy="2352300"/>
          </a:xfrm>
          <a:prstGeom prst="straightConnector1">
            <a:avLst/>
          </a:prstGeom>
          <a:noFill/>
          <a:ln cap="flat" cmpd="sng" w="38100">
            <a:solidFill>
              <a:srgbClr val="FFFFFF"/>
            </a:solidFill>
            <a:prstDash val="solid"/>
            <a:round/>
            <a:headEnd len="med" w="med" type="none"/>
            <a:tailEnd len="med" w="med" type="triangle"/>
          </a:ln>
        </p:spPr>
      </p:cxnSp>
      <p:cxnSp>
        <p:nvCxnSpPr>
          <p:cNvPr id="1102" name="Google Shape;1102;p156"/>
          <p:cNvCxnSpPr>
            <a:stCxn id="1100" idx="3"/>
            <a:endCxn id="1099" idx="1"/>
          </p:cNvCxnSpPr>
          <p:nvPr/>
        </p:nvCxnSpPr>
        <p:spPr>
          <a:xfrm>
            <a:off x="2864100" y="8861650"/>
            <a:ext cx="4043400" cy="0"/>
          </a:xfrm>
          <a:prstGeom prst="straightConnector1">
            <a:avLst/>
          </a:prstGeom>
          <a:noFill/>
          <a:ln cap="flat" cmpd="sng" w="38100">
            <a:solidFill>
              <a:srgbClr val="FFFFFF"/>
            </a:solidFill>
            <a:prstDash val="solid"/>
            <a:round/>
            <a:headEnd len="med" w="med" type="none"/>
            <a:tailEnd len="med" w="med" type="triangle"/>
          </a:ln>
        </p:spPr>
      </p:cxnSp>
      <p:sp>
        <p:nvSpPr>
          <p:cNvPr id="1103" name="Google Shape;1103;p156"/>
          <p:cNvSpPr txBox="1"/>
          <p:nvPr>
            <p:ph idx="1" type="body"/>
          </p:nvPr>
        </p:nvSpPr>
        <p:spPr>
          <a:xfrm>
            <a:off x="3431350" y="3688775"/>
            <a:ext cx="25710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Focus on point</a:t>
            </a:r>
            <a:endParaRPr sz="3600"/>
          </a:p>
        </p:txBody>
      </p:sp>
      <p:sp>
        <p:nvSpPr>
          <p:cNvPr id="1104" name="Google Shape;1104;p156"/>
          <p:cNvSpPr txBox="1"/>
          <p:nvPr>
            <p:ph idx="1" type="body"/>
          </p:nvPr>
        </p:nvSpPr>
        <p:spPr>
          <a:xfrm>
            <a:off x="6002650" y="3804250"/>
            <a:ext cx="2571000" cy="1073400"/>
          </a:xfrm>
          <a:prstGeom prst="rect">
            <a:avLst/>
          </a:prstGeom>
        </p:spPr>
        <p:txBody>
          <a:bodyPr anchorCtr="0" anchor="t" bIns="68550" lIns="68550" spcFirstLastPara="1" rIns="68550" wrap="square" tIns="68550">
            <a:noAutofit/>
          </a:bodyPr>
          <a:lstStyle/>
          <a:p>
            <a:pPr indent="0" lvl="0" marL="0" rtl="0" algn="r">
              <a:spcBef>
                <a:spcPts val="0"/>
              </a:spcBef>
              <a:spcAft>
                <a:spcPts val="0"/>
              </a:spcAft>
              <a:buNone/>
            </a:pPr>
            <a:r>
              <a:rPr lang="en-GB" sz="3600"/>
              <a:t>Update rotation</a:t>
            </a:r>
            <a:endParaRPr sz="3600"/>
          </a:p>
        </p:txBody>
      </p:sp>
      <p:sp>
        <p:nvSpPr>
          <p:cNvPr id="1105" name="Google Shape;1105;p156"/>
          <p:cNvSpPr txBox="1"/>
          <p:nvPr>
            <p:ph idx="1" type="body"/>
          </p:nvPr>
        </p:nvSpPr>
        <p:spPr>
          <a:xfrm>
            <a:off x="15028253" y="5284700"/>
            <a:ext cx="28308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Get control</a:t>
            </a:r>
            <a:endParaRPr sz="3600"/>
          </a:p>
          <a:p>
            <a:pPr indent="0" lvl="0" marL="0" rtl="0" algn="l">
              <a:spcBef>
                <a:spcPts val="0"/>
              </a:spcBef>
              <a:spcAft>
                <a:spcPts val="0"/>
              </a:spcAft>
              <a:buNone/>
            </a:pPr>
            <a:r>
              <a:rPr lang="en-GB" sz="3600"/>
              <a:t>rotation</a:t>
            </a:r>
            <a:endParaRPr sz="3600"/>
          </a:p>
        </p:txBody>
      </p:sp>
      <p:sp>
        <p:nvSpPr>
          <p:cNvPr id="1106" name="Google Shape;1106;p156"/>
          <p:cNvSpPr txBox="1"/>
          <p:nvPr>
            <p:ph idx="1" type="body"/>
          </p:nvPr>
        </p:nvSpPr>
        <p:spPr>
          <a:xfrm>
            <a:off x="3470375" y="8861650"/>
            <a:ext cx="28308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Move mouse</a:t>
            </a:r>
            <a:endParaRPr sz="3600"/>
          </a:p>
        </p:txBody>
      </p:sp>
      <p:sp>
        <p:nvSpPr>
          <p:cNvPr id="1107" name="Google Shape;1107;p156"/>
          <p:cNvSpPr txBox="1"/>
          <p:nvPr>
            <p:ph idx="1" type="body"/>
          </p:nvPr>
        </p:nvSpPr>
        <p:spPr>
          <a:xfrm>
            <a:off x="7216125" y="2214225"/>
            <a:ext cx="43956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Controller</a:t>
            </a:r>
            <a:endParaRPr/>
          </a:p>
        </p:txBody>
      </p:sp>
      <p:sp>
        <p:nvSpPr>
          <p:cNvPr id="1108" name="Google Shape;1108;p156"/>
          <p:cNvSpPr txBox="1"/>
          <p:nvPr>
            <p:ph idx="1" type="body"/>
          </p:nvPr>
        </p:nvSpPr>
        <p:spPr>
          <a:xfrm>
            <a:off x="6984225" y="6064575"/>
            <a:ext cx="43956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PlayerCtrlr</a:t>
            </a:r>
            <a:endParaRPr/>
          </a:p>
        </p:txBody>
      </p:sp>
      <p:cxnSp>
        <p:nvCxnSpPr>
          <p:cNvPr id="1109" name="Google Shape;1109;p156"/>
          <p:cNvCxnSpPr>
            <a:stCxn id="1108" idx="0"/>
            <a:endCxn id="1107" idx="2"/>
          </p:cNvCxnSpPr>
          <p:nvPr/>
        </p:nvCxnSpPr>
        <p:spPr>
          <a:xfrm rot="-5400000">
            <a:off x="7909575" y="4560225"/>
            <a:ext cx="2776800" cy="231900"/>
          </a:xfrm>
          <a:prstGeom prst="curvedConnector3">
            <a:avLst>
              <a:gd fmla="val 50003" name="adj1"/>
            </a:avLst>
          </a:prstGeom>
          <a:noFill/>
          <a:ln cap="flat" cmpd="sng" w="38100">
            <a:solidFill>
              <a:srgbClr val="FFFFFF"/>
            </a:solidFill>
            <a:prstDash val="solid"/>
            <a:round/>
            <a:headEnd len="med" w="med" type="none"/>
            <a:tailEnd len="med" w="med" type="triangle"/>
          </a:ln>
        </p:spPr>
      </p:cxnSp>
      <p:cxnSp>
        <p:nvCxnSpPr>
          <p:cNvPr id="1110" name="Google Shape;1110;p156"/>
          <p:cNvCxnSpPr>
            <a:stCxn id="1097" idx="3"/>
            <a:endCxn id="1107" idx="2"/>
          </p:cNvCxnSpPr>
          <p:nvPr/>
        </p:nvCxnSpPr>
        <p:spPr>
          <a:xfrm flipH="1" rot="10800000">
            <a:off x="5629150" y="3287500"/>
            <a:ext cx="3784800" cy="2889300"/>
          </a:xfrm>
          <a:prstGeom prst="curvedConnector2">
            <a:avLst/>
          </a:prstGeom>
          <a:noFill/>
          <a:ln cap="flat" cmpd="sng" w="38100">
            <a:solidFill>
              <a:srgbClr val="FFFFFF"/>
            </a:solidFill>
            <a:prstDash val="solid"/>
            <a:round/>
            <a:headEnd len="med" w="med" type="none"/>
            <a:tailEnd len="med" w="med" type="triangle"/>
          </a:ln>
        </p:spPr>
      </p:cxnSp>
      <p:sp>
        <p:nvSpPr>
          <p:cNvPr id="1111" name="Google Shape;1111;p156"/>
          <p:cNvSpPr txBox="1"/>
          <p:nvPr>
            <p:ph idx="1" type="body"/>
          </p:nvPr>
        </p:nvSpPr>
        <p:spPr>
          <a:xfrm>
            <a:off x="9767450" y="4286175"/>
            <a:ext cx="25710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Update rotation</a:t>
            </a:r>
            <a:endParaRPr sz="3600"/>
          </a:p>
        </p:txBody>
      </p:sp>
      <p:cxnSp>
        <p:nvCxnSpPr>
          <p:cNvPr id="1112" name="Google Shape;1112;p156"/>
          <p:cNvCxnSpPr>
            <a:stCxn id="1099" idx="0"/>
            <a:endCxn id="1108" idx="2"/>
          </p:cNvCxnSpPr>
          <p:nvPr/>
        </p:nvCxnSpPr>
        <p:spPr>
          <a:xfrm rot="10800000">
            <a:off x="9182050" y="7137850"/>
            <a:ext cx="0" cy="1187100"/>
          </a:xfrm>
          <a:prstGeom prst="straightConnector1">
            <a:avLst/>
          </a:prstGeom>
          <a:noFill/>
          <a:ln cap="flat" cmpd="sng" w="38100">
            <a:solidFill>
              <a:srgbClr val="FFFFFF"/>
            </a:solidFill>
            <a:prstDash val="solid"/>
            <a:round/>
            <a:headEnd len="med" w="med" type="none"/>
            <a:tailEnd len="med" w="med" type="triangle"/>
          </a:ln>
        </p:spPr>
      </p:cxnSp>
      <p:sp>
        <p:nvSpPr>
          <p:cNvPr id="1113" name="Google Shape;1113;p156"/>
          <p:cNvSpPr txBox="1"/>
          <p:nvPr>
            <p:ph idx="1" type="body"/>
          </p:nvPr>
        </p:nvSpPr>
        <p:spPr>
          <a:xfrm>
            <a:off x="9414250" y="7194750"/>
            <a:ext cx="25710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Add yaw</a:t>
            </a:r>
            <a:endParaRPr sz="3600"/>
          </a:p>
          <a:p>
            <a:pPr indent="0" lvl="0" marL="0" rtl="0" algn="l">
              <a:spcBef>
                <a:spcPts val="0"/>
              </a:spcBef>
              <a:spcAft>
                <a:spcPts val="0"/>
              </a:spcAft>
              <a:buNone/>
            </a:pPr>
            <a:r>
              <a:rPr lang="en-GB" sz="3600"/>
              <a:t>(via Pawn)</a:t>
            </a:r>
            <a:endParaRPr sz="3600"/>
          </a:p>
        </p:txBody>
      </p:sp>
      <p:cxnSp>
        <p:nvCxnSpPr>
          <p:cNvPr id="1114" name="Google Shape;1114;p156"/>
          <p:cNvCxnSpPr>
            <a:stCxn id="1107" idx="3"/>
            <a:endCxn id="1098" idx="0"/>
          </p:cNvCxnSpPr>
          <p:nvPr/>
        </p:nvCxnSpPr>
        <p:spPr>
          <a:xfrm>
            <a:off x="11611725" y="2750925"/>
            <a:ext cx="3416400" cy="5026200"/>
          </a:xfrm>
          <a:prstGeom prst="curvedConnector2">
            <a:avLst/>
          </a:prstGeom>
          <a:noFill/>
          <a:ln cap="flat" cmpd="sng" w="38100">
            <a:solidFill>
              <a:srgbClr val="FFFFFF"/>
            </a:solidFill>
            <a:prstDash val="solid"/>
            <a:round/>
            <a:headEnd len="med" w="med" type="none"/>
            <a:tailEnd len="med" w="med" type="triangle"/>
          </a:ln>
        </p:spPr>
      </p:cxnSp>
      <p:sp>
        <p:nvSpPr>
          <p:cNvPr id="1115" name="Google Shape;1115;p156"/>
          <p:cNvSpPr txBox="1"/>
          <p:nvPr>
            <p:ph idx="1" type="body"/>
          </p:nvPr>
        </p:nvSpPr>
        <p:spPr>
          <a:xfrm>
            <a:off x="13566650" y="2092900"/>
            <a:ext cx="37362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solidFill>
                  <a:srgbClr val="FF0000"/>
                </a:solidFill>
              </a:rPr>
              <a:t>UCharMC</a:t>
            </a:r>
            <a:endParaRPr>
              <a:solidFill>
                <a:srgbClr val="FF0000"/>
              </a:solidFill>
            </a:endParaRPr>
          </a:p>
        </p:txBody>
      </p:sp>
      <p:cxnSp>
        <p:nvCxnSpPr>
          <p:cNvPr id="1116" name="Google Shape;1116;p156"/>
          <p:cNvCxnSpPr>
            <a:stCxn id="1107" idx="0"/>
            <a:endCxn id="1115" idx="0"/>
          </p:cNvCxnSpPr>
          <p:nvPr/>
        </p:nvCxnSpPr>
        <p:spPr>
          <a:xfrm rot="-5400000">
            <a:off x="12363675" y="-856725"/>
            <a:ext cx="121200" cy="6020700"/>
          </a:xfrm>
          <a:prstGeom prst="curvedConnector3">
            <a:avLst>
              <a:gd fmla="val 493049" name="adj1"/>
            </a:avLst>
          </a:prstGeom>
          <a:noFill/>
          <a:ln cap="flat" cmpd="sng" w="38100">
            <a:solidFill>
              <a:srgbClr val="FFFFFF"/>
            </a:solidFill>
            <a:prstDash val="solid"/>
            <a:round/>
            <a:headEnd len="med" w="med" type="none"/>
            <a:tailEnd len="med" w="med" type="triangle"/>
          </a:ln>
        </p:spPr>
      </p:cxnSp>
      <p:sp>
        <p:nvSpPr>
          <p:cNvPr id="1117" name="Google Shape;1117;p156"/>
          <p:cNvSpPr txBox="1"/>
          <p:nvPr>
            <p:ph idx="1" type="body"/>
          </p:nvPr>
        </p:nvSpPr>
        <p:spPr>
          <a:xfrm>
            <a:off x="10783850" y="929000"/>
            <a:ext cx="4395600" cy="687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Get desired rotation</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0" st="0"/>
                                            </p:txEl>
                                          </p:spTgt>
                                        </p:tgtEl>
                                        <p:attrNameLst>
                                          <p:attrName>style.visibility</p:attrName>
                                        </p:attrNameLst>
                                      </p:cBhvr>
                                      <p:to>
                                        <p:strVal val="visible"/>
                                      </p:to>
                                    </p:set>
                                    <p:animEffect filter="fade" transition="in">
                                      <p:cBhvr>
                                        <p:cTn dur="1000"/>
                                        <p:tgtEl>
                                          <p:spTgt spid="10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par>
                                <p:cTn fill="hold" nodeType="with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Git &amp; SourceTree</a:t>
            </a:r>
            <a:endParaRPr/>
          </a:p>
        </p:txBody>
      </p:sp>
      <p:sp>
        <p:nvSpPr>
          <p:cNvPr id="169" name="Google Shape;169;p31"/>
          <p:cNvSpPr/>
          <p:nvPr/>
        </p:nvSpPr>
        <p:spPr>
          <a:xfrm>
            <a:off x="4657856" y="3505294"/>
            <a:ext cx="6357000" cy="4442400"/>
          </a:xfrm>
          <a:prstGeom prst="rect">
            <a:avLst/>
          </a:prstGeom>
          <a:noFill/>
          <a:ln cap="flat" cmpd="sng" w="76200">
            <a:solidFill>
              <a:srgbClr val="274E13"/>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a:p>
        </p:txBody>
      </p:sp>
      <p:sp>
        <p:nvSpPr>
          <p:cNvPr id="170" name="Google Shape;170;p31"/>
          <p:cNvSpPr/>
          <p:nvPr/>
        </p:nvSpPr>
        <p:spPr>
          <a:xfrm>
            <a:off x="5051672" y="3907031"/>
            <a:ext cx="2095200" cy="3639000"/>
          </a:xfrm>
          <a:prstGeom prst="rect">
            <a:avLst/>
          </a:prstGeom>
          <a:solidFill>
            <a:srgbClr val="B7B7B7"/>
          </a:solidFill>
          <a:ln cap="flat" cmpd="sng" w="76200">
            <a:solidFill>
              <a:schemeClr val="dk2"/>
            </a:solidFill>
            <a:prstDash val="solid"/>
            <a:round/>
            <a:headEnd len="sm" w="sm" type="none"/>
            <a:tailEnd len="sm" w="sm" type="none"/>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None/>
            </a:pPr>
            <a:r>
              <a:rPr lang="en-GB" sz="3600">
                <a:solidFill>
                  <a:srgbClr val="434343"/>
                </a:solidFill>
                <a:latin typeface="Helvetica Neue"/>
                <a:ea typeface="Helvetica Neue"/>
                <a:cs typeface="Helvetica Neue"/>
                <a:sym typeface="Helvetica Neue"/>
              </a:rPr>
              <a:t>Staging</a:t>
            </a:r>
            <a:endParaRPr sz="3600"/>
          </a:p>
        </p:txBody>
      </p:sp>
      <p:sp>
        <p:nvSpPr>
          <p:cNvPr id="171" name="Google Shape;171;p31"/>
          <p:cNvSpPr/>
          <p:nvPr/>
        </p:nvSpPr>
        <p:spPr>
          <a:xfrm>
            <a:off x="8060578" y="3907031"/>
            <a:ext cx="2583600" cy="3639000"/>
          </a:xfrm>
          <a:prstGeom prst="rect">
            <a:avLst/>
          </a:prstGeom>
          <a:solidFill>
            <a:srgbClr val="B7B7B7"/>
          </a:solidFill>
          <a:ln cap="flat" cmpd="sng" w="76200">
            <a:solidFill>
              <a:schemeClr val="dk2"/>
            </a:solidFill>
            <a:prstDash val="solid"/>
            <a:round/>
            <a:headEnd len="sm" w="sm" type="none"/>
            <a:tailEnd len="sm" w="sm" type="none"/>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None/>
            </a:pPr>
            <a:r>
              <a:rPr lang="en-GB" sz="3600">
                <a:solidFill>
                  <a:srgbClr val="434343"/>
                </a:solidFill>
                <a:latin typeface="Helvetica Neue"/>
                <a:ea typeface="Helvetica Neue"/>
                <a:cs typeface="Helvetica Neue"/>
                <a:sym typeface="Helvetica Neue"/>
              </a:rPr>
              <a:t>Repo</a:t>
            </a:r>
            <a:endParaRPr sz="3600">
              <a:solidFill>
                <a:srgbClr val="434343"/>
              </a:solidFill>
              <a:latin typeface="Helvetica Neue"/>
              <a:ea typeface="Helvetica Neue"/>
              <a:cs typeface="Helvetica Neue"/>
              <a:sym typeface="Helvetica Neue"/>
            </a:endParaRPr>
          </a:p>
        </p:txBody>
      </p:sp>
      <p:grpSp>
        <p:nvGrpSpPr>
          <p:cNvPr id="172" name="Google Shape;172;p31"/>
          <p:cNvGrpSpPr/>
          <p:nvPr/>
        </p:nvGrpSpPr>
        <p:grpSpPr>
          <a:xfrm>
            <a:off x="8836978" y="5508486"/>
            <a:ext cx="1030650" cy="1872210"/>
            <a:chOff x="11782638" y="7344648"/>
            <a:chExt cx="1374200" cy="2496280"/>
          </a:xfrm>
        </p:grpSpPr>
        <p:sp>
          <p:nvSpPr>
            <p:cNvPr id="173" name="Google Shape;173;p31"/>
            <p:cNvSpPr/>
            <p:nvPr/>
          </p:nvSpPr>
          <p:spPr>
            <a:xfrm>
              <a:off x="11782638" y="8366141"/>
              <a:ext cx="453300" cy="453300"/>
            </a:xfrm>
            <a:prstGeom prst="ellipse">
              <a:avLst/>
            </a:prstGeom>
            <a:solidFill>
              <a:srgbClr val="EAD1DC"/>
            </a:solidFill>
            <a:ln cap="flat" cmpd="sng" w="28575">
              <a:solidFill>
                <a:srgbClr val="4C1130"/>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sp>
          <p:nvSpPr>
            <p:cNvPr id="174" name="Google Shape;174;p31"/>
            <p:cNvSpPr/>
            <p:nvPr/>
          </p:nvSpPr>
          <p:spPr>
            <a:xfrm>
              <a:off x="11782638" y="9387627"/>
              <a:ext cx="453300" cy="453300"/>
            </a:xfrm>
            <a:prstGeom prst="ellipse">
              <a:avLst/>
            </a:prstGeom>
            <a:solidFill>
              <a:srgbClr val="D9EAD3"/>
            </a:solidFill>
            <a:ln cap="flat" cmpd="sng" w="28575">
              <a:solidFill>
                <a:srgbClr val="274E13"/>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sp>
          <p:nvSpPr>
            <p:cNvPr id="175" name="Google Shape;175;p31"/>
            <p:cNvSpPr/>
            <p:nvPr/>
          </p:nvSpPr>
          <p:spPr>
            <a:xfrm>
              <a:off x="11782638" y="7344648"/>
              <a:ext cx="453300" cy="453300"/>
            </a:xfrm>
            <a:prstGeom prst="ellipse">
              <a:avLst/>
            </a:prstGeom>
            <a:solidFill>
              <a:srgbClr val="D9EAD3"/>
            </a:solidFill>
            <a:ln cap="flat" cmpd="sng" w="28575">
              <a:solidFill>
                <a:srgbClr val="274E13"/>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sp>
          <p:nvSpPr>
            <p:cNvPr id="176" name="Google Shape;176;p31"/>
            <p:cNvSpPr/>
            <p:nvPr/>
          </p:nvSpPr>
          <p:spPr>
            <a:xfrm>
              <a:off x="12703537" y="7401324"/>
              <a:ext cx="453300" cy="453300"/>
            </a:xfrm>
            <a:prstGeom prst="ellipse">
              <a:avLst/>
            </a:prstGeom>
            <a:solidFill>
              <a:srgbClr val="D9EAD3"/>
            </a:solidFill>
            <a:ln cap="flat" cmpd="sng" w="28575">
              <a:solidFill>
                <a:srgbClr val="274E13"/>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cxnSp>
          <p:nvCxnSpPr>
            <p:cNvPr id="177" name="Google Shape;177;p31"/>
            <p:cNvCxnSpPr>
              <a:stCxn id="173" idx="4"/>
              <a:endCxn id="174" idx="0"/>
            </p:cNvCxnSpPr>
            <p:nvPr/>
          </p:nvCxnSpPr>
          <p:spPr>
            <a:xfrm>
              <a:off x="12009288" y="8819441"/>
              <a:ext cx="0" cy="567900"/>
            </a:xfrm>
            <a:prstGeom prst="straightConnector1">
              <a:avLst/>
            </a:prstGeom>
            <a:noFill/>
            <a:ln cap="flat" cmpd="sng" w="28575">
              <a:solidFill>
                <a:srgbClr val="FFFFFF"/>
              </a:solidFill>
              <a:prstDash val="solid"/>
              <a:round/>
              <a:headEnd len="med" w="med" type="none"/>
              <a:tailEnd len="med" w="med" type="none"/>
            </a:ln>
          </p:spPr>
        </p:cxnSp>
        <p:cxnSp>
          <p:nvCxnSpPr>
            <p:cNvPr id="178" name="Google Shape;178;p31"/>
            <p:cNvCxnSpPr>
              <a:stCxn id="175" idx="4"/>
              <a:endCxn id="173" idx="0"/>
            </p:cNvCxnSpPr>
            <p:nvPr/>
          </p:nvCxnSpPr>
          <p:spPr>
            <a:xfrm>
              <a:off x="12009288" y="7797948"/>
              <a:ext cx="0" cy="567900"/>
            </a:xfrm>
            <a:prstGeom prst="straightConnector1">
              <a:avLst/>
            </a:prstGeom>
            <a:noFill/>
            <a:ln cap="flat" cmpd="sng" w="28575">
              <a:solidFill>
                <a:srgbClr val="FFFFFF"/>
              </a:solidFill>
              <a:prstDash val="solid"/>
              <a:round/>
              <a:headEnd len="med" w="med" type="none"/>
              <a:tailEnd len="med" w="med" type="none"/>
            </a:ln>
          </p:spPr>
        </p:cxnSp>
        <p:cxnSp>
          <p:nvCxnSpPr>
            <p:cNvPr id="179" name="Google Shape;179;p31"/>
            <p:cNvCxnSpPr>
              <a:stCxn id="176" idx="4"/>
              <a:endCxn id="173" idx="7"/>
            </p:cNvCxnSpPr>
            <p:nvPr/>
          </p:nvCxnSpPr>
          <p:spPr>
            <a:xfrm rot="5400000">
              <a:off x="12260737" y="7763274"/>
              <a:ext cx="578100" cy="760800"/>
            </a:xfrm>
            <a:prstGeom prst="curvedConnector3">
              <a:avLst>
                <a:gd fmla="val 44287" name="adj1"/>
              </a:avLst>
            </a:prstGeom>
            <a:noFill/>
            <a:ln cap="flat" cmpd="sng" w="28575">
              <a:solidFill>
                <a:srgbClr val="FFFFFF"/>
              </a:solidFill>
              <a:prstDash val="solid"/>
              <a:round/>
              <a:headEnd len="med" w="med" type="none"/>
              <a:tailEnd len="med" w="med" type="none"/>
            </a:ln>
          </p:spPr>
        </p:cxnSp>
      </p:grpSp>
      <p:grpSp>
        <p:nvGrpSpPr>
          <p:cNvPr id="180" name="Google Shape;180;p31"/>
          <p:cNvGrpSpPr/>
          <p:nvPr/>
        </p:nvGrpSpPr>
        <p:grpSpPr>
          <a:xfrm>
            <a:off x="9527653" y="4779375"/>
            <a:ext cx="339975" cy="771750"/>
            <a:chOff x="12703537" y="6372500"/>
            <a:chExt cx="453300" cy="1029000"/>
          </a:xfrm>
        </p:grpSpPr>
        <p:sp>
          <p:nvSpPr>
            <p:cNvPr id="181" name="Google Shape;181;p31"/>
            <p:cNvSpPr/>
            <p:nvPr/>
          </p:nvSpPr>
          <p:spPr>
            <a:xfrm>
              <a:off x="12703537" y="6372500"/>
              <a:ext cx="453300" cy="453300"/>
            </a:xfrm>
            <a:prstGeom prst="ellipse">
              <a:avLst/>
            </a:prstGeom>
            <a:solidFill>
              <a:srgbClr val="FCE5CD"/>
            </a:solidFill>
            <a:ln cap="flat" cmpd="sng" w="28575">
              <a:solidFill>
                <a:srgbClr val="783F04"/>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cxnSp>
          <p:nvCxnSpPr>
            <p:cNvPr id="182" name="Google Shape;182;p31"/>
            <p:cNvCxnSpPr>
              <a:stCxn id="181" idx="4"/>
              <a:endCxn id="176" idx="0"/>
            </p:cNvCxnSpPr>
            <p:nvPr/>
          </p:nvCxnSpPr>
          <p:spPr>
            <a:xfrm>
              <a:off x="12930187" y="6825800"/>
              <a:ext cx="0" cy="575700"/>
            </a:xfrm>
            <a:prstGeom prst="straightConnector1">
              <a:avLst/>
            </a:prstGeom>
            <a:noFill/>
            <a:ln cap="flat" cmpd="sng" w="28575">
              <a:solidFill>
                <a:srgbClr val="FFFFFF"/>
              </a:solidFill>
              <a:prstDash val="solid"/>
              <a:round/>
              <a:headEnd len="med" w="med" type="none"/>
              <a:tailEnd len="med" w="med" type="none"/>
            </a:ln>
          </p:spPr>
        </p:cxnSp>
      </p:grpSp>
      <p:sp>
        <p:nvSpPr>
          <p:cNvPr id="183" name="Google Shape;183;p31"/>
          <p:cNvSpPr/>
          <p:nvPr/>
        </p:nvSpPr>
        <p:spPr>
          <a:xfrm>
            <a:off x="11895113" y="4084637"/>
            <a:ext cx="5344488" cy="3283848"/>
          </a:xfrm>
          <a:prstGeom prst="cloud">
            <a:avLst/>
          </a:prstGeom>
          <a:solidFill>
            <a:srgbClr val="B7B7B7"/>
          </a:solidFill>
          <a:ln cap="flat" cmpd="sng" w="76200">
            <a:solidFill>
              <a:schemeClr val="dk2"/>
            </a:solidFill>
            <a:prstDash val="solid"/>
            <a:round/>
            <a:headEnd len="sm" w="sm" type="none"/>
            <a:tailEnd len="sm" w="sm" type="none"/>
          </a:ln>
        </p:spPr>
        <p:txBody>
          <a:bodyPr anchorCtr="0" anchor="t" bIns="68550" lIns="68550" spcFirstLastPara="1" rIns="68550" wrap="square" tIns="68550">
            <a:noAutofit/>
          </a:bodyPr>
          <a:lstStyle/>
          <a:p>
            <a:pPr indent="0" lvl="0" marL="0" rtl="0" algn="ctr">
              <a:spcBef>
                <a:spcPts val="0"/>
              </a:spcBef>
              <a:spcAft>
                <a:spcPts val="0"/>
              </a:spcAft>
              <a:buNone/>
            </a:pPr>
            <a:r>
              <a:t/>
            </a:r>
            <a:endParaRPr sz="3600">
              <a:solidFill>
                <a:srgbClr val="434343"/>
              </a:solidFill>
            </a:endParaRPr>
          </a:p>
        </p:txBody>
      </p:sp>
      <p:grpSp>
        <p:nvGrpSpPr>
          <p:cNvPr id="184" name="Google Shape;184;p31"/>
          <p:cNvGrpSpPr/>
          <p:nvPr/>
        </p:nvGrpSpPr>
        <p:grpSpPr>
          <a:xfrm>
            <a:off x="14124679" y="5360127"/>
            <a:ext cx="696483" cy="1265209"/>
            <a:chOff x="18832906" y="7591703"/>
            <a:chExt cx="928644" cy="1686946"/>
          </a:xfrm>
        </p:grpSpPr>
        <p:sp>
          <p:nvSpPr>
            <p:cNvPr id="185" name="Google Shape;185;p31"/>
            <p:cNvSpPr/>
            <p:nvPr/>
          </p:nvSpPr>
          <p:spPr>
            <a:xfrm>
              <a:off x="18832906" y="8282028"/>
              <a:ext cx="306300" cy="306300"/>
            </a:xfrm>
            <a:prstGeom prst="ellipse">
              <a:avLst/>
            </a:prstGeom>
            <a:solidFill>
              <a:srgbClr val="EAD1DC"/>
            </a:solidFill>
            <a:ln cap="flat" cmpd="sng" w="28575">
              <a:solidFill>
                <a:srgbClr val="4C1130"/>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sp>
          <p:nvSpPr>
            <p:cNvPr id="186" name="Google Shape;186;p31"/>
            <p:cNvSpPr/>
            <p:nvPr/>
          </p:nvSpPr>
          <p:spPr>
            <a:xfrm>
              <a:off x="18832906" y="8972348"/>
              <a:ext cx="306300" cy="306300"/>
            </a:xfrm>
            <a:prstGeom prst="ellipse">
              <a:avLst/>
            </a:prstGeom>
            <a:solidFill>
              <a:srgbClr val="D9EAD3"/>
            </a:solidFill>
            <a:ln cap="flat" cmpd="sng" w="28575">
              <a:solidFill>
                <a:srgbClr val="274E13"/>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sp>
          <p:nvSpPr>
            <p:cNvPr id="187" name="Google Shape;187;p31"/>
            <p:cNvSpPr/>
            <p:nvPr/>
          </p:nvSpPr>
          <p:spPr>
            <a:xfrm>
              <a:off x="18832906" y="7591703"/>
              <a:ext cx="306300" cy="306300"/>
            </a:xfrm>
            <a:prstGeom prst="ellipse">
              <a:avLst/>
            </a:prstGeom>
            <a:solidFill>
              <a:srgbClr val="D9EAD3"/>
            </a:solidFill>
            <a:ln cap="flat" cmpd="sng" w="28575">
              <a:solidFill>
                <a:srgbClr val="274E13"/>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sp>
          <p:nvSpPr>
            <p:cNvPr id="188" name="Google Shape;188;p31"/>
            <p:cNvSpPr/>
            <p:nvPr/>
          </p:nvSpPr>
          <p:spPr>
            <a:xfrm>
              <a:off x="19455250" y="7630005"/>
              <a:ext cx="306300" cy="306300"/>
            </a:xfrm>
            <a:prstGeom prst="ellipse">
              <a:avLst/>
            </a:prstGeom>
            <a:solidFill>
              <a:srgbClr val="D9EAD3"/>
            </a:solidFill>
            <a:ln cap="flat" cmpd="sng" w="28575">
              <a:solidFill>
                <a:srgbClr val="274E13"/>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cxnSp>
          <p:nvCxnSpPr>
            <p:cNvPr id="189" name="Google Shape;189;p31"/>
            <p:cNvCxnSpPr>
              <a:stCxn id="185" idx="4"/>
              <a:endCxn id="186" idx="0"/>
            </p:cNvCxnSpPr>
            <p:nvPr/>
          </p:nvCxnSpPr>
          <p:spPr>
            <a:xfrm>
              <a:off x="18986056" y="8588328"/>
              <a:ext cx="0" cy="384000"/>
            </a:xfrm>
            <a:prstGeom prst="straightConnector1">
              <a:avLst/>
            </a:prstGeom>
            <a:noFill/>
            <a:ln cap="flat" cmpd="sng" w="28575">
              <a:solidFill>
                <a:srgbClr val="FFFFFF"/>
              </a:solidFill>
              <a:prstDash val="solid"/>
              <a:round/>
              <a:headEnd len="med" w="med" type="none"/>
              <a:tailEnd len="med" w="med" type="none"/>
            </a:ln>
          </p:spPr>
        </p:cxnSp>
        <p:cxnSp>
          <p:nvCxnSpPr>
            <p:cNvPr id="190" name="Google Shape;190;p31"/>
            <p:cNvCxnSpPr>
              <a:stCxn id="187" idx="4"/>
              <a:endCxn id="185" idx="0"/>
            </p:cNvCxnSpPr>
            <p:nvPr/>
          </p:nvCxnSpPr>
          <p:spPr>
            <a:xfrm>
              <a:off x="18986056" y="7898003"/>
              <a:ext cx="0" cy="384000"/>
            </a:xfrm>
            <a:prstGeom prst="straightConnector1">
              <a:avLst/>
            </a:prstGeom>
            <a:noFill/>
            <a:ln cap="flat" cmpd="sng" w="28575">
              <a:solidFill>
                <a:srgbClr val="FFFFFF"/>
              </a:solidFill>
              <a:prstDash val="solid"/>
              <a:round/>
              <a:headEnd len="med" w="med" type="none"/>
              <a:tailEnd len="med" w="med" type="none"/>
            </a:ln>
          </p:spPr>
        </p:cxnSp>
        <p:cxnSp>
          <p:nvCxnSpPr>
            <p:cNvPr id="191" name="Google Shape;191;p31"/>
            <p:cNvCxnSpPr>
              <a:stCxn id="188" idx="4"/>
              <a:endCxn id="185" idx="7"/>
            </p:cNvCxnSpPr>
            <p:nvPr/>
          </p:nvCxnSpPr>
          <p:spPr>
            <a:xfrm rot="5400000">
              <a:off x="19156300" y="7874505"/>
              <a:ext cx="390300" cy="513900"/>
            </a:xfrm>
            <a:prstGeom prst="curvedConnector3">
              <a:avLst>
                <a:gd fmla="val 44289" name="adj1"/>
              </a:avLst>
            </a:prstGeom>
            <a:noFill/>
            <a:ln cap="flat" cmpd="sng" w="28575">
              <a:solidFill>
                <a:srgbClr val="FFFFFF"/>
              </a:solidFill>
              <a:prstDash val="solid"/>
              <a:round/>
              <a:headEnd len="med" w="med" type="none"/>
              <a:tailEnd len="med" w="med" type="none"/>
            </a:ln>
          </p:spPr>
        </p:cxnSp>
      </p:grpSp>
      <p:grpSp>
        <p:nvGrpSpPr>
          <p:cNvPr id="192" name="Google Shape;192;p31"/>
          <p:cNvGrpSpPr/>
          <p:nvPr/>
        </p:nvGrpSpPr>
        <p:grpSpPr>
          <a:xfrm>
            <a:off x="14591437" y="4867394"/>
            <a:ext cx="229725" cy="521325"/>
            <a:chOff x="19455250" y="6934725"/>
            <a:chExt cx="306300" cy="695100"/>
          </a:xfrm>
        </p:grpSpPr>
        <p:sp>
          <p:nvSpPr>
            <p:cNvPr id="193" name="Google Shape;193;p31"/>
            <p:cNvSpPr/>
            <p:nvPr/>
          </p:nvSpPr>
          <p:spPr>
            <a:xfrm>
              <a:off x="19455250" y="6934725"/>
              <a:ext cx="306300" cy="306300"/>
            </a:xfrm>
            <a:prstGeom prst="ellipse">
              <a:avLst/>
            </a:prstGeom>
            <a:solidFill>
              <a:srgbClr val="FCE5CD"/>
            </a:solidFill>
            <a:ln cap="flat" cmpd="sng" w="28575">
              <a:solidFill>
                <a:srgbClr val="783F04"/>
              </a:solidFill>
              <a:prstDash val="solid"/>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000">
                <a:solidFill>
                  <a:srgbClr val="FFFFFF"/>
                </a:solidFill>
              </a:endParaRPr>
            </a:p>
          </p:txBody>
        </p:sp>
        <p:cxnSp>
          <p:nvCxnSpPr>
            <p:cNvPr id="194" name="Google Shape;194;p31"/>
            <p:cNvCxnSpPr>
              <a:stCxn id="193" idx="4"/>
              <a:endCxn id="188" idx="0"/>
            </p:cNvCxnSpPr>
            <p:nvPr/>
          </p:nvCxnSpPr>
          <p:spPr>
            <a:xfrm>
              <a:off x="19608400" y="7241025"/>
              <a:ext cx="0" cy="388800"/>
            </a:xfrm>
            <a:prstGeom prst="straightConnector1">
              <a:avLst/>
            </a:prstGeom>
            <a:noFill/>
            <a:ln cap="flat" cmpd="sng" w="28575">
              <a:solidFill>
                <a:srgbClr val="FFFFFF"/>
              </a:solidFill>
              <a:prstDash val="solid"/>
              <a:round/>
              <a:headEnd len="med" w="med" type="none"/>
              <a:tailEnd len="med" w="med" type="none"/>
            </a:ln>
          </p:spPr>
        </p:cxnSp>
      </p:grpSp>
      <p:sp>
        <p:nvSpPr>
          <p:cNvPr id="195" name="Google Shape;195;p31"/>
          <p:cNvSpPr txBox="1"/>
          <p:nvPr/>
        </p:nvSpPr>
        <p:spPr>
          <a:xfrm>
            <a:off x="4586450" y="2509175"/>
            <a:ext cx="6499800" cy="981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None/>
            </a:pPr>
            <a:r>
              <a:rPr lang="en-GB" sz="5400">
                <a:solidFill>
                  <a:srgbClr val="FFFFFF"/>
                </a:solidFill>
                <a:latin typeface="Helvetica Neue"/>
                <a:ea typeface="Helvetica Neue"/>
                <a:cs typeface="Helvetica Neue"/>
                <a:sym typeface="Helvetica Neue"/>
              </a:rPr>
              <a:t>Client / </a:t>
            </a:r>
            <a:r>
              <a:rPr lang="en-GB" sz="5400">
                <a:solidFill>
                  <a:srgbClr val="FFFFFF"/>
                </a:solidFill>
                <a:latin typeface="Helvetica Neue"/>
                <a:ea typeface="Helvetica Neue"/>
                <a:cs typeface="Helvetica Neue"/>
                <a:sym typeface="Helvetica Neue"/>
              </a:rPr>
              <a:t>SourceTree</a:t>
            </a:r>
            <a:endParaRPr sz="5400">
              <a:solidFill>
                <a:srgbClr val="FFFFFF"/>
              </a:solidFill>
              <a:latin typeface="Helvetica Neue"/>
              <a:ea typeface="Helvetica Neue"/>
              <a:cs typeface="Helvetica Neue"/>
              <a:sym typeface="Helvetica Neue"/>
            </a:endParaRPr>
          </a:p>
        </p:txBody>
      </p:sp>
      <p:pic>
        <p:nvPicPr>
          <p:cNvPr descr="Folder, Directory, Explorer ..." id="196" name="Google Shape;196;p31"/>
          <p:cNvPicPr preferRelativeResize="0"/>
          <p:nvPr/>
        </p:nvPicPr>
        <p:blipFill>
          <a:blip r:embed="rId3">
            <a:alphaModFix/>
          </a:blip>
          <a:stretch>
            <a:fillRect/>
          </a:stretch>
        </p:blipFill>
        <p:spPr>
          <a:xfrm>
            <a:off x="992681" y="4486041"/>
            <a:ext cx="2784918" cy="2260595"/>
          </a:xfrm>
          <a:prstGeom prst="rect">
            <a:avLst/>
          </a:prstGeom>
          <a:noFill/>
          <a:ln>
            <a:noFill/>
          </a:ln>
        </p:spPr>
      </p:pic>
      <p:sp>
        <p:nvSpPr>
          <p:cNvPr id="197" name="Google Shape;197;p31"/>
          <p:cNvSpPr txBox="1"/>
          <p:nvPr/>
        </p:nvSpPr>
        <p:spPr>
          <a:xfrm>
            <a:off x="5131566" y="4779375"/>
            <a:ext cx="2208000" cy="2167200"/>
          </a:xfrm>
          <a:prstGeom prst="rect">
            <a:avLst/>
          </a:prstGeom>
          <a:noFill/>
          <a:ln>
            <a:noFill/>
          </a:ln>
        </p:spPr>
        <p:txBody>
          <a:bodyPr anchorCtr="0" anchor="t" bIns="68550" lIns="68550" spcFirstLastPara="1" rIns="68550" wrap="square" tIns="68550">
            <a:noAutofit/>
          </a:bodyPr>
          <a:lstStyle/>
          <a:p>
            <a:pPr indent="0" lvl="0" marL="0" rtl="0" algn="l">
              <a:spcBef>
                <a:spcPts val="0"/>
              </a:spcBef>
              <a:spcAft>
                <a:spcPts val="0"/>
              </a:spcAft>
              <a:buNone/>
            </a:pPr>
            <a:r>
              <a:t/>
            </a:r>
            <a:endParaRPr sz="2800">
              <a:solidFill>
                <a:srgbClr val="274E13"/>
              </a:solidFill>
            </a:endParaRPr>
          </a:p>
        </p:txBody>
      </p:sp>
      <p:cxnSp>
        <p:nvCxnSpPr>
          <p:cNvPr id="198" name="Google Shape;198;p31"/>
          <p:cNvCxnSpPr/>
          <p:nvPr/>
        </p:nvCxnSpPr>
        <p:spPr>
          <a:xfrm>
            <a:off x="3754031" y="5206688"/>
            <a:ext cx="1276200" cy="0"/>
          </a:xfrm>
          <a:prstGeom prst="straightConnector1">
            <a:avLst/>
          </a:prstGeom>
          <a:noFill/>
          <a:ln cap="flat" cmpd="sng" w="28575">
            <a:solidFill>
              <a:srgbClr val="3C78D8"/>
            </a:solidFill>
            <a:prstDash val="solid"/>
            <a:round/>
            <a:headEnd len="med" w="med" type="none"/>
            <a:tailEnd len="med" w="med" type="triangle"/>
          </a:ln>
        </p:spPr>
      </p:cxnSp>
      <p:sp>
        <p:nvSpPr>
          <p:cNvPr id="199" name="Google Shape;199;p31"/>
          <p:cNvSpPr txBox="1"/>
          <p:nvPr/>
        </p:nvSpPr>
        <p:spPr>
          <a:xfrm>
            <a:off x="3470400" y="4418295"/>
            <a:ext cx="1843200" cy="5214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Stage</a:t>
            </a:r>
            <a:endParaRPr b="1" sz="3600">
              <a:solidFill>
                <a:srgbClr val="FFFF00"/>
              </a:solidFill>
              <a:latin typeface="Helvetica Neue"/>
              <a:ea typeface="Helvetica Neue"/>
              <a:cs typeface="Helvetica Neue"/>
              <a:sym typeface="Helvetica Neue"/>
            </a:endParaRPr>
          </a:p>
        </p:txBody>
      </p:sp>
      <p:grpSp>
        <p:nvGrpSpPr>
          <p:cNvPr id="200" name="Google Shape;200;p31"/>
          <p:cNvGrpSpPr/>
          <p:nvPr/>
        </p:nvGrpSpPr>
        <p:grpSpPr>
          <a:xfrm>
            <a:off x="6573900" y="4385900"/>
            <a:ext cx="2095200" cy="820619"/>
            <a:chOff x="3286950" y="2192950"/>
            <a:chExt cx="1047600" cy="410309"/>
          </a:xfrm>
        </p:grpSpPr>
        <p:cxnSp>
          <p:nvCxnSpPr>
            <p:cNvPr id="201" name="Google Shape;201;p31"/>
            <p:cNvCxnSpPr/>
            <p:nvPr/>
          </p:nvCxnSpPr>
          <p:spPr>
            <a:xfrm>
              <a:off x="3578391" y="2595459"/>
              <a:ext cx="464700" cy="7800"/>
            </a:xfrm>
            <a:prstGeom prst="straightConnector1">
              <a:avLst/>
            </a:prstGeom>
            <a:noFill/>
            <a:ln cap="flat" cmpd="sng" w="28575">
              <a:solidFill>
                <a:srgbClr val="3C78D8"/>
              </a:solidFill>
              <a:prstDash val="solid"/>
              <a:round/>
              <a:headEnd len="med" w="med" type="none"/>
              <a:tailEnd len="med" w="med" type="triangle"/>
            </a:ln>
          </p:spPr>
        </p:cxnSp>
        <p:sp>
          <p:nvSpPr>
            <p:cNvPr id="202" name="Google Shape;202;p31"/>
            <p:cNvSpPr txBox="1"/>
            <p:nvPr/>
          </p:nvSpPr>
          <p:spPr>
            <a:xfrm>
              <a:off x="3286950" y="2192950"/>
              <a:ext cx="1047600" cy="2931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Commit</a:t>
              </a:r>
              <a:endParaRPr b="1" sz="3600">
                <a:solidFill>
                  <a:srgbClr val="FFFF00"/>
                </a:solidFill>
                <a:latin typeface="Helvetica Neue"/>
                <a:ea typeface="Helvetica Neue"/>
                <a:cs typeface="Helvetica Neue"/>
                <a:sym typeface="Helvetica Neue"/>
              </a:endParaRPr>
            </a:p>
          </p:txBody>
        </p:sp>
      </p:grpSp>
      <p:grpSp>
        <p:nvGrpSpPr>
          <p:cNvPr id="203" name="Google Shape;203;p31"/>
          <p:cNvGrpSpPr/>
          <p:nvPr/>
        </p:nvGrpSpPr>
        <p:grpSpPr>
          <a:xfrm>
            <a:off x="3774150" y="6173475"/>
            <a:ext cx="8266200" cy="981600"/>
            <a:chOff x="1887075" y="3086738"/>
            <a:chExt cx="4133100" cy="490800"/>
          </a:xfrm>
        </p:grpSpPr>
        <p:cxnSp>
          <p:nvCxnSpPr>
            <p:cNvPr id="204" name="Google Shape;204;p31"/>
            <p:cNvCxnSpPr/>
            <p:nvPr/>
          </p:nvCxnSpPr>
          <p:spPr>
            <a:xfrm rot="10800000">
              <a:off x="1887075" y="3086738"/>
              <a:ext cx="4133100" cy="0"/>
            </a:xfrm>
            <a:prstGeom prst="straightConnector1">
              <a:avLst/>
            </a:prstGeom>
            <a:noFill/>
            <a:ln cap="flat" cmpd="sng" w="28575">
              <a:solidFill>
                <a:srgbClr val="3C78D8"/>
              </a:solidFill>
              <a:prstDash val="solid"/>
              <a:round/>
              <a:headEnd len="med" w="med" type="none"/>
              <a:tailEnd len="med" w="med" type="triangle"/>
            </a:ln>
          </p:spPr>
        </p:cxnSp>
        <p:sp>
          <p:nvSpPr>
            <p:cNvPr id="205" name="Google Shape;205;p31"/>
            <p:cNvSpPr txBox="1"/>
            <p:nvPr/>
          </p:nvSpPr>
          <p:spPr>
            <a:xfrm>
              <a:off x="3321380" y="3086738"/>
              <a:ext cx="921600" cy="4908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Pull</a:t>
              </a:r>
              <a:endParaRPr b="1" sz="3600">
                <a:solidFill>
                  <a:srgbClr val="FFFF00"/>
                </a:solidFill>
                <a:latin typeface="Helvetica Neue"/>
                <a:ea typeface="Helvetica Neue"/>
                <a:cs typeface="Helvetica Neue"/>
                <a:sym typeface="Helvetica Neue"/>
              </a:endParaRPr>
            </a:p>
          </p:txBody>
        </p:sp>
      </p:grpSp>
      <p:grpSp>
        <p:nvGrpSpPr>
          <p:cNvPr id="206" name="Google Shape;206;p31"/>
          <p:cNvGrpSpPr/>
          <p:nvPr/>
        </p:nvGrpSpPr>
        <p:grpSpPr>
          <a:xfrm>
            <a:off x="10531550" y="4418300"/>
            <a:ext cx="1843200" cy="866181"/>
            <a:chOff x="5265775" y="2209150"/>
            <a:chExt cx="921600" cy="433091"/>
          </a:xfrm>
        </p:grpSpPr>
        <p:cxnSp>
          <p:nvCxnSpPr>
            <p:cNvPr id="207" name="Google Shape;207;p31"/>
            <p:cNvCxnSpPr/>
            <p:nvPr/>
          </p:nvCxnSpPr>
          <p:spPr>
            <a:xfrm>
              <a:off x="5322019" y="2642241"/>
              <a:ext cx="638100" cy="0"/>
            </a:xfrm>
            <a:prstGeom prst="straightConnector1">
              <a:avLst/>
            </a:prstGeom>
            <a:noFill/>
            <a:ln cap="flat" cmpd="sng" w="28575">
              <a:solidFill>
                <a:srgbClr val="3C78D8"/>
              </a:solidFill>
              <a:prstDash val="solid"/>
              <a:round/>
              <a:headEnd len="med" w="med" type="none"/>
              <a:tailEnd len="med" w="med" type="triangle"/>
            </a:ln>
          </p:spPr>
        </p:cxnSp>
        <p:sp>
          <p:nvSpPr>
            <p:cNvPr id="208" name="Google Shape;208;p31"/>
            <p:cNvSpPr txBox="1"/>
            <p:nvPr/>
          </p:nvSpPr>
          <p:spPr>
            <a:xfrm>
              <a:off x="5265775" y="2209150"/>
              <a:ext cx="921600" cy="2607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Push</a:t>
              </a:r>
              <a:endParaRPr b="1" sz="3600">
                <a:solidFill>
                  <a:srgbClr val="FFFF00"/>
                </a:solidFill>
                <a:latin typeface="Helvetica Neue"/>
                <a:ea typeface="Helvetica Neue"/>
                <a:cs typeface="Helvetica Neue"/>
                <a:sym typeface="Helvetica Neue"/>
              </a:endParaRPr>
            </a:p>
          </p:txBody>
        </p:sp>
      </p:grpSp>
      <p:sp>
        <p:nvSpPr>
          <p:cNvPr id="209" name="Google Shape;209;p31"/>
          <p:cNvSpPr txBox="1"/>
          <p:nvPr/>
        </p:nvSpPr>
        <p:spPr>
          <a:xfrm>
            <a:off x="12272425" y="2523850"/>
            <a:ext cx="4401000" cy="981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None/>
            </a:pPr>
            <a:r>
              <a:rPr lang="en-GB" sz="5400">
                <a:solidFill>
                  <a:srgbClr val="FFFFFF"/>
                </a:solidFill>
                <a:latin typeface="Helvetica Neue"/>
                <a:ea typeface="Helvetica Neue"/>
                <a:cs typeface="Helvetica Neue"/>
                <a:sym typeface="Helvetica Neue"/>
              </a:rPr>
              <a:t>GitHub.com</a:t>
            </a:r>
            <a:endParaRPr sz="5400">
              <a:solidFill>
                <a:srgbClr val="FFFFFF"/>
              </a:solidFill>
              <a:latin typeface="Helvetica Neue"/>
              <a:ea typeface="Helvetica Neue"/>
              <a:cs typeface="Helvetica Neue"/>
              <a:sym typeface="Helvetica Neue"/>
            </a:endParaRPr>
          </a:p>
        </p:txBody>
      </p:sp>
      <p:sp>
        <p:nvSpPr>
          <p:cNvPr id="210" name="Google Shape;210;p31"/>
          <p:cNvSpPr txBox="1"/>
          <p:nvPr/>
        </p:nvSpPr>
        <p:spPr>
          <a:xfrm>
            <a:off x="1069550" y="4985900"/>
            <a:ext cx="2583600" cy="126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t>File System</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5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Map out the Character Movement</a:t>
            </a:r>
            <a:endParaRPr/>
          </a:p>
        </p:txBody>
      </p:sp>
      <p:sp>
        <p:nvSpPr>
          <p:cNvPr id="1123" name="Google Shape;1123;p15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Start from </a:t>
            </a:r>
            <a:r>
              <a:rPr lang="en-GB">
                <a:solidFill>
                  <a:srgbClr val="00FF00"/>
                </a:solidFill>
              </a:rPr>
              <a:t>Behaviour </a:t>
            </a:r>
            <a:r>
              <a:rPr lang="en-GB"/>
              <a:t>tree.</a:t>
            </a:r>
            <a:endParaRPr/>
          </a:p>
          <a:p>
            <a:pPr indent="-800100" lvl="0" marL="914400" rtl="0" algn="l">
              <a:spcBef>
                <a:spcPts val="0"/>
              </a:spcBef>
              <a:spcAft>
                <a:spcPts val="0"/>
              </a:spcAft>
              <a:buSzPts val="5400"/>
              <a:buChar char="●"/>
            </a:pPr>
            <a:r>
              <a:rPr lang="en-GB"/>
              <a:t>Where does it lead?</a:t>
            </a:r>
            <a:endParaRPr/>
          </a:p>
          <a:p>
            <a:pPr indent="-800100" lvl="0" marL="914400" rtl="0" algn="l">
              <a:spcBef>
                <a:spcPts val="0"/>
              </a:spcBef>
              <a:spcAft>
                <a:spcPts val="0"/>
              </a:spcAft>
              <a:buSzPts val="5400"/>
              <a:buChar char="●"/>
            </a:pPr>
            <a:r>
              <a:rPr lang="en-GB"/>
              <a:t>Also try working back from the </a:t>
            </a:r>
            <a:r>
              <a:rPr lang="en-GB">
                <a:solidFill>
                  <a:srgbClr val="FF0000"/>
                </a:solidFill>
              </a:rPr>
              <a:t>Animation BP</a:t>
            </a:r>
            <a:endParaRPr>
              <a:solidFill>
                <a:srgbClr val="FF0000"/>
              </a:solidFill>
            </a:endParaRPr>
          </a:p>
          <a:p>
            <a:pPr indent="-800100" lvl="0" marL="914400" rtl="0" algn="l">
              <a:spcBef>
                <a:spcPts val="0"/>
              </a:spcBef>
              <a:spcAft>
                <a:spcPts val="0"/>
              </a:spcAft>
              <a:buSzPts val="5400"/>
              <a:buChar char="●"/>
            </a:pPr>
            <a:r>
              <a:rPr lang="en-GB"/>
              <a:t>Can you find where they meet?</a:t>
            </a:r>
            <a:endParaRPr/>
          </a:p>
          <a:p>
            <a:pPr indent="-800100" lvl="0" marL="914400" rtl="0" algn="l">
              <a:spcBef>
                <a:spcPts val="0"/>
              </a:spcBef>
              <a:spcAft>
                <a:spcPts val="0"/>
              </a:spcAft>
              <a:buSzPts val="5400"/>
              <a:buChar char="●"/>
            </a:pPr>
            <a:r>
              <a:rPr lang="en-GB"/>
              <a:t>What about starting from </a:t>
            </a:r>
            <a:r>
              <a:rPr lang="en-GB">
                <a:solidFill>
                  <a:srgbClr val="00FF00"/>
                </a:solidFill>
              </a:rPr>
              <a:t>Input</a:t>
            </a:r>
            <a:r>
              <a:rPr lang="en-GB"/>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0" st="0"/>
                                            </p:txEl>
                                          </p:spTgt>
                                        </p:tgtEl>
                                        <p:attrNameLst>
                                          <p:attrName>style.visibility</p:attrName>
                                        </p:attrNameLst>
                                      </p:cBhvr>
                                      <p:to>
                                        <p:strVal val="visible"/>
                                      </p:to>
                                    </p:set>
                                    <p:animEffect filter="fade" transition="in">
                                      <p:cBhvr>
                                        <p:cTn dur="1000"/>
                                        <p:tgtEl>
                                          <p:spTgt spid="1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1" st="1"/>
                                            </p:txEl>
                                          </p:spTgt>
                                        </p:tgtEl>
                                        <p:attrNameLst>
                                          <p:attrName>style.visibility</p:attrName>
                                        </p:attrNameLst>
                                      </p:cBhvr>
                                      <p:to>
                                        <p:strVal val="visible"/>
                                      </p:to>
                                    </p:set>
                                    <p:animEffect filter="fade" transition="in">
                                      <p:cBhvr>
                                        <p:cTn dur="1000"/>
                                        <p:tgtEl>
                                          <p:spTgt spid="1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2" st="2"/>
                                            </p:txEl>
                                          </p:spTgt>
                                        </p:tgtEl>
                                        <p:attrNameLst>
                                          <p:attrName>style.visibility</p:attrName>
                                        </p:attrNameLst>
                                      </p:cBhvr>
                                      <p:to>
                                        <p:strVal val="visible"/>
                                      </p:to>
                                    </p:set>
                                    <p:animEffect filter="fade" transition="in">
                                      <p:cBhvr>
                                        <p:cTn dur="1000"/>
                                        <p:tgtEl>
                                          <p:spTgt spid="11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3" st="3"/>
                                            </p:txEl>
                                          </p:spTgt>
                                        </p:tgtEl>
                                        <p:attrNameLst>
                                          <p:attrName>style.visibility</p:attrName>
                                        </p:attrNameLst>
                                      </p:cBhvr>
                                      <p:to>
                                        <p:strVal val="visible"/>
                                      </p:to>
                                    </p:set>
                                    <p:animEffect filter="fade" transition="in">
                                      <p:cBhvr>
                                        <p:cTn dur="1000"/>
                                        <p:tgtEl>
                                          <p:spTgt spid="11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4" st="4"/>
                                            </p:txEl>
                                          </p:spTgt>
                                        </p:tgtEl>
                                        <p:attrNameLst>
                                          <p:attrName>style.visibility</p:attrName>
                                        </p:attrNameLst>
                                      </p:cBhvr>
                                      <p:to>
                                        <p:strVal val="visible"/>
                                      </p:to>
                                    </p:set>
                                    <p:animEffect filter="fade" transition="in">
                                      <p:cBhvr>
                                        <p:cTn dur="1000"/>
                                        <p:tgtEl>
                                          <p:spTgt spid="11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5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Character Movement</a:t>
            </a:r>
            <a:endParaRPr/>
          </a:p>
        </p:txBody>
      </p:sp>
      <p:sp>
        <p:nvSpPr>
          <p:cNvPr id="1129" name="Google Shape;1129;p158"/>
          <p:cNvSpPr txBox="1"/>
          <p:nvPr>
            <p:ph idx="1" type="body"/>
          </p:nvPr>
        </p:nvSpPr>
        <p:spPr>
          <a:xfrm>
            <a:off x="860050" y="2214252"/>
            <a:ext cx="51426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solidFill>
                  <a:srgbClr val="00FF00"/>
                </a:solidFill>
              </a:rPr>
              <a:t>Behaviour Tree</a:t>
            </a:r>
            <a:endParaRPr>
              <a:solidFill>
                <a:srgbClr val="00FF00"/>
              </a:solidFill>
            </a:endParaRPr>
          </a:p>
        </p:txBody>
      </p:sp>
      <p:sp>
        <p:nvSpPr>
          <p:cNvPr id="1130" name="Google Shape;1130;p158"/>
          <p:cNvSpPr txBox="1"/>
          <p:nvPr>
            <p:ph idx="1" type="body"/>
          </p:nvPr>
        </p:nvSpPr>
        <p:spPr>
          <a:xfrm>
            <a:off x="1233550" y="5640100"/>
            <a:ext cx="43956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AIController</a:t>
            </a:r>
            <a:endParaRPr/>
          </a:p>
        </p:txBody>
      </p:sp>
      <p:sp>
        <p:nvSpPr>
          <p:cNvPr id="1131" name="Google Shape;1131;p158"/>
          <p:cNvSpPr txBox="1"/>
          <p:nvPr>
            <p:ph idx="1" type="body"/>
          </p:nvPr>
        </p:nvSpPr>
        <p:spPr>
          <a:xfrm>
            <a:off x="6989100" y="5640100"/>
            <a:ext cx="38994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UNavMC</a:t>
            </a:r>
            <a:endParaRPr/>
          </a:p>
        </p:txBody>
      </p:sp>
      <p:sp>
        <p:nvSpPr>
          <p:cNvPr id="1132" name="Google Shape;1132;p158"/>
          <p:cNvSpPr txBox="1"/>
          <p:nvPr>
            <p:ph idx="1" type="body"/>
          </p:nvPr>
        </p:nvSpPr>
        <p:spPr>
          <a:xfrm>
            <a:off x="6907450" y="4391300"/>
            <a:ext cx="40434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UPawnMC</a:t>
            </a:r>
            <a:endParaRPr/>
          </a:p>
        </p:txBody>
      </p:sp>
      <p:sp>
        <p:nvSpPr>
          <p:cNvPr id="1133" name="Google Shape;1133;p158"/>
          <p:cNvSpPr txBox="1"/>
          <p:nvPr>
            <p:ph idx="1" type="body"/>
          </p:nvPr>
        </p:nvSpPr>
        <p:spPr>
          <a:xfrm>
            <a:off x="12954950" y="3189350"/>
            <a:ext cx="41466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APawn</a:t>
            </a:r>
            <a:endParaRPr/>
          </a:p>
        </p:txBody>
      </p:sp>
      <p:sp>
        <p:nvSpPr>
          <p:cNvPr id="1134" name="Google Shape;1134;p158"/>
          <p:cNvSpPr txBox="1"/>
          <p:nvPr>
            <p:ph idx="1" type="body"/>
          </p:nvPr>
        </p:nvSpPr>
        <p:spPr>
          <a:xfrm>
            <a:off x="7070700" y="3189350"/>
            <a:ext cx="37362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UCharMC</a:t>
            </a:r>
            <a:endParaRPr/>
          </a:p>
        </p:txBody>
      </p:sp>
      <p:sp>
        <p:nvSpPr>
          <p:cNvPr id="1135" name="Google Shape;1135;p158"/>
          <p:cNvSpPr txBox="1"/>
          <p:nvPr>
            <p:ph idx="1" type="body"/>
          </p:nvPr>
        </p:nvSpPr>
        <p:spPr>
          <a:xfrm>
            <a:off x="12753650" y="7777000"/>
            <a:ext cx="45492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solidFill>
                  <a:srgbClr val="FF0000"/>
                </a:solidFill>
              </a:rPr>
              <a:t>Animation BP</a:t>
            </a:r>
            <a:endParaRPr>
              <a:solidFill>
                <a:srgbClr val="FF0000"/>
              </a:solidFill>
            </a:endParaRPr>
          </a:p>
        </p:txBody>
      </p:sp>
      <p:sp>
        <p:nvSpPr>
          <p:cNvPr id="1136" name="Google Shape;1136;p158"/>
          <p:cNvSpPr txBox="1"/>
          <p:nvPr>
            <p:ph idx="1" type="body"/>
          </p:nvPr>
        </p:nvSpPr>
        <p:spPr>
          <a:xfrm>
            <a:off x="6907450" y="8324950"/>
            <a:ext cx="45492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FPCharacter</a:t>
            </a:r>
            <a:endParaRPr/>
          </a:p>
        </p:txBody>
      </p:sp>
      <p:sp>
        <p:nvSpPr>
          <p:cNvPr id="1137" name="Google Shape;1137;p158"/>
          <p:cNvSpPr txBox="1"/>
          <p:nvPr>
            <p:ph idx="1" type="body"/>
          </p:nvPr>
        </p:nvSpPr>
        <p:spPr>
          <a:xfrm>
            <a:off x="1145700" y="8324950"/>
            <a:ext cx="1718400" cy="1073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solidFill>
                  <a:srgbClr val="00FF00"/>
                </a:solidFill>
              </a:rPr>
              <a:t>Input</a:t>
            </a:r>
            <a:endParaRPr>
              <a:solidFill>
                <a:srgbClr val="00FF00"/>
              </a:solidFill>
            </a:endParaRPr>
          </a:p>
        </p:txBody>
      </p:sp>
      <p:cxnSp>
        <p:nvCxnSpPr>
          <p:cNvPr id="1138" name="Google Shape;1138;p158"/>
          <p:cNvCxnSpPr>
            <a:stCxn id="1129" idx="2"/>
            <a:endCxn id="1130" idx="0"/>
          </p:cNvCxnSpPr>
          <p:nvPr/>
        </p:nvCxnSpPr>
        <p:spPr>
          <a:xfrm>
            <a:off x="3431350" y="3287652"/>
            <a:ext cx="0" cy="2352300"/>
          </a:xfrm>
          <a:prstGeom prst="straightConnector1">
            <a:avLst/>
          </a:prstGeom>
          <a:noFill/>
          <a:ln cap="flat" cmpd="sng" w="38100">
            <a:solidFill>
              <a:srgbClr val="FFFFFF"/>
            </a:solidFill>
            <a:prstDash val="solid"/>
            <a:round/>
            <a:headEnd len="med" w="med" type="none"/>
            <a:tailEnd len="med" w="med" type="triangle"/>
          </a:ln>
        </p:spPr>
      </p:cxnSp>
      <p:cxnSp>
        <p:nvCxnSpPr>
          <p:cNvPr id="1139" name="Google Shape;1139;p158"/>
          <p:cNvCxnSpPr>
            <a:stCxn id="1137" idx="3"/>
            <a:endCxn id="1136" idx="1"/>
          </p:cNvCxnSpPr>
          <p:nvPr/>
        </p:nvCxnSpPr>
        <p:spPr>
          <a:xfrm>
            <a:off x="2864100" y="8861650"/>
            <a:ext cx="4043400" cy="0"/>
          </a:xfrm>
          <a:prstGeom prst="straightConnector1">
            <a:avLst/>
          </a:prstGeom>
          <a:noFill/>
          <a:ln cap="flat" cmpd="sng" w="38100">
            <a:solidFill>
              <a:srgbClr val="FFFFFF"/>
            </a:solidFill>
            <a:prstDash val="solid"/>
            <a:round/>
            <a:headEnd len="med" w="med" type="none"/>
            <a:tailEnd len="med" w="med" type="triangle"/>
          </a:ln>
        </p:spPr>
      </p:cxnSp>
      <p:cxnSp>
        <p:nvCxnSpPr>
          <p:cNvPr id="1140" name="Google Shape;1140;p158"/>
          <p:cNvCxnSpPr>
            <a:stCxn id="1130" idx="3"/>
            <a:endCxn id="1131" idx="1"/>
          </p:cNvCxnSpPr>
          <p:nvPr/>
        </p:nvCxnSpPr>
        <p:spPr>
          <a:xfrm>
            <a:off x="5629150" y="6176800"/>
            <a:ext cx="1359900" cy="0"/>
          </a:xfrm>
          <a:prstGeom prst="straightConnector1">
            <a:avLst/>
          </a:prstGeom>
          <a:noFill/>
          <a:ln cap="flat" cmpd="sng" w="38100">
            <a:solidFill>
              <a:srgbClr val="FFFFFF"/>
            </a:solidFill>
            <a:prstDash val="solid"/>
            <a:round/>
            <a:headEnd len="med" w="med" type="none"/>
            <a:tailEnd len="med" w="med" type="triangle"/>
          </a:ln>
        </p:spPr>
      </p:cxnSp>
      <p:cxnSp>
        <p:nvCxnSpPr>
          <p:cNvPr id="1141" name="Google Shape;1141;p158"/>
          <p:cNvCxnSpPr>
            <a:stCxn id="1131" idx="3"/>
            <a:endCxn id="1132" idx="3"/>
          </p:cNvCxnSpPr>
          <p:nvPr/>
        </p:nvCxnSpPr>
        <p:spPr>
          <a:xfrm flipH="1" rot="10800000">
            <a:off x="10888500" y="4927900"/>
            <a:ext cx="62400" cy="1248900"/>
          </a:xfrm>
          <a:prstGeom prst="curvedConnector3">
            <a:avLst>
              <a:gd fmla="val 863141" name="adj1"/>
            </a:avLst>
          </a:prstGeom>
          <a:noFill/>
          <a:ln cap="flat" cmpd="sng" w="38100">
            <a:solidFill>
              <a:srgbClr val="FFFFFF"/>
            </a:solidFill>
            <a:prstDash val="solid"/>
            <a:round/>
            <a:headEnd len="med" w="med" type="none"/>
            <a:tailEnd len="med" w="med" type="triangle"/>
          </a:ln>
        </p:spPr>
      </p:cxnSp>
      <p:cxnSp>
        <p:nvCxnSpPr>
          <p:cNvPr id="1142" name="Google Shape;1142;p158"/>
          <p:cNvCxnSpPr>
            <a:stCxn id="1132" idx="3"/>
            <a:endCxn id="1134" idx="3"/>
          </p:cNvCxnSpPr>
          <p:nvPr/>
        </p:nvCxnSpPr>
        <p:spPr>
          <a:xfrm rot="10800000">
            <a:off x="10806850" y="3726200"/>
            <a:ext cx="144000" cy="1201800"/>
          </a:xfrm>
          <a:prstGeom prst="curvedConnector3">
            <a:avLst>
              <a:gd fmla="val -330729" name="adj1"/>
            </a:avLst>
          </a:prstGeom>
          <a:noFill/>
          <a:ln cap="flat" cmpd="sng" w="38100">
            <a:solidFill>
              <a:srgbClr val="FFFFFF"/>
            </a:solidFill>
            <a:prstDash val="solid"/>
            <a:round/>
            <a:headEnd len="med" w="med" type="none"/>
            <a:tailEnd len="med" w="med" type="triangle"/>
          </a:ln>
        </p:spPr>
      </p:cxnSp>
      <p:cxnSp>
        <p:nvCxnSpPr>
          <p:cNvPr id="1143" name="Google Shape;1143;p158"/>
          <p:cNvCxnSpPr>
            <a:stCxn id="1134" idx="0"/>
            <a:endCxn id="1133" idx="0"/>
          </p:cNvCxnSpPr>
          <p:nvPr/>
        </p:nvCxnSpPr>
        <p:spPr>
          <a:xfrm flipH="1" rot="-5400000">
            <a:off x="11983200" y="144950"/>
            <a:ext cx="600" cy="6089400"/>
          </a:xfrm>
          <a:prstGeom prst="curvedConnector3">
            <a:avLst>
              <a:gd fmla="val -103879167" name="adj1"/>
            </a:avLst>
          </a:prstGeom>
          <a:noFill/>
          <a:ln cap="flat" cmpd="sng" w="38100">
            <a:solidFill>
              <a:srgbClr val="FFFFFF"/>
            </a:solidFill>
            <a:prstDash val="solid"/>
            <a:round/>
            <a:headEnd len="med" w="med" type="none"/>
            <a:tailEnd len="med" w="med" type="triangle"/>
          </a:ln>
        </p:spPr>
      </p:cxnSp>
      <p:cxnSp>
        <p:nvCxnSpPr>
          <p:cNvPr id="1144" name="Google Shape;1144;p158"/>
          <p:cNvCxnSpPr>
            <a:stCxn id="1133" idx="2"/>
            <a:endCxn id="1135" idx="0"/>
          </p:cNvCxnSpPr>
          <p:nvPr/>
        </p:nvCxnSpPr>
        <p:spPr>
          <a:xfrm>
            <a:off x="15028250" y="4262750"/>
            <a:ext cx="0" cy="3514200"/>
          </a:xfrm>
          <a:prstGeom prst="straightConnector1">
            <a:avLst/>
          </a:prstGeom>
          <a:noFill/>
          <a:ln cap="flat" cmpd="sng" w="38100">
            <a:solidFill>
              <a:srgbClr val="FFFFFF"/>
            </a:solidFill>
            <a:prstDash val="solid"/>
            <a:round/>
            <a:headEnd len="med" w="med" type="none"/>
            <a:tailEnd len="med" w="med" type="triangle"/>
          </a:ln>
        </p:spPr>
      </p:cxnSp>
      <p:cxnSp>
        <p:nvCxnSpPr>
          <p:cNvPr id="1145" name="Google Shape;1145;p158"/>
          <p:cNvCxnSpPr>
            <a:stCxn id="1136" idx="3"/>
            <a:endCxn id="1132" idx="3"/>
          </p:cNvCxnSpPr>
          <p:nvPr/>
        </p:nvCxnSpPr>
        <p:spPr>
          <a:xfrm rot="10800000">
            <a:off x="10950850" y="4928050"/>
            <a:ext cx="505800" cy="3933600"/>
          </a:xfrm>
          <a:prstGeom prst="curvedConnector3">
            <a:avLst>
              <a:gd fmla="val -271046" name="adj1"/>
            </a:avLst>
          </a:prstGeom>
          <a:noFill/>
          <a:ln cap="flat" cmpd="sng" w="38100">
            <a:solidFill>
              <a:srgbClr val="FFFFFF"/>
            </a:solidFill>
            <a:prstDash val="solid"/>
            <a:round/>
            <a:headEnd len="med" w="med" type="none"/>
            <a:tailEnd len="med" w="med" type="triangle"/>
          </a:ln>
        </p:spPr>
      </p:cxnSp>
      <p:sp>
        <p:nvSpPr>
          <p:cNvPr id="1146" name="Google Shape;1146;p158"/>
          <p:cNvSpPr txBox="1"/>
          <p:nvPr>
            <p:ph idx="1" type="body"/>
          </p:nvPr>
        </p:nvSpPr>
        <p:spPr>
          <a:xfrm>
            <a:off x="3431350" y="3688775"/>
            <a:ext cx="25710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Move to point</a:t>
            </a:r>
            <a:endParaRPr sz="3600"/>
          </a:p>
        </p:txBody>
      </p:sp>
      <p:sp>
        <p:nvSpPr>
          <p:cNvPr id="1147" name="Google Shape;1147;p158"/>
          <p:cNvSpPr txBox="1"/>
          <p:nvPr>
            <p:ph idx="1" type="body"/>
          </p:nvPr>
        </p:nvSpPr>
        <p:spPr>
          <a:xfrm>
            <a:off x="5828400" y="6358100"/>
            <a:ext cx="25710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Move to point</a:t>
            </a:r>
            <a:endParaRPr sz="3600"/>
          </a:p>
        </p:txBody>
      </p:sp>
      <p:sp>
        <p:nvSpPr>
          <p:cNvPr id="1148" name="Google Shape;1148;p158"/>
          <p:cNvSpPr txBox="1"/>
          <p:nvPr>
            <p:ph idx="1" type="body"/>
          </p:nvPr>
        </p:nvSpPr>
        <p:spPr>
          <a:xfrm>
            <a:off x="10428300" y="6176975"/>
            <a:ext cx="25710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Move in direction</a:t>
            </a:r>
            <a:endParaRPr sz="3600"/>
          </a:p>
        </p:txBody>
      </p:sp>
      <p:sp>
        <p:nvSpPr>
          <p:cNvPr id="1149" name="Google Shape;1149;p158"/>
          <p:cNvSpPr txBox="1"/>
          <p:nvPr>
            <p:ph idx="1" type="body"/>
          </p:nvPr>
        </p:nvSpPr>
        <p:spPr>
          <a:xfrm>
            <a:off x="11632075" y="3790375"/>
            <a:ext cx="25710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Run in direction</a:t>
            </a:r>
            <a:endParaRPr sz="3600"/>
          </a:p>
        </p:txBody>
      </p:sp>
      <p:sp>
        <p:nvSpPr>
          <p:cNvPr id="1150" name="Google Shape;1150;p158"/>
          <p:cNvSpPr txBox="1"/>
          <p:nvPr>
            <p:ph idx="1" type="body"/>
          </p:nvPr>
        </p:nvSpPr>
        <p:spPr>
          <a:xfrm>
            <a:off x="10697975" y="1987375"/>
            <a:ext cx="25710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Set Velocity</a:t>
            </a:r>
            <a:endParaRPr sz="3600"/>
          </a:p>
        </p:txBody>
      </p:sp>
      <p:sp>
        <p:nvSpPr>
          <p:cNvPr id="1151" name="Google Shape;1151;p158"/>
          <p:cNvSpPr txBox="1"/>
          <p:nvPr>
            <p:ph idx="1" type="body"/>
          </p:nvPr>
        </p:nvSpPr>
        <p:spPr>
          <a:xfrm>
            <a:off x="15028253" y="5284700"/>
            <a:ext cx="28308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Get Velocity</a:t>
            </a:r>
            <a:endParaRPr sz="3600"/>
          </a:p>
        </p:txBody>
      </p:sp>
      <p:sp>
        <p:nvSpPr>
          <p:cNvPr id="1152" name="Google Shape;1152;p158"/>
          <p:cNvSpPr txBox="1"/>
          <p:nvPr>
            <p:ph idx="1" type="body"/>
          </p:nvPr>
        </p:nvSpPr>
        <p:spPr>
          <a:xfrm>
            <a:off x="2864100" y="8861650"/>
            <a:ext cx="45492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Forward key pressed</a:t>
            </a:r>
            <a:endParaRPr sz="3600"/>
          </a:p>
        </p:txBody>
      </p:sp>
      <p:sp>
        <p:nvSpPr>
          <p:cNvPr id="1153" name="Google Shape;1153;p158"/>
          <p:cNvSpPr txBox="1"/>
          <p:nvPr>
            <p:ph idx="1" type="body"/>
          </p:nvPr>
        </p:nvSpPr>
        <p:spPr>
          <a:xfrm>
            <a:off x="12893700" y="6530850"/>
            <a:ext cx="2278800" cy="10734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sz="3600"/>
              <a:t>Move in direction</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0" st="0"/>
                                            </p:txEl>
                                          </p:spTgt>
                                        </p:tgtEl>
                                        <p:attrNameLst>
                                          <p:attrName>style.visibility</p:attrName>
                                        </p:attrNameLst>
                                      </p:cBhvr>
                                      <p:to>
                                        <p:strVal val="visible"/>
                                      </p:to>
                                    </p:set>
                                    <p:animEffect filter="fade" transition="in">
                                      <p:cBhvr>
                                        <p:cTn dur="1000"/>
                                        <p:tgtEl>
                                          <p:spTgt spid="1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000"/>
                                        <p:tgtEl>
                                          <p:spTgt spid="1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5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Control Rotation for Aim</a:t>
            </a:r>
            <a:endParaRPr/>
          </a:p>
        </p:txBody>
      </p:sp>
      <p:sp>
        <p:nvSpPr>
          <p:cNvPr id="1159" name="Google Shape;1159;p15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6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165" name="Google Shape;1165;p16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Getting the control rotation.</a:t>
            </a:r>
            <a:endParaRPr/>
          </a:p>
          <a:p>
            <a:pPr indent="-800100" lvl="0" marL="914400" rtl="0" algn="l">
              <a:spcBef>
                <a:spcPts val="0"/>
              </a:spcBef>
              <a:spcAft>
                <a:spcPts val="0"/>
              </a:spcAft>
              <a:buSzPts val="5400"/>
              <a:buChar char="●"/>
            </a:pPr>
            <a:r>
              <a:rPr lang="en-GB"/>
              <a:t>Focus Actor vs Focal Point</a:t>
            </a:r>
            <a:endParaRPr/>
          </a:p>
          <a:p>
            <a:pPr indent="-800100" lvl="0" marL="914400" rtl="0" algn="l">
              <a:spcBef>
                <a:spcPts val="0"/>
              </a:spcBef>
              <a:spcAft>
                <a:spcPts val="0"/>
              </a:spcAft>
              <a:buSzPts val="5400"/>
              <a:buChar char="●"/>
            </a:pPr>
            <a:r>
              <a:rPr lang="en-GB"/>
              <a:t>Splitting rotators and setting pitch.</a:t>
            </a:r>
            <a:endParaRPr/>
          </a:p>
          <a:p>
            <a:pPr indent="-800100" lvl="0" marL="914400" rtl="0" algn="l">
              <a:spcBef>
                <a:spcPts val="0"/>
              </a:spcBef>
              <a:spcAft>
                <a:spcPts val="0"/>
              </a:spcAft>
              <a:buSzPts val="5400"/>
              <a:buChar char="●"/>
            </a:pPr>
            <a:r>
              <a:rPr lang="en-GB"/>
              <a:t>Controlling Animation BP properties.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0" st="0"/>
                                            </p:txEl>
                                          </p:spTgt>
                                        </p:tgtEl>
                                        <p:attrNameLst>
                                          <p:attrName>style.visibility</p:attrName>
                                        </p:attrNameLst>
                                      </p:cBhvr>
                                      <p:to>
                                        <p:strVal val="visible"/>
                                      </p:to>
                                    </p:set>
                                    <p:animEffect filter="fade" transition="in">
                                      <p:cBhvr>
                                        <p:cTn dur="1000"/>
                                        <p:tgtEl>
                                          <p:spTgt spid="11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1" st="1"/>
                                            </p:txEl>
                                          </p:spTgt>
                                        </p:tgtEl>
                                        <p:attrNameLst>
                                          <p:attrName>style.visibility</p:attrName>
                                        </p:attrNameLst>
                                      </p:cBhvr>
                                      <p:to>
                                        <p:strVal val="visible"/>
                                      </p:to>
                                    </p:set>
                                    <p:animEffect filter="fade" transition="in">
                                      <p:cBhvr>
                                        <p:cTn dur="1000"/>
                                        <p:tgtEl>
                                          <p:spTgt spid="11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2" st="2"/>
                                            </p:txEl>
                                          </p:spTgt>
                                        </p:tgtEl>
                                        <p:attrNameLst>
                                          <p:attrName>style.visibility</p:attrName>
                                        </p:attrNameLst>
                                      </p:cBhvr>
                                      <p:to>
                                        <p:strVal val="visible"/>
                                      </p:to>
                                    </p:set>
                                    <p:animEffect filter="fade" transition="in">
                                      <p:cBhvr>
                                        <p:cTn dur="1000"/>
                                        <p:tgtEl>
                                          <p:spTgt spid="11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3" st="3"/>
                                            </p:txEl>
                                          </p:spTgt>
                                        </p:tgtEl>
                                        <p:attrNameLst>
                                          <p:attrName>style.visibility</p:attrName>
                                        </p:attrNameLst>
                                      </p:cBhvr>
                                      <p:to>
                                        <p:strVal val="visible"/>
                                      </p:to>
                                    </p:set>
                                    <p:animEffect filter="fade" transition="in">
                                      <p:cBhvr>
                                        <p:cTn dur="1000"/>
                                        <p:tgtEl>
                                          <p:spTgt spid="11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16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Focus on Actor Instead of Point</a:t>
            </a:r>
            <a:endParaRPr/>
          </a:p>
        </p:txBody>
      </p:sp>
      <p:sp>
        <p:nvSpPr>
          <p:cNvPr id="1171" name="Google Shape;1171;p16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Get the correct type in </a:t>
            </a:r>
            <a:r>
              <a:rPr lang="en-GB">
                <a:solidFill>
                  <a:srgbClr val="FFFF00"/>
                </a:solidFill>
              </a:rPr>
              <a:t>FocusAtActor</a:t>
            </a:r>
            <a:r>
              <a:rPr lang="en-GB"/>
              <a:t>.</a:t>
            </a:r>
            <a:endParaRPr/>
          </a:p>
          <a:p>
            <a:pPr indent="-800100" lvl="0" marL="914400" rtl="0" algn="l">
              <a:spcBef>
                <a:spcPts val="0"/>
              </a:spcBef>
              <a:spcAft>
                <a:spcPts val="0"/>
              </a:spcAft>
              <a:buSzPts val="5400"/>
              <a:buChar char="●"/>
            </a:pPr>
            <a:r>
              <a:rPr lang="en-GB"/>
              <a:t>Change the blackboard property.</a:t>
            </a:r>
            <a:endParaRPr/>
          </a:p>
          <a:p>
            <a:pPr indent="-800100" lvl="0" marL="914400" rtl="0" algn="l">
              <a:spcBef>
                <a:spcPts val="0"/>
              </a:spcBef>
              <a:spcAft>
                <a:spcPts val="0"/>
              </a:spcAft>
              <a:buSzPts val="5400"/>
              <a:buChar char="●"/>
            </a:pPr>
            <a:r>
              <a:rPr lang="en-GB"/>
              <a:t>Set the correct type in AIController.</a:t>
            </a:r>
            <a:endParaRPr/>
          </a:p>
          <a:p>
            <a:pPr indent="-800100" lvl="0" marL="914400" rtl="0" algn="l">
              <a:spcBef>
                <a:spcPts val="0"/>
              </a:spcBef>
              <a:spcAft>
                <a:spcPts val="0"/>
              </a:spcAft>
              <a:buSzPts val="5400"/>
              <a:buChar char="●"/>
            </a:pPr>
            <a:r>
              <a:rPr lang="en-GB"/>
              <a:t>Why do we need to focus on actor?</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0" st="0"/>
                                            </p:txEl>
                                          </p:spTgt>
                                        </p:tgtEl>
                                        <p:attrNameLst>
                                          <p:attrName>style.visibility</p:attrName>
                                        </p:attrNameLst>
                                      </p:cBhvr>
                                      <p:to>
                                        <p:strVal val="visible"/>
                                      </p:to>
                                    </p:set>
                                    <p:animEffect filter="fade" transition="in">
                                      <p:cBhvr>
                                        <p:cTn dur="1000"/>
                                        <p:tgtEl>
                                          <p:spTgt spid="11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 st="1"/>
                                            </p:txEl>
                                          </p:spTgt>
                                        </p:tgtEl>
                                        <p:attrNameLst>
                                          <p:attrName>style.visibility</p:attrName>
                                        </p:attrNameLst>
                                      </p:cBhvr>
                                      <p:to>
                                        <p:strVal val="visible"/>
                                      </p:to>
                                    </p:set>
                                    <p:animEffect filter="fade" transition="in">
                                      <p:cBhvr>
                                        <p:cTn dur="1000"/>
                                        <p:tgtEl>
                                          <p:spTgt spid="1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2" st="2"/>
                                            </p:txEl>
                                          </p:spTgt>
                                        </p:tgtEl>
                                        <p:attrNameLst>
                                          <p:attrName>style.visibility</p:attrName>
                                        </p:attrNameLst>
                                      </p:cBhvr>
                                      <p:to>
                                        <p:strVal val="visible"/>
                                      </p:to>
                                    </p:set>
                                    <p:animEffect filter="fade" transition="in">
                                      <p:cBhvr>
                                        <p:cTn dur="1000"/>
                                        <p:tgtEl>
                                          <p:spTgt spid="11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3" st="3"/>
                                            </p:txEl>
                                          </p:spTgt>
                                        </p:tgtEl>
                                        <p:attrNameLst>
                                          <p:attrName>style.visibility</p:attrName>
                                        </p:attrNameLst>
                                      </p:cBhvr>
                                      <p:to>
                                        <p:strVal val="visible"/>
                                      </p:to>
                                    </p:set>
                                    <p:animEffect filter="fade" transition="in">
                                      <p:cBhvr>
                                        <p:cTn dur="1000"/>
                                        <p:tgtEl>
                                          <p:spTgt spid="117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6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Behaviour Tree Decorators</a:t>
            </a:r>
            <a:endParaRPr/>
          </a:p>
        </p:txBody>
      </p:sp>
      <p:sp>
        <p:nvSpPr>
          <p:cNvPr id="1177" name="Google Shape;1177;p16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16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183" name="Google Shape;1183;p16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Creating a decorator.</a:t>
            </a:r>
            <a:endParaRPr/>
          </a:p>
          <a:p>
            <a:pPr indent="-800100" lvl="0" marL="914400" rtl="0" algn="l">
              <a:spcBef>
                <a:spcPts val="0"/>
              </a:spcBef>
              <a:spcAft>
                <a:spcPts val="0"/>
              </a:spcAft>
              <a:buSzPts val="5400"/>
              <a:buChar char="●"/>
            </a:pPr>
            <a:r>
              <a:rPr lang="en-GB"/>
              <a:t>Sequence vs Select nodes.</a:t>
            </a:r>
            <a:endParaRPr/>
          </a:p>
          <a:p>
            <a:pPr indent="-800100" lvl="0" marL="914400" rtl="0" algn="l">
              <a:spcBef>
                <a:spcPts val="0"/>
              </a:spcBef>
              <a:spcAft>
                <a:spcPts val="0"/>
              </a:spcAft>
              <a:buSzPts val="5400"/>
              <a:buChar char="●"/>
            </a:pPr>
            <a:r>
              <a:rPr lang="en-GB"/>
              <a:t>Aborting decorators early.</a:t>
            </a:r>
            <a:endParaRPr/>
          </a:p>
          <a:p>
            <a:pPr indent="-800100" lvl="0" marL="914400" rtl="0" algn="l">
              <a:spcBef>
                <a:spcPts val="0"/>
              </a:spcBef>
              <a:spcAft>
                <a:spcPts val="0"/>
              </a:spcAft>
              <a:buSzPts val="5400"/>
              <a:buChar char="●"/>
            </a:pPr>
            <a:r>
              <a:rPr lang="en-GB"/>
              <a:t>Clearing blackboard keys from blueprint.</a:t>
            </a:r>
            <a:endParaRPr/>
          </a:p>
          <a:p>
            <a:pPr indent="-800100" lvl="0" marL="914400" rtl="0" algn="l">
              <a:spcBef>
                <a:spcPts val="0"/>
              </a:spcBef>
              <a:spcAft>
                <a:spcPts val="0"/>
              </a:spcAft>
              <a:buSzPts val="5400"/>
              <a:buChar char="●"/>
            </a:pPr>
            <a:r>
              <a:rPr lang="en-GB"/>
              <a:t>Patrolling, agro and following.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0" st="0"/>
                                            </p:txEl>
                                          </p:spTgt>
                                        </p:tgtEl>
                                        <p:attrNameLst>
                                          <p:attrName>style.visibility</p:attrName>
                                        </p:attrNameLst>
                                      </p:cBhvr>
                                      <p:to>
                                        <p:strVal val="visible"/>
                                      </p:to>
                                    </p:set>
                                    <p:animEffect filter="fade" transition="in">
                                      <p:cBhvr>
                                        <p:cTn dur="1000"/>
                                        <p:tgtEl>
                                          <p:spTgt spid="1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1" st="1"/>
                                            </p:txEl>
                                          </p:spTgt>
                                        </p:tgtEl>
                                        <p:attrNameLst>
                                          <p:attrName>style.visibility</p:attrName>
                                        </p:attrNameLst>
                                      </p:cBhvr>
                                      <p:to>
                                        <p:strVal val="visible"/>
                                      </p:to>
                                    </p:set>
                                    <p:animEffect filter="fade" transition="in">
                                      <p:cBhvr>
                                        <p:cTn dur="1000"/>
                                        <p:tgtEl>
                                          <p:spTgt spid="1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2" st="2"/>
                                            </p:txEl>
                                          </p:spTgt>
                                        </p:tgtEl>
                                        <p:attrNameLst>
                                          <p:attrName>style.visibility</p:attrName>
                                        </p:attrNameLst>
                                      </p:cBhvr>
                                      <p:to>
                                        <p:strVal val="visible"/>
                                      </p:to>
                                    </p:set>
                                    <p:animEffect filter="fade" transition="in">
                                      <p:cBhvr>
                                        <p:cTn dur="1000"/>
                                        <p:tgtEl>
                                          <p:spTgt spid="11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3" st="3"/>
                                            </p:txEl>
                                          </p:spTgt>
                                        </p:tgtEl>
                                        <p:attrNameLst>
                                          <p:attrName>style.visibility</p:attrName>
                                        </p:attrNameLst>
                                      </p:cBhvr>
                                      <p:to>
                                        <p:strVal val="visible"/>
                                      </p:to>
                                    </p:set>
                                    <p:animEffect filter="fade" transition="in">
                                      <p:cBhvr>
                                        <p:cTn dur="1000"/>
                                        <p:tgtEl>
                                          <p:spTgt spid="11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4" st="4"/>
                                            </p:txEl>
                                          </p:spTgt>
                                        </p:tgtEl>
                                        <p:attrNameLst>
                                          <p:attrName>style.visibility</p:attrName>
                                        </p:attrNameLst>
                                      </p:cBhvr>
                                      <p:to>
                                        <p:strVal val="visible"/>
                                      </p:to>
                                    </p:set>
                                    <p:animEffect filter="fade" transition="in">
                                      <p:cBhvr>
                                        <p:cTn dur="1000"/>
                                        <p:tgtEl>
                                          <p:spTgt spid="118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64"/>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Set and Clear Enemy</a:t>
            </a:r>
            <a:endParaRPr/>
          </a:p>
        </p:txBody>
      </p:sp>
      <p:sp>
        <p:nvSpPr>
          <p:cNvPr id="1189" name="Google Shape;1189;p164"/>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Update the AI Blueprint.</a:t>
            </a:r>
            <a:endParaRPr/>
          </a:p>
          <a:p>
            <a:pPr indent="-800100" lvl="0" marL="914400" rtl="0" algn="l">
              <a:spcBef>
                <a:spcPts val="0"/>
              </a:spcBef>
              <a:spcAft>
                <a:spcPts val="0"/>
              </a:spcAft>
              <a:buSzPts val="5400"/>
              <a:buChar char="●"/>
            </a:pPr>
            <a:r>
              <a:rPr lang="en-GB"/>
              <a:t>When enemy sensed, set Enemy.</a:t>
            </a:r>
            <a:endParaRPr/>
          </a:p>
          <a:p>
            <a:pPr indent="-800100" lvl="0" marL="914400" rtl="0" algn="l">
              <a:spcBef>
                <a:spcPts val="0"/>
              </a:spcBef>
              <a:spcAft>
                <a:spcPts val="0"/>
              </a:spcAft>
              <a:buSzPts val="5400"/>
              <a:buChar char="●"/>
            </a:pPr>
            <a:r>
              <a:rPr lang="en-GB"/>
              <a:t>When enemy lost, clear Enemy.</a:t>
            </a:r>
            <a:endParaRPr/>
          </a:p>
          <a:p>
            <a:pPr indent="-800100" lvl="0" marL="914400" rtl="0" algn="l">
              <a:spcBef>
                <a:spcPts val="0"/>
              </a:spcBef>
              <a:spcAft>
                <a:spcPts val="0"/>
              </a:spcAft>
              <a:buSzPts val="5400"/>
              <a:buChar char="●"/>
            </a:pPr>
            <a:r>
              <a:rPr lang="en-GB"/>
              <a:t>Try splitting the stimulus to help.</a:t>
            </a:r>
            <a:endParaRPr/>
          </a:p>
          <a:p>
            <a:pPr indent="-800100" lvl="0" marL="914400" rtl="0" algn="l">
              <a:spcBef>
                <a:spcPts val="0"/>
              </a:spcBef>
              <a:spcAft>
                <a:spcPts val="0"/>
              </a:spcAft>
              <a:buSzPts val="5400"/>
              <a:buChar char="●"/>
            </a:pPr>
            <a:r>
              <a:rPr lang="en-GB"/>
              <a:t>Are there any problems with the behaviour?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0" st="0"/>
                                            </p:txEl>
                                          </p:spTgt>
                                        </p:tgtEl>
                                        <p:attrNameLst>
                                          <p:attrName>style.visibility</p:attrName>
                                        </p:attrNameLst>
                                      </p:cBhvr>
                                      <p:to>
                                        <p:strVal val="visible"/>
                                      </p:to>
                                    </p:set>
                                    <p:animEffect filter="fade" transition="in">
                                      <p:cBhvr>
                                        <p:cTn dur="1000"/>
                                        <p:tgtEl>
                                          <p:spTgt spid="1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1" st="1"/>
                                            </p:txEl>
                                          </p:spTgt>
                                        </p:tgtEl>
                                        <p:attrNameLst>
                                          <p:attrName>style.visibility</p:attrName>
                                        </p:attrNameLst>
                                      </p:cBhvr>
                                      <p:to>
                                        <p:strVal val="visible"/>
                                      </p:to>
                                    </p:set>
                                    <p:animEffect filter="fade" transition="in">
                                      <p:cBhvr>
                                        <p:cTn dur="1000"/>
                                        <p:tgtEl>
                                          <p:spTgt spid="1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2" st="2"/>
                                            </p:txEl>
                                          </p:spTgt>
                                        </p:tgtEl>
                                        <p:attrNameLst>
                                          <p:attrName>style.visibility</p:attrName>
                                        </p:attrNameLst>
                                      </p:cBhvr>
                                      <p:to>
                                        <p:strVal val="visible"/>
                                      </p:to>
                                    </p:set>
                                    <p:animEffect filter="fade" transition="in">
                                      <p:cBhvr>
                                        <p:cTn dur="1000"/>
                                        <p:tgtEl>
                                          <p:spTgt spid="11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3" st="3"/>
                                            </p:txEl>
                                          </p:spTgt>
                                        </p:tgtEl>
                                        <p:attrNameLst>
                                          <p:attrName>style.visibility</p:attrName>
                                        </p:attrNameLst>
                                      </p:cBhvr>
                                      <p:to>
                                        <p:strVal val="visible"/>
                                      </p:to>
                                    </p:set>
                                    <p:animEffect filter="fade" transition="in">
                                      <p:cBhvr>
                                        <p:cTn dur="1000"/>
                                        <p:tgtEl>
                                          <p:spTgt spid="11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4" st="4"/>
                                            </p:txEl>
                                          </p:spTgt>
                                        </p:tgtEl>
                                        <p:attrNameLst>
                                          <p:attrName>style.visibility</p:attrName>
                                        </p:attrNameLst>
                                      </p:cBhvr>
                                      <p:to>
                                        <p:strVal val="visible"/>
                                      </p:to>
                                    </p:set>
                                    <p:animEffect filter="fade" transition="in">
                                      <p:cBhvr>
                                        <p:cTn dur="1000"/>
                                        <p:tgtEl>
                                          <p:spTgt spid="11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65"/>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Clr>
                <a:schemeClr val="dk1"/>
              </a:buClr>
              <a:buSzPts val="2200"/>
              <a:buFont typeface="Arial"/>
              <a:buNone/>
            </a:pPr>
            <a:r>
              <a:rPr lang="en-GB">
                <a:solidFill>
                  <a:schemeClr val="lt1"/>
                </a:solidFill>
              </a:rPr>
              <a:t>Behaviour Tree Services</a:t>
            </a:r>
            <a:endParaRPr>
              <a:solidFill>
                <a:schemeClr val="lt1"/>
              </a:solidFill>
            </a:endParaRPr>
          </a:p>
        </p:txBody>
      </p:sp>
      <p:sp>
        <p:nvSpPr>
          <p:cNvPr id="1195" name="Google Shape;1195;p165"/>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6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201" name="Google Shape;1201;p16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Clr>
                <a:schemeClr val="lt1"/>
              </a:buClr>
              <a:buSzPts val="5400"/>
              <a:buChar char="●"/>
            </a:pPr>
            <a:r>
              <a:rPr lang="en-GB">
                <a:solidFill>
                  <a:schemeClr val="lt1"/>
                </a:solidFill>
              </a:rPr>
              <a:t>Using decorators vs services.</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Creating a service.</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Deeper into behaviour tree states.</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How to implement suspicion.</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Giving our character breathing space.</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Comparing BP Validity and NULL.</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0" st="0"/>
                                            </p:txEl>
                                          </p:spTgt>
                                        </p:tgtEl>
                                        <p:attrNameLst>
                                          <p:attrName>style.visibility</p:attrName>
                                        </p:attrNameLst>
                                      </p:cBhvr>
                                      <p:to>
                                        <p:strVal val="visible"/>
                                      </p:to>
                                    </p:set>
                                    <p:animEffect filter="fade" transition="in">
                                      <p:cBhvr>
                                        <p:cTn dur="1000"/>
                                        <p:tgtEl>
                                          <p:spTgt spid="1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1" st="1"/>
                                            </p:txEl>
                                          </p:spTgt>
                                        </p:tgtEl>
                                        <p:attrNameLst>
                                          <p:attrName>style.visibility</p:attrName>
                                        </p:attrNameLst>
                                      </p:cBhvr>
                                      <p:to>
                                        <p:strVal val="visible"/>
                                      </p:to>
                                    </p:set>
                                    <p:animEffect filter="fade" transition="in">
                                      <p:cBhvr>
                                        <p:cTn dur="1000"/>
                                        <p:tgtEl>
                                          <p:spTgt spid="1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2" st="2"/>
                                            </p:txEl>
                                          </p:spTgt>
                                        </p:tgtEl>
                                        <p:attrNameLst>
                                          <p:attrName>style.visibility</p:attrName>
                                        </p:attrNameLst>
                                      </p:cBhvr>
                                      <p:to>
                                        <p:strVal val="visible"/>
                                      </p:to>
                                    </p:set>
                                    <p:animEffect filter="fade" transition="in">
                                      <p:cBhvr>
                                        <p:cTn dur="1000"/>
                                        <p:tgtEl>
                                          <p:spTgt spid="1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3" st="3"/>
                                            </p:txEl>
                                          </p:spTgt>
                                        </p:tgtEl>
                                        <p:attrNameLst>
                                          <p:attrName>style.visibility</p:attrName>
                                        </p:attrNameLst>
                                      </p:cBhvr>
                                      <p:to>
                                        <p:strVal val="visible"/>
                                      </p:to>
                                    </p:set>
                                    <p:animEffect filter="fade" transition="in">
                                      <p:cBhvr>
                                        <p:cTn dur="1000"/>
                                        <p:tgtEl>
                                          <p:spTgt spid="1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4" st="4"/>
                                            </p:txEl>
                                          </p:spTgt>
                                        </p:tgtEl>
                                        <p:attrNameLst>
                                          <p:attrName>style.visibility</p:attrName>
                                        </p:attrNameLst>
                                      </p:cBhvr>
                                      <p:to>
                                        <p:strVal val="visible"/>
                                      </p:to>
                                    </p:set>
                                    <p:animEffect filter="fade" transition="in">
                                      <p:cBhvr>
                                        <p:cTn dur="1000"/>
                                        <p:tgtEl>
                                          <p:spTgt spid="12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5" st="5"/>
                                            </p:txEl>
                                          </p:spTgt>
                                        </p:tgtEl>
                                        <p:attrNameLst>
                                          <p:attrName>style.visibility</p:attrName>
                                        </p:attrNameLst>
                                      </p:cBhvr>
                                      <p:to>
                                        <p:strVal val="visible"/>
                                      </p:to>
                                    </p:set>
                                    <p:animEffect filter="fade" transition="in">
                                      <p:cBhvr>
                                        <p:cTn dur="1000"/>
                                        <p:tgtEl>
                                          <p:spTgt spid="120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Setup your Project with Git LFS</a:t>
            </a:r>
            <a:endParaRPr/>
          </a:p>
        </p:txBody>
      </p:sp>
      <p:sp>
        <p:nvSpPr>
          <p:cNvPr id="216" name="Google Shape;216;p3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using Epic Games Launcher</a:t>
            </a:r>
            <a:endParaRPr/>
          </a:p>
          <a:p>
            <a:pPr indent="-800100" lvl="0" marL="914400" rtl="0" algn="l">
              <a:spcBef>
                <a:spcPts val="0"/>
              </a:spcBef>
              <a:spcAft>
                <a:spcPts val="0"/>
              </a:spcAft>
              <a:buSzPts val="5400"/>
              <a:buChar char="●"/>
            </a:pPr>
            <a:r>
              <a:rPr lang="en-GB"/>
              <a:t>Connect to Source Control in Unreal</a:t>
            </a:r>
            <a:endParaRPr/>
          </a:p>
          <a:p>
            <a:pPr indent="-800100" lvl="0" marL="914400" rtl="0" algn="l">
              <a:spcBef>
                <a:spcPts val="0"/>
              </a:spcBef>
              <a:spcAft>
                <a:spcPts val="0"/>
              </a:spcAft>
              <a:buSzPts val="5400"/>
              <a:buChar char="●"/>
            </a:pPr>
            <a:r>
              <a:rPr lang="en-GB"/>
              <a:t>“Add Working Copy” to SourceTree</a:t>
            </a:r>
            <a:endParaRPr/>
          </a:p>
          <a:p>
            <a:pPr indent="-800100" lvl="0" marL="914400" rtl="0" algn="l">
              <a:spcBef>
                <a:spcPts val="0"/>
              </a:spcBef>
              <a:spcAft>
                <a:spcPts val="0"/>
              </a:spcAft>
              <a:buSzPts val="5400"/>
              <a:buChar char="●"/>
            </a:pPr>
            <a:r>
              <a:rPr lang="en-GB"/>
              <a:t>Enable LFS &amp; track </a:t>
            </a:r>
            <a:r>
              <a:rPr lang="en-GB">
                <a:solidFill>
                  <a:srgbClr val="FFFF00"/>
                </a:solidFill>
                <a:latin typeface="Consolas"/>
                <a:ea typeface="Consolas"/>
                <a:cs typeface="Consolas"/>
                <a:sym typeface="Consolas"/>
              </a:rPr>
              <a:t>.uasset</a:t>
            </a:r>
            <a:r>
              <a:rPr lang="en-GB">
                <a:solidFill>
                  <a:schemeClr val="lt1"/>
                </a:solidFill>
              </a:rPr>
              <a:t> and </a:t>
            </a:r>
            <a:r>
              <a:rPr lang="en-GB">
                <a:solidFill>
                  <a:srgbClr val="FFFF00"/>
                </a:solidFill>
                <a:latin typeface="Consolas"/>
                <a:ea typeface="Consolas"/>
                <a:cs typeface="Consolas"/>
                <a:sym typeface="Consolas"/>
              </a:rPr>
              <a:t>.umap</a:t>
            </a:r>
            <a:r>
              <a:rPr lang="en-GB">
                <a:solidFill>
                  <a:schemeClr val="lt1"/>
                </a:solidFill>
              </a:rPr>
              <a:t> files</a:t>
            </a:r>
            <a:endParaRPr/>
          </a:p>
          <a:p>
            <a:pPr indent="-800100" lvl="0" marL="914400" rtl="0" algn="l">
              <a:spcBef>
                <a:spcPts val="0"/>
              </a:spcBef>
              <a:spcAft>
                <a:spcPts val="0"/>
              </a:spcAft>
              <a:buSzPts val="5400"/>
              <a:buChar char="●"/>
            </a:pPr>
            <a:r>
              <a:rPr lang="en-GB"/>
              <a:t>Setup a plain repository on www.GitHub.com</a:t>
            </a:r>
            <a:endParaRPr/>
          </a:p>
          <a:p>
            <a:pPr indent="-800100" lvl="0" marL="914400" rtl="0" algn="l">
              <a:spcBef>
                <a:spcPts val="0"/>
              </a:spcBef>
              <a:spcAft>
                <a:spcPts val="0"/>
              </a:spcAft>
              <a:buSzPts val="5400"/>
              <a:buChar char="●"/>
            </a:pPr>
            <a:r>
              <a:rPr lang="en-GB">
                <a:solidFill>
                  <a:schemeClr val="lt1"/>
                </a:solidFill>
              </a:rPr>
              <a:t>Connect SourceTree to GitHub &amp; push.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1000"/>
                                        <p:tgtEl>
                                          <p:spTgt spid="21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6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a Suspicion Behaviour</a:t>
            </a:r>
            <a:endParaRPr/>
          </a:p>
        </p:txBody>
      </p:sp>
      <p:sp>
        <p:nvSpPr>
          <p:cNvPr id="1207" name="Google Shape;1207;p16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a new blackboard variable.</a:t>
            </a:r>
            <a:endParaRPr/>
          </a:p>
          <a:p>
            <a:pPr indent="-800100" lvl="0" marL="914400" rtl="0" algn="l">
              <a:spcBef>
                <a:spcPts val="0"/>
              </a:spcBef>
              <a:spcAft>
                <a:spcPts val="0"/>
              </a:spcAft>
              <a:buSzPts val="5400"/>
              <a:buChar char="●"/>
            </a:pPr>
            <a:r>
              <a:rPr lang="en-GB"/>
              <a:t>E.g. </a:t>
            </a:r>
            <a:r>
              <a:rPr lang="en-GB">
                <a:solidFill>
                  <a:srgbClr val="FFFF00"/>
                </a:solidFill>
                <a:latin typeface="Consolas"/>
                <a:ea typeface="Consolas"/>
                <a:cs typeface="Consolas"/>
                <a:sym typeface="Consolas"/>
              </a:rPr>
              <a:t>LastSeenLocation</a:t>
            </a:r>
            <a:r>
              <a:rPr lang="en-GB"/>
              <a:t>.</a:t>
            </a:r>
            <a:endParaRPr/>
          </a:p>
          <a:p>
            <a:pPr indent="-800100" lvl="0" marL="914400" rtl="0" algn="l">
              <a:spcBef>
                <a:spcPts val="0"/>
              </a:spcBef>
              <a:spcAft>
                <a:spcPts val="0"/>
              </a:spcAft>
              <a:buSzPts val="5400"/>
              <a:buChar char="●"/>
            </a:pPr>
            <a:r>
              <a:rPr lang="en-GB"/>
              <a:t>Set with a service.</a:t>
            </a:r>
            <a:endParaRPr/>
          </a:p>
          <a:p>
            <a:pPr indent="-800100" lvl="0" marL="914400" rtl="0" algn="l">
              <a:spcBef>
                <a:spcPts val="0"/>
              </a:spcBef>
              <a:spcAft>
                <a:spcPts val="0"/>
              </a:spcAft>
              <a:buSzPts val="5400"/>
              <a:buChar char="●"/>
            </a:pPr>
            <a:r>
              <a:rPr lang="en-GB"/>
              <a:t>Then set move to that location.</a:t>
            </a:r>
            <a:endParaRPr/>
          </a:p>
          <a:p>
            <a:pPr indent="-800100" lvl="0" marL="914400" rtl="0" algn="l">
              <a:spcBef>
                <a:spcPts val="0"/>
              </a:spcBef>
              <a:spcAft>
                <a:spcPts val="0"/>
              </a:spcAft>
              <a:buSzPts val="5400"/>
              <a:buChar char="●"/>
            </a:pPr>
            <a:r>
              <a:rPr lang="en-GB"/>
              <a:t>Unset when visited.</a:t>
            </a:r>
            <a:endParaRPr/>
          </a:p>
          <a:p>
            <a:pPr indent="-800100" lvl="0" marL="914400" rtl="0" algn="l">
              <a:spcBef>
                <a:spcPts val="0"/>
              </a:spcBef>
              <a:spcAft>
                <a:spcPts val="0"/>
              </a:spcAft>
              <a:buSzPts val="5400"/>
              <a:buChar char="●"/>
            </a:pPr>
            <a:r>
              <a:rPr lang="en-GB"/>
              <a:t>Any tweaks to make it more natural?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0" st="0"/>
                                            </p:txEl>
                                          </p:spTgt>
                                        </p:tgtEl>
                                        <p:attrNameLst>
                                          <p:attrName>style.visibility</p:attrName>
                                        </p:attrNameLst>
                                      </p:cBhvr>
                                      <p:to>
                                        <p:strVal val="visible"/>
                                      </p:to>
                                    </p:set>
                                    <p:animEffect filter="fade" transition="in">
                                      <p:cBhvr>
                                        <p:cTn dur="1000"/>
                                        <p:tgtEl>
                                          <p:spTgt spid="1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1" st="1"/>
                                            </p:txEl>
                                          </p:spTgt>
                                        </p:tgtEl>
                                        <p:attrNameLst>
                                          <p:attrName>style.visibility</p:attrName>
                                        </p:attrNameLst>
                                      </p:cBhvr>
                                      <p:to>
                                        <p:strVal val="visible"/>
                                      </p:to>
                                    </p:set>
                                    <p:animEffect filter="fade" transition="in">
                                      <p:cBhvr>
                                        <p:cTn dur="1000"/>
                                        <p:tgtEl>
                                          <p:spTgt spid="1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2" st="2"/>
                                            </p:txEl>
                                          </p:spTgt>
                                        </p:tgtEl>
                                        <p:attrNameLst>
                                          <p:attrName>style.visibility</p:attrName>
                                        </p:attrNameLst>
                                      </p:cBhvr>
                                      <p:to>
                                        <p:strVal val="visible"/>
                                      </p:to>
                                    </p:set>
                                    <p:animEffect filter="fade" transition="in">
                                      <p:cBhvr>
                                        <p:cTn dur="1000"/>
                                        <p:tgtEl>
                                          <p:spTgt spid="12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3" st="3"/>
                                            </p:txEl>
                                          </p:spTgt>
                                        </p:tgtEl>
                                        <p:attrNameLst>
                                          <p:attrName>style.visibility</p:attrName>
                                        </p:attrNameLst>
                                      </p:cBhvr>
                                      <p:to>
                                        <p:strVal val="visible"/>
                                      </p:to>
                                    </p:set>
                                    <p:animEffect filter="fade" transition="in">
                                      <p:cBhvr>
                                        <p:cTn dur="1000"/>
                                        <p:tgtEl>
                                          <p:spTgt spid="12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4" st="4"/>
                                            </p:txEl>
                                          </p:spTgt>
                                        </p:tgtEl>
                                        <p:attrNameLst>
                                          <p:attrName>style.visibility</p:attrName>
                                        </p:attrNameLst>
                                      </p:cBhvr>
                                      <p:to>
                                        <p:strVal val="visible"/>
                                      </p:to>
                                    </p:set>
                                    <p:animEffect filter="fade" transition="in">
                                      <p:cBhvr>
                                        <p:cTn dur="1000"/>
                                        <p:tgtEl>
                                          <p:spTgt spid="12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5" st="5"/>
                                            </p:txEl>
                                          </p:spTgt>
                                        </p:tgtEl>
                                        <p:attrNameLst>
                                          <p:attrName>style.visibility</p:attrName>
                                        </p:attrNameLst>
                                      </p:cBhvr>
                                      <p:to>
                                        <p:strVal val="visible"/>
                                      </p:to>
                                    </p:set>
                                    <p:animEffect filter="fade" transition="in">
                                      <p:cBhvr>
                                        <p:cTn dur="1000"/>
                                        <p:tgtEl>
                                          <p:spTgt spid="120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6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Tweaking AI Behaviour</a:t>
            </a:r>
            <a:endParaRPr/>
          </a:p>
        </p:txBody>
      </p:sp>
      <p:sp>
        <p:nvSpPr>
          <p:cNvPr id="1213" name="Google Shape;1213;p16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16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219" name="Google Shape;1219;p16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Preventing Behaviour Tree </a:t>
            </a:r>
            <a:r>
              <a:rPr lang="en-GB"/>
              <a:t>flicker</a:t>
            </a:r>
            <a:r>
              <a:rPr lang="en-GB"/>
              <a:t>.</a:t>
            </a:r>
            <a:endParaRPr/>
          </a:p>
          <a:p>
            <a:pPr indent="-800100" lvl="0" marL="914400" rtl="0" algn="l">
              <a:spcBef>
                <a:spcPts val="0"/>
              </a:spcBef>
              <a:spcAft>
                <a:spcPts val="0"/>
              </a:spcAft>
              <a:buSzPts val="5400"/>
              <a:buChar char="●"/>
            </a:pPr>
            <a:r>
              <a:rPr lang="en-GB"/>
              <a:t>Creating mutually exclusive states.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xEl>
                                              <p:pRg end="0" st="0"/>
                                            </p:txEl>
                                          </p:spTgt>
                                        </p:tgtEl>
                                        <p:attrNameLst>
                                          <p:attrName>style.visibility</p:attrName>
                                        </p:attrNameLst>
                                      </p:cBhvr>
                                      <p:to>
                                        <p:strVal val="visible"/>
                                      </p:to>
                                    </p:set>
                                    <p:animEffect filter="fade" transition="in">
                                      <p:cBhvr>
                                        <p:cTn dur="1000"/>
                                        <p:tgtEl>
                                          <p:spTgt spid="1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xEl>
                                              <p:pRg end="1" st="1"/>
                                            </p:txEl>
                                          </p:spTgt>
                                        </p:tgtEl>
                                        <p:attrNameLst>
                                          <p:attrName>style.visibility</p:attrName>
                                        </p:attrNameLst>
                                      </p:cBhvr>
                                      <p:to>
                                        <p:strVal val="visible"/>
                                      </p:to>
                                    </p:set>
                                    <p:animEffect filter="fade" transition="in">
                                      <p:cBhvr>
                                        <p:cTn dur="1000"/>
                                        <p:tgtEl>
                                          <p:spTgt spid="121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Google Shape;1224;p170"/>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Make All States Mutually Exclusive</a:t>
            </a:r>
            <a:endParaRPr/>
          </a:p>
        </p:txBody>
      </p:sp>
      <p:sp>
        <p:nvSpPr>
          <p:cNvPr id="1225" name="Google Shape;1225;p170"/>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Enemy should give us breathing space.</a:t>
            </a:r>
            <a:endParaRPr/>
          </a:p>
          <a:p>
            <a:pPr indent="-800100" lvl="0" marL="914400" rtl="0" algn="l">
              <a:spcBef>
                <a:spcPts val="0"/>
              </a:spcBef>
              <a:spcAft>
                <a:spcPts val="0"/>
              </a:spcAft>
              <a:buSzPts val="5400"/>
              <a:buChar char="●"/>
            </a:pPr>
            <a:r>
              <a:rPr lang="en-GB"/>
              <a:t>Shouldn’t be suspicious if can chase.</a:t>
            </a:r>
            <a:endParaRPr/>
          </a:p>
          <a:p>
            <a:pPr indent="-800100" lvl="0" marL="914400" rtl="0" algn="l">
              <a:spcBef>
                <a:spcPts val="0"/>
              </a:spcBef>
              <a:spcAft>
                <a:spcPts val="0"/>
              </a:spcAft>
              <a:buSzPts val="5400"/>
              <a:buChar char="●"/>
            </a:pPr>
            <a:r>
              <a:rPr lang="en-GB"/>
              <a:t>Shouldn’t chase if we are already close.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xEl>
                                              <p:pRg end="0" st="0"/>
                                            </p:txEl>
                                          </p:spTgt>
                                        </p:tgtEl>
                                        <p:attrNameLst>
                                          <p:attrName>style.visibility</p:attrName>
                                        </p:attrNameLst>
                                      </p:cBhvr>
                                      <p:to>
                                        <p:strVal val="visible"/>
                                      </p:to>
                                    </p:set>
                                    <p:animEffect filter="fade" transition="in">
                                      <p:cBhvr>
                                        <p:cTn dur="1000"/>
                                        <p:tgtEl>
                                          <p:spTgt spid="12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xEl>
                                              <p:pRg end="1" st="1"/>
                                            </p:txEl>
                                          </p:spTgt>
                                        </p:tgtEl>
                                        <p:attrNameLst>
                                          <p:attrName>style.visibility</p:attrName>
                                        </p:attrNameLst>
                                      </p:cBhvr>
                                      <p:to>
                                        <p:strVal val="visible"/>
                                      </p:to>
                                    </p:set>
                                    <p:animEffect filter="fade" transition="in">
                                      <p:cBhvr>
                                        <p:cTn dur="1000"/>
                                        <p:tgtEl>
                                          <p:spTgt spid="12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xEl>
                                              <p:pRg end="2" st="2"/>
                                            </p:txEl>
                                          </p:spTgt>
                                        </p:tgtEl>
                                        <p:attrNameLst>
                                          <p:attrName>style.visibility</p:attrName>
                                        </p:attrNameLst>
                                      </p:cBhvr>
                                      <p:to>
                                        <p:strVal val="visible"/>
                                      </p:to>
                                    </p:set>
                                    <p:animEffect filter="fade" transition="in">
                                      <p:cBhvr>
                                        <p:cTn dur="1000"/>
                                        <p:tgtEl>
                                          <p:spTgt spid="12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17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Debugging AI Behaviour</a:t>
            </a:r>
            <a:endParaRPr/>
          </a:p>
        </p:txBody>
      </p:sp>
      <p:sp>
        <p:nvSpPr>
          <p:cNvPr id="1231" name="Google Shape;1231;p17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17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237" name="Google Shape;1237;p17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Viewing behaviour while playing.</a:t>
            </a:r>
            <a:endParaRPr/>
          </a:p>
          <a:p>
            <a:pPr indent="-800100" lvl="0" marL="914400" rtl="0" algn="l">
              <a:spcBef>
                <a:spcPts val="0"/>
              </a:spcBef>
              <a:spcAft>
                <a:spcPts val="0"/>
              </a:spcAft>
              <a:buSzPts val="5400"/>
              <a:buChar char="●"/>
            </a:pPr>
            <a:r>
              <a:rPr lang="en-GB"/>
              <a:t>Using tags on Actors.</a:t>
            </a:r>
            <a:endParaRPr/>
          </a:p>
          <a:p>
            <a:pPr indent="-800100" lvl="0" marL="914400" rtl="0" algn="l">
              <a:spcBef>
                <a:spcPts val="0"/>
              </a:spcBef>
              <a:spcAft>
                <a:spcPts val="0"/>
              </a:spcAft>
              <a:buSzPts val="5400"/>
              <a:buChar char="●"/>
            </a:pPr>
            <a:r>
              <a:rPr lang="en-GB"/>
              <a:t>Revising interrupting tasks.</a:t>
            </a:r>
            <a:endParaRPr/>
          </a:p>
          <a:p>
            <a:pPr indent="-800100" lvl="0" marL="914400" rtl="0" algn="l">
              <a:spcBef>
                <a:spcPts val="0"/>
              </a:spcBef>
              <a:spcAft>
                <a:spcPts val="0"/>
              </a:spcAft>
              <a:buSzPts val="5400"/>
              <a:buChar char="●"/>
            </a:pPr>
            <a:r>
              <a:rPr lang="en-GB"/>
              <a:t>Adding in multiple actors.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0" st="0"/>
                                            </p:txEl>
                                          </p:spTgt>
                                        </p:tgtEl>
                                        <p:attrNameLst>
                                          <p:attrName>style.visibility</p:attrName>
                                        </p:attrNameLst>
                                      </p:cBhvr>
                                      <p:to>
                                        <p:strVal val="visible"/>
                                      </p:to>
                                    </p:set>
                                    <p:animEffect filter="fade" transition="in">
                                      <p:cBhvr>
                                        <p:cTn dur="1000"/>
                                        <p:tgtEl>
                                          <p:spTgt spid="1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1" st="1"/>
                                            </p:txEl>
                                          </p:spTgt>
                                        </p:tgtEl>
                                        <p:attrNameLst>
                                          <p:attrName>style.visibility</p:attrName>
                                        </p:attrNameLst>
                                      </p:cBhvr>
                                      <p:to>
                                        <p:strVal val="visible"/>
                                      </p:to>
                                    </p:set>
                                    <p:animEffect filter="fade" transition="in">
                                      <p:cBhvr>
                                        <p:cTn dur="1000"/>
                                        <p:tgtEl>
                                          <p:spTgt spid="1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2" st="2"/>
                                            </p:txEl>
                                          </p:spTgt>
                                        </p:tgtEl>
                                        <p:attrNameLst>
                                          <p:attrName>style.visibility</p:attrName>
                                        </p:attrNameLst>
                                      </p:cBhvr>
                                      <p:to>
                                        <p:strVal val="visible"/>
                                      </p:to>
                                    </p:set>
                                    <p:animEffect filter="fade" transition="in">
                                      <p:cBhvr>
                                        <p:cTn dur="1000"/>
                                        <p:tgtEl>
                                          <p:spTgt spid="12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3" st="3"/>
                                            </p:txEl>
                                          </p:spTgt>
                                        </p:tgtEl>
                                        <p:attrNameLst>
                                          <p:attrName>style.visibility</p:attrName>
                                        </p:attrNameLst>
                                      </p:cBhvr>
                                      <p:to>
                                        <p:strVal val="visible"/>
                                      </p:to>
                                    </p:set>
                                    <p:animEffect filter="fade" transition="in">
                                      <p:cBhvr>
                                        <p:cTn dur="1000"/>
                                        <p:tgtEl>
                                          <p:spTgt spid="12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173"/>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Debug Two Enemies</a:t>
            </a:r>
            <a:endParaRPr/>
          </a:p>
        </p:txBody>
      </p:sp>
      <p:sp>
        <p:nvSpPr>
          <p:cNvPr id="1243" name="Google Shape;1243;p173"/>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Put two enemies in the scene.</a:t>
            </a:r>
            <a:endParaRPr/>
          </a:p>
          <a:p>
            <a:pPr indent="-800100" lvl="0" marL="914400" rtl="0" algn="l">
              <a:spcBef>
                <a:spcPts val="0"/>
              </a:spcBef>
              <a:spcAft>
                <a:spcPts val="0"/>
              </a:spcAft>
              <a:buSzPts val="5400"/>
              <a:buChar char="●"/>
            </a:pPr>
            <a:r>
              <a:rPr lang="en-GB"/>
              <a:t>Observe the behaviour.</a:t>
            </a:r>
            <a:endParaRPr/>
          </a:p>
          <a:p>
            <a:pPr indent="-800100" lvl="0" marL="914400" rtl="0" algn="l">
              <a:spcBef>
                <a:spcPts val="0"/>
              </a:spcBef>
              <a:spcAft>
                <a:spcPts val="0"/>
              </a:spcAft>
              <a:buSzPts val="5400"/>
              <a:buChar char="●"/>
            </a:pPr>
            <a:r>
              <a:rPr lang="en-GB"/>
              <a:t>What happens?</a:t>
            </a:r>
            <a:endParaRPr/>
          </a:p>
          <a:p>
            <a:pPr indent="-800100" lvl="0" marL="914400" rtl="0" algn="l">
              <a:spcBef>
                <a:spcPts val="0"/>
              </a:spcBef>
              <a:spcAft>
                <a:spcPts val="0"/>
              </a:spcAft>
              <a:buSzPts val="5400"/>
              <a:buChar char="●"/>
            </a:pPr>
            <a:r>
              <a:rPr lang="en-GB"/>
              <a:t>Can you think of a fix?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0" st="0"/>
                                            </p:txEl>
                                          </p:spTgt>
                                        </p:tgtEl>
                                        <p:attrNameLst>
                                          <p:attrName>style.visibility</p:attrName>
                                        </p:attrNameLst>
                                      </p:cBhvr>
                                      <p:to>
                                        <p:strVal val="visible"/>
                                      </p:to>
                                    </p:set>
                                    <p:animEffect filter="fade" transition="in">
                                      <p:cBhvr>
                                        <p:cTn dur="1000"/>
                                        <p:tgtEl>
                                          <p:spTgt spid="1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1" st="1"/>
                                            </p:txEl>
                                          </p:spTgt>
                                        </p:tgtEl>
                                        <p:attrNameLst>
                                          <p:attrName>style.visibility</p:attrName>
                                        </p:attrNameLst>
                                      </p:cBhvr>
                                      <p:to>
                                        <p:strVal val="visible"/>
                                      </p:to>
                                    </p:set>
                                    <p:animEffect filter="fade" transition="in">
                                      <p:cBhvr>
                                        <p:cTn dur="1000"/>
                                        <p:tgtEl>
                                          <p:spTgt spid="12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2" st="2"/>
                                            </p:txEl>
                                          </p:spTgt>
                                        </p:tgtEl>
                                        <p:attrNameLst>
                                          <p:attrName>style.visibility</p:attrName>
                                        </p:attrNameLst>
                                      </p:cBhvr>
                                      <p:to>
                                        <p:strVal val="visible"/>
                                      </p:to>
                                    </p:set>
                                    <p:animEffect filter="fade" transition="in">
                                      <p:cBhvr>
                                        <p:cTn dur="1000"/>
                                        <p:tgtEl>
                                          <p:spTgt spid="12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3" st="3"/>
                                            </p:txEl>
                                          </p:spTgt>
                                        </p:tgtEl>
                                        <p:attrNameLst>
                                          <p:attrName>style.visibility</p:attrName>
                                        </p:attrNameLst>
                                      </p:cBhvr>
                                      <p:to>
                                        <p:strVal val="visible"/>
                                      </p:to>
                                    </p:set>
                                    <p:animEffect filter="fade" transition="in">
                                      <p:cBhvr>
                                        <p:cTn dur="1000"/>
                                        <p:tgtEl>
                                          <p:spTgt spid="12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174"/>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Refactoring to a Gun Actor</a:t>
            </a:r>
            <a:endParaRPr/>
          </a:p>
          <a:p>
            <a:pPr indent="0" lvl="0" marL="0" rtl="0" algn="l">
              <a:spcBef>
                <a:spcPts val="0"/>
              </a:spcBef>
              <a:spcAft>
                <a:spcPts val="0"/>
              </a:spcAft>
              <a:buNone/>
            </a:pPr>
            <a:r>
              <a:t/>
            </a:r>
            <a:endParaRPr/>
          </a:p>
        </p:txBody>
      </p:sp>
      <p:sp>
        <p:nvSpPr>
          <p:cNvPr id="1249" name="Google Shape;1249;p174"/>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7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255" name="Google Shape;1255;p17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Gun actor.</a:t>
            </a:r>
            <a:endParaRPr/>
          </a:p>
          <a:p>
            <a:pPr indent="-800100" lvl="0" marL="914400" rtl="0" algn="l">
              <a:spcBef>
                <a:spcPts val="0"/>
              </a:spcBef>
              <a:spcAft>
                <a:spcPts val="0"/>
              </a:spcAft>
              <a:buSzPts val="5400"/>
              <a:buChar char="●"/>
            </a:pPr>
            <a:r>
              <a:rPr lang="en-GB"/>
              <a:t>Move the firing code over.</a:t>
            </a:r>
            <a:endParaRPr/>
          </a:p>
          <a:p>
            <a:pPr indent="-800100" lvl="0" marL="914400" rtl="0" algn="l">
              <a:spcBef>
                <a:spcPts val="0"/>
              </a:spcBef>
              <a:spcAft>
                <a:spcPts val="0"/>
              </a:spcAft>
              <a:buSzPts val="5400"/>
              <a:buChar char="●"/>
            </a:pPr>
            <a:r>
              <a:rPr lang="en-GB"/>
              <a:t>Revising refactoring.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0" st="0"/>
                                            </p:txEl>
                                          </p:spTgt>
                                        </p:tgtEl>
                                        <p:attrNameLst>
                                          <p:attrName>style.visibility</p:attrName>
                                        </p:attrNameLst>
                                      </p:cBhvr>
                                      <p:to>
                                        <p:strVal val="visible"/>
                                      </p:to>
                                    </p:set>
                                    <p:animEffect filter="fade" transition="in">
                                      <p:cBhvr>
                                        <p:cTn dur="1000"/>
                                        <p:tgtEl>
                                          <p:spTgt spid="1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1" st="1"/>
                                            </p:txEl>
                                          </p:spTgt>
                                        </p:tgtEl>
                                        <p:attrNameLst>
                                          <p:attrName>style.visibility</p:attrName>
                                        </p:attrNameLst>
                                      </p:cBhvr>
                                      <p:to>
                                        <p:strVal val="visible"/>
                                      </p:to>
                                    </p:set>
                                    <p:animEffect filter="fade" transition="in">
                                      <p:cBhvr>
                                        <p:cTn dur="1000"/>
                                        <p:tgtEl>
                                          <p:spTgt spid="1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2" st="2"/>
                                            </p:txEl>
                                          </p:spTgt>
                                        </p:tgtEl>
                                        <p:attrNameLst>
                                          <p:attrName>style.visibility</p:attrName>
                                        </p:attrNameLst>
                                      </p:cBhvr>
                                      <p:to>
                                        <p:strVal val="visible"/>
                                      </p:to>
                                    </p:set>
                                    <p:animEffect filter="fade" transition="in">
                                      <p:cBhvr>
                                        <p:cTn dur="1000"/>
                                        <p:tgtEl>
                                          <p:spTgt spid="12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17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Do the Refactor</a:t>
            </a:r>
            <a:endParaRPr/>
          </a:p>
        </p:txBody>
      </p:sp>
      <p:sp>
        <p:nvSpPr>
          <p:cNvPr id="1261" name="Google Shape;1261;p17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an new C++ class.</a:t>
            </a:r>
            <a:endParaRPr/>
          </a:p>
          <a:p>
            <a:pPr indent="-800100" lvl="0" marL="914400" rtl="0" algn="l">
              <a:spcBef>
                <a:spcPts val="0"/>
              </a:spcBef>
              <a:spcAft>
                <a:spcPts val="0"/>
              </a:spcAft>
              <a:buSzPts val="5400"/>
              <a:buChar char="●"/>
            </a:pPr>
            <a:r>
              <a:rPr lang="en-GB"/>
              <a:t>Move the default sub objects over.</a:t>
            </a:r>
            <a:endParaRPr/>
          </a:p>
          <a:p>
            <a:pPr indent="-800100" lvl="0" marL="914400" rtl="0" algn="l">
              <a:spcBef>
                <a:spcPts val="0"/>
              </a:spcBef>
              <a:spcAft>
                <a:spcPts val="0"/>
              </a:spcAft>
              <a:buSzPts val="5400"/>
              <a:buChar char="●"/>
            </a:pPr>
            <a:r>
              <a:rPr lang="en-GB"/>
              <a:t>Move the </a:t>
            </a:r>
            <a:r>
              <a:rPr lang="en-GB">
                <a:solidFill>
                  <a:srgbClr val="FFFF00"/>
                </a:solidFill>
                <a:latin typeface="Consolas"/>
                <a:ea typeface="Consolas"/>
                <a:cs typeface="Consolas"/>
                <a:sym typeface="Consolas"/>
              </a:rPr>
              <a:t>OnFire()</a:t>
            </a:r>
            <a:r>
              <a:rPr lang="en-GB"/>
              <a:t> code.</a:t>
            </a:r>
            <a:endParaRPr/>
          </a:p>
          <a:p>
            <a:pPr indent="-800100" lvl="0" marL="914400" rtl="0" algn="l">
              <a:spcBef>
                <a:spcPts val="0"/>
              </a:spcBef>
              <a:spcAft>
                <a:spcPts val="0"/>
              </a:spcAft>
              <a:buSzPts val="5400"/>
              <a:buChar char="●"/>
            </a:pPr>
            <a:r>
              <a:rPr lang="en-GB"/>
              <a:t>What else needs to move for this to work?</a:t>
            </a:r>
            <a:endParaRPr/>
          </a:p>
          <a:p>
            <a:pPr indent="-800100" lvl="0" marL="914400" rtl="0" algn="l">
              <a:spcBef>
                <a:spcPts val="0"/>
              </a:spcBef>
              <a:spcAft>
                <a:spcPts val="0"/>
              </a:spcAft>
              <a:buSzPts val="5400"/>
              <a:buChar char="●"/>
            </a:pPr>
            <a:r>
              <a:rPr lang="en-GB"/>
              <a:t>It won’t work but make it compile.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0" st="0"/>
                                            </p:txEl>
                                          </p:spTgt>
                                        </p:tgtEl>
                                        <p:attrNameLst>
                                          <p:attrName>style.visibility</p:attrName>
                                        </p:attrNameLst>
                                      </p:cBhvr>
                                      <p:to>
                                        <p:strVal val="visible"/>
                                      </p:to>
                                    </p:set>
                                    <p:animEffect filter="fade" transition="in">
                                      <p:cBhvr>
                                        <p:cTn dur="1000"/>
                                        <p:tgtEl>
                                          <p:spTgt spid="1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1" st="1"/>
                                            </p:txEl>
                                          </p:spTgt>
                                        </p:tgtEl>
                                        <p:attrNameLst>
                                          <p:attrName>style.visibility</p:attrName>
                                        </p:attrNameLst>
                                      </p:cBhvr>
                                      <p:to>
                                        <p:strVal val="visible"/>
                                      </p:to>
                                    </p:set>
                                    <p:animEffect filter="fade" transition="in">
                                      <p:cBhvr>
                                        <p:cTn dur="1000"/>
                                        <p:tgtEl>
                                          <p:spTgt spid="1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2" st="2"/>
                                            </p:txEl>
                                          </p:spTgt>
                                        </p:tgtEl>
                                        <p:attrNameLst>
                                          <p:attrName>style.visibility</p:attrName>
                                        </p:attrNameLst>
                                      </p:cBhvr>
                                      <p:to>
                                        <p:strVal val="visible"/>
                                      </p:to>
                                    </p:set>
                                    <p:animEffect filter="fade" transition="in">
                                      <p:cBhvr>
                                        <p:cTn dur="1000"/>
                                        <p:tgtEl>
                                          <p:spTgt spid="1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3" st="3"/>
                                            </p:txEl>
                                          </p:spTgt>
                                        </p:tgtEl>
                                        <p:attrNameLst>
                                          <p:attrName>style.visibility</p:attrName>
                                        </p:attrNameLst>
                                      </p:cBhvr>
                                      <p:to>
                                        <p:strVal val="visible"/>
                                      </p:to>
                                    </p:set>
                                    <p:animEffect filter="fade" transition="in">
                                      <p:cBhvr>
                                        <p:cTn dur="1000"/>
                                        <p:tgtEl>
                                          <p:spTgt spid="1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4" st="4"/>
                                            </p:txEl>
                                          </p:spTgt>
                                        </p:tgtEl>
                                        <p:attrNameLst>
                                          <p:attrName>style.visibility</p:attrName>
                                        </p:attrNameLst>
                                      </p:cBhvr>
                                      <p:to>
                                        <p:strVal val="visible"/>
                                      </p:to>
                                    </p:set>
                                    <p:animEffect filter="fade" transition="in">
                                      <p:cBhvr>
                                        <p:cTn dur="1000"/>
                                        <p:tgtEl>
                                          <p:spTgt spid="12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Markdown &amp; Marketing</a:t>
            </a:r>
            <a:endParaRPr/>
          </a:p>
        </p:txBody>
      </p:sp>
      <p:sp>
        <p:nvSpPr>
          <p:cNvPr id="222" name="Google Shape;222;p3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4.12.5</a:t>
            </a:r>
            <a:endParaRPr sz="3600">
              <a:solidFill>
                <a:srgbClr val="FFFFFF"/>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7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Attaching Actors to Components</a:t>
            </a:r>
            <a:endParaRPr/>
          </a:p>
        </p:txBody>
      </p:sp>
      <p:sp>
        <p:nvSpPr>
          <p:cNvPr id="1267" name="Google Shape;1267;p17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17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273" name="Google Shape;1273;p17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Revise spawning child actors.</a:t>
            </a:r>
            <a:endParaRPr/>
          </a:p>
          <a:p>
            <a:pPr indent="-800100" lvl="0" marL="914400" rtl="0" algn="l">
              <a:spcBef>
                <a:spcPts val="0"/>
              </a:spcBef>
              <a:spcAft>
                <a:spcPts val="0"/>
              </a:spcAft>
              <a:buSzPts val="5400"/>
              <a:buChar char="●"/>
            </a:pPr>
            <a:r>
              <a:rPr lang="en-GB"/>
              <a:t>Attaching actors to sub-components.</a:t>
            </a:r>
            <a:endParaRPr/>
          </a:p>
          <a:p>
            <a:pPr indent="-800100" lvl="0" marL="914400" rtl="0" algn="l">
              <a:spcBef>
                <a:spcPts val="0"/>
              </a:spcBef>
              <a:spcAft>
                <a:spcPts val="0"/>
              </a:spcAft>
              <a:buSzPts val="5400"/>
              <a:buChar char="●"/>
            </a:pPr>
            <a:r>
              <a:rPr lang="en-GB"/>
              <a:t>Attachment rule to sockets.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xEl>
                                              <p:pRg end="0" st="0"/>
                                            </p:txEl>
                                          </p:spTgt>
                                        </p:tgtEl>
                                        <p:attrNameLst>
                                          <p:attrName>style.visibility</p:attrName>
                                        </p:attrNameLst>
                                      </p:cBhvr>
                                      <p:to>
                                        <p:strVal val="visible"/>
                                      </p:to>
                                    </p:set>
                                    <p:animEffect filter="fade" transition="in">
                                      <p:cBhvr>
                                        <p:cTn dur="1000"/>
                                        <p:tgtEl>
                                          <p:spTgt spid="12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xEl>
                                              <p:pRg end="1" st="1"/>
                                            </p:txEl>
                                          </p:spTgt>
                                        </p:tgtEl>
                                        <p:attrNameLst>
                                          <p:attrName>style.visibility</p:attrName>
                                        </p:attrNameLst>
                                      </p:cBhvr>
                                      <p:to>
                                        <p:strVal val="visible"/>
                                      </p:to>
                                    </p:set>
                                    <p:animEffect filter="fade" transition="in">
                                      <p:cBhvr>
                                        <p:cTn dur="1000"/>
                                        <p:tgtEl>
                                          <p:spTgt spid="12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xEl>
                                              <p:pRg end="2" st="2"/>
                                            </p:txEl>
                                          </p:spTgt>
                                        </p:tgtEl>
                                        <p:attrNameLst>
                                          <p:attrName>style.visibility</p:attrName>
                                        </p:attrNameLst>
                                      </p:cBhvr>
                                      <p:to>
                                        <p:strVal val="visible"/>
                                      </p:to>
                                    </p:set>
                                    <p:animEffect filter="fade" transition="in">
                                      <p:cBhvr>
                                        <p:cTn dur="1000"/>
                                        <p:tgtEl>
                                          <p:spTgt spid="127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7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Spawn and Attach</a:t>
            </a:r>
            <a:endParaRPr/>
          </a:p>
        </p:txBody>
      </p:sp>
      <p:sp>
        <p:nvSpPr>
          <p:cNvPr id="1279" name="Google Shape;1279;p17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variable for the gun blueprint.</a:t>
            </a:r>
            <a:endParaRPr/>
          </a:p>
          <a:p>
            <a:pPr indent="-800100" lvl="0" marL="914400" rtl="0" algn="l">
              <a:spcBef>
                <a:spcPts val="0"/>
              </a:spcBef>
              <a:spcAft>
                <a:spcPts val="0"/>
              </a:spcAft>
              <a:buSzPts val="5400"/>
              <a:buChar char="●"/>
            </a:pPr>
            <a:r>
              <a:rPr lang="en-GB"/>
              <a:t>Spawn an instance of this.</a:t>
            </a:r>
            <a:endParaRPr/>
          </a:p>
          <a:p>
            <a:pPr indent="-800100" lvl="0" marL="914400" rtl="0" algn="l">
              <a:spcBef>
                <a:spcPts val="0"/>
              </a:spcBef>
              <a:spcAft>
                <a:spcPts val="0"/>
              </a:spcAft>
              <a:buSzPts val="5400"/>
              <a:buChar char="●"/>
            </a:pPr>
            <a:r>
              <a:rPr lang="en-GB"/>
              <a:t>Attach the instance to the grip socket.</a:t>
            </a:r>
            <a:endParaRPr/>
          </a:p>
          <a:p>
            <a:pPr indent="-800100" lvl="0" marL="914400" rtl="0" algn="l">
              <a:spcBef>
                <a:spcPts val="0"/>
              </a:spcBef>
              <a:spcAft>
                <a:spcPts val="0"/>
              </a:spcAft>
              <a:buSzPts val="5400"/>
              <a:buChar char="●"/>
            </a:pPr>
            <a:r>
              <a:rPr lang="en-GB"/>
              <a:t>What else needs connecting?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0" st="0"/>
                                            </p:txEl>
                                          </p:spTgt>
                                        </p:tgtEl>
                                        <p:attrNameLst>
                                          <p:attrName>style.visibility</p:attrName>
                                        </p:attrNameLst>
                                      </p:cBhvr>
                                      <p:to>
                                        <p:strVal val="visible"/>
                                      </p:to>
                                    </p:set>
                                    <p:animEffect filter="fade" transition="in">
                                      <p:cBhvr>
                                        <p:cTn dur="1000"/>
                                        <p:tgtEl>
                                          <p:spTgt spid="12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1" st="1"/>
                                            </p:txEl>
                                          </p:spTgt>
                                        </p:tgtEl>
                                        <p:attrNameLst>
                                          <p:attrName>style.visibility</p:attrName>
                                        </p:attrNameLst>
                                      </p:cBhvr>
                                      <p:to>
                                        <p:strVal val="visible"/>
                                      </p:to>
                                    </p:set>
                                    <p:animEffect filter="fade" transition="in">
                                      <p:cBhvr>
                                        <p:cTn dur="1000"/>
                                        <p:tgtEl>
                                          <p:spTgt spid="12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2" st="2"/>
                                            </p:txEl>
                                          </p:spTgt>
                                        </p:tgtEl>
                                        <p:attrNameLst>
                                          <p:attrName>style.visibility</p:attrName>
                                        </p:attrNameLst>
                                      </p:cBhvr>
                                      <p:to>
                                        <p:strVal val="visible"/>
                                      </p:to>
                                    </p:set>
                                    <p:animEffect filter="fade" transition="in">
                                      <p:cBhvr>
                                        <p:cTn dur="1000"/>
                                        <p:tgtEl>
                                          <p:spTgt spid="12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3" st="3"/>
                                            </p:txEl>
                                          </p:spTgt>
                                        </p:tgtEl>
                                        <p:attrNameLst>
                                          <p:attrName>style.visibility</p:attrName>
                                        </p:attrNameLst>
                                      </p:cBhvr>
                                      <p:to>
                                        <p:strVal val="visible"/>
                                      </p:to>
                                    </p:set>
                                    <p:animEffect filter="fade" transition="in">
                                      <p:cBhvr>
                                        <p:cTn dur="1000"/>
                                        <p:tgtEl>
                                          <p:spTgt spid="127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8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Configuring the Gun</a:t>
            </a:r>
            <a:endParaRPr/>
          </a:p>
        </p:txBody>
      </p:sp>
      <p:sp>
        <p:nvSpPr>
          <p:cNvPr id="1285" name="Google Shape;1285;p18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8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291" name="Google Shape;1291;p18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Playing montage animations.</a:t>
            </a:r>
            <a:endParaRPr/>
          </a:p>
          <a:p>
            <a:pPr indent="-800100" lvl="0" marL="914400" rtl="0" algn="l">
              <a:spcBef>
                <a:spcPts val="0"/>
              </a:spcBef>
              <a:spcAft>
                <a:spcPts val="0"/>
              </a:spcAft>
              <a:buSzPts val="5400"/>
              <a:buChar char="●"/>
            </a:pPr>
            <a:r>
              <a:rPr lang="en-GB"/>
              <a:t>Connecting to actors in code.</a:t>
            </a:r>
            <a:endParaRPr/>
          </a:p>
          <a:p>
            <a:pPr indent="-800100" lvl="0" marL="914400" rtl="0" algn="l">
              <a:spcBef>
                <a:spcPts val="0"/>
              </a:spcBef>
              <a:spcAft>
                <a:spcPts val="0"/>
              </a:spcAft>
              <a:buSzPts val="5400"/>
              <a:buChar char="●"/>
            </a:pPr>
            <a:r>
              <a:rPr lang="en-GB"/>
              <a:t>Finishing our refactor.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xEl>
                                              <p:pRg end="0" st="0"/>
                                            </p:txEl>
                                          </p:spTgt>
                                        </p:tgtEl>
                                        <p:attrNameLst>
                                          <p:attrName>style.visibility</p:attrName>
                                        </p:attrNameLst>
                                      </p:cBhvr>
                                      <p:to>
                                        <p:strVal val="visible"/>
                                      </p:to>
                                    </p:set>
                                    <p:animEffect filter="fade" transition="in">
                                      <p:cBhvr>
                                        <p:cTn dur="1000"/>
                                        <p:tgtEl>
                                          <p:spTgt spid="12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xEl>
                                              <p:pRg end="1" st="1"/>
                                            </p:txEl>
                                          </p:spTgt>
                                        </p:tgtEl>
                                        <p:attrNameLst>
                                          <p:attrName>style.visibility</p:attrName>
                                        </p:attrNameLst>
                                      </p:cBhvr>
                                      <p:to>
                                        <p:strVal val="visible"/>
                                      </p:to>
                                    </p:set>
                                    <p:animEffect filter="fade" transition="in">
                                      <p:cBhvr>
                                        <p:cTn dur="1000"/>
                                        <p:tgtEl>
                                          <p:spTgt spid="12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xEl>
                                              <p:pRg end="2" st="2"/>
                                            </p:txEl>
                                          </p:spTgt>
                                        </p:tgtEl>
                                        <p:attrNameLst>
                                          <p:attrName>style.visibility</p:attrName>
                                        </p:attrNameLst>
                                      </p:cBhvr>
                                      <p:to>
                                        <p:strVal val="visible"/>
                                      </p:to>
                                    </p:set>
                                    <p:animEffect filter="fade" transition="in">
                                      <p:cBhvr>
                                        <p:cTn dur="1000"/>
                                        <p:tgtEl>
                                          <p:spTgt spid="12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8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Finish Connecting</a:t>
            </a:r>
            <a:endParaRPr/>
          </a:p>
        </p:txBody>
      </p:sp>
      <p:sp>
        <p:nvSpPr>
          <p:cNvPr id="1297" name="Google Shape;1297;p18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Can you make the gun fire again?</a:t>
            </a:r>
            <a:endParaRPr/>
          </a:p>
          <a:p>
            <a:pPr indent="-800100" lvl="0" marL="914400" rtl="0" algn="l">
              <a:spcBef>
                <a:spcPts val="0"/>
              </a:spcBef>
              <a:spcAft>
                <a:spcPts val="0"/>
              </a:spcAft>
              <a:buSzPts val="5400"/>
              <a:buChar char="●"/>
            </a:pPr>
            <a:r>
              <a:rPr lang="en-GB"/>
              <a:t>Do they fire in the right direction?</a:t>
            </a:r>
            <a:endParaRPr/>
          </a:p>
          <a:p>
            <a:pPr indent="-800100" lvl="0" marL="914400" rtl="0" algn="l">
              <a:spcBef>
                <a:spcPts val="0"/>
              </a:spcBef>
              <a:spcAft>
                <a:spcPts val="0"/>
              </a:spcAft>
              <a:buSzPts val="5400"/>
              <a:buChar char="●"/>
            </a:pPr>
            <a:r>
              <a:rPr lang="en-GB"/>
              <a:t>Make the projectiles smaller.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xEl>
                                              <p:pRg end="0" st="0"/>
                                            </p:txEl>
                                          </p:spTgt>
                                        </p:tgtEl>
                                        <p:attrNameLst>
                                          <p:attrName>style.visibility</p:attrName>
                                        </p:attrNameLst>
                                      </p:cBhvr>
                                      <p:to>
                                        <p:strVal val="visible"/>
                                      </p:to>
                                    </p:set>
                                    <p:animEffect filter="fade" transition="in">
                                      <p:cBhvr>
                                        <p:cTn dur="1000"/>
                                        <p:tgtEl>
                                          <p:spTgt spid="12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xEl>
                                              <p:pRg end="1" st="1"/>
                                            </p:txEl>
                                          </p:spTgt>
                                        </p:tgtEl>
                                        <p:attrNameLst>
                                          <p:attrName>style.visibility</p:attrName>
                                        </p:attrNameLst>
                                      </p:cBhvr>
                                      <p:to>
                                        <p:strVal val="visible"/>
                                      </p:to>
                                    </p:set>
                                    <p:animEffect filter="fade" transition="in">
                                      <p:cBhvr>
                                        <p:cTn dur="1000"/>
                                        <p:tgtEl>
                                          <p:spTgt spid="12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xEl>
                                              <p:pRg end="2" st="2"/>
                                            </p:txEl>
                                          </p:spTgt>
                                        </p:tgtEl>
                                        <p:attrNameLst>
                                          <p:attrName>style.visibility</p:attrName>
                                        </p:attrNameLst>
                                      </p:cBhvr>
                                      <p:to>
                                        <p:strVal val="visible"/>
                                      </p:to>
                                    </p:set>
                                    <p:animEffect filter="fade" transition="in">
                                      <p:cBhvr>
                                        <p:cTn dur="1000"/>
                                        <p:tgtEl>
                                          <p:spTgt spid="129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8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Moving Files from LFS to Git</a:t>
            </a:r>
            <a:endParaRPr/>
          </a:p>
        </p:txBody>
      </p:sp>
      <p:sp>
        <p:nvSpPr>
          <p:cNvPr id="1303" name="Google Shape;1303;p18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18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309" name="Google Shape;1309;p18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pros and cons of LFS.</a:t>
            </a:r>
            <a:endParaRPr/>
          </a:p>
          <a:p>
            <a:pPr indent="-800100" lvl="0" marL="914400" rtl="0" algn="l">
              <a:spcBef>
                <a:spcPts val="0"/>
              </a:spcBef>
              <a:spcAft>
                <a:spcPts val="0"/>
              </a:spcAft>
              <a:buSzPts val="5400"/>
              <a:buChar char="●"/>
            </a:pPr>
            <a:r>
              <a:rPr lang="en-GB"/>
              <a:t>How to move files from LFS.</a:t>
            </a:r>
            <a:endParaRPr/>
          </a:p>
          <a:p>
            <a:pPr indent="-800100" lvl="0" marL="914400" rtl="0" algn="l">
              <a:spcBef>
                <a:spcPts val="0"/>
              </a:spcBef>
              <a:spcAft>
                <a:spcPts val="0"/>
              </a:spcAft>
              <a:buSzPts val="5400"/>
              <a:buChar char="●"/>
            </a:pPr>
            <a:r>
              <a:rPr lang="en-GB"/>
              <a:t>Tracking folder instead of extensions.</a:t>
            </a:r>
            <a:endParaRPr/>
          </a:p>
          <a:p>
            <a:pPr indent="-800100" lvl="0" marL="914400" rtl="0" algn="l">
              <a:spcBef>
                <a:spcPts val="0"/>
              </a:spcBef>
              <a:spcAft>
                <a:spcPts val="0"/>
              </a:spcAft>
              <a:buSzPts val="5400"/>
              <a:buChar char="●"/>
            </a:pPr>
            <a:r>
              <a:rPr lang="en-GB"/>
              <a:t>Where tracking happens.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0" st="0"/>
                                            </p:txEl>
                                          </p:spTgt>
                                        </p:tgtEl>
                                        <p:attrNameLst>
                                          <p:attrName>style.visibility</p:attrName>
                                        </p:attrNameLst>
                                      </p:cBhvr>
                                      <p:to>
                                        <p:strVal val="visible"/>
                                      </p:to>
                                    </p:set>
                                    <p:animEffect filter="fade" transition="in">
                                      <p:cBhvr>
                                        <p:cTn dur="1000"/>
                                        <p:tgtEl>
                                          <p:spTgt spid="1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1" st="1"/>
                                            </p:txEl>
                                          </p:spTgt>
                                        </p:tgtEl>
                                        <p:attrNameLst>
                                          <p:attrName>style.visibility</p:attrName>
                                        </p:attrNameLst>
                                      </p:cBhvr>
                                      <p:to>
                                        <p:strVal val="visible"/>
                                      </p:to>
                                    </p:set>
                                    <p:animEffect filter="fade" transition="in">
                                      <p:cBhvr>
                                        <p:cTn dur="1000"/>
                                        <p:tgtEl>
                                          <p:spTgt spid="1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2" st="2"/>
                                            </p:txEl>
                                          </p:spTgt>
                                        </p:tgtEl>
                                        <p:attrNameLst>
                                          <p:attrName>style.visibility</p:attrName>
                                        </p:attrNameLst>
                                      </p:cBhvr>
                                      <p:to>
                                        <p:strVal val="visible"/>
                                      </p:to>
                                    </p:set>
                                    <p:animEffect filter="fade" transition="in">
                                      <p:cBhvr>
                                        <p:cTn dur="1000"/>
                                        <p:tgtEl>
                                          <p:spTgt spid="1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3" st="3"/>
                                            </p:txEl>
                                          </p:spTgt>
                                        </p:tgtEl>
                                        <p:attrNameLst>
                                          <p:attrName>style.visibility</p:attrName>
                                        </p:attrNameLst>
                                      </p:cBhvr>
                                      <p:to>
                                        <p:strVal val="visible"/>
                                      </p:to>
                                    </p:set>
                                    <p:animEffect filter="fade" transition="in">
                                      <p:cBhvr>
                                        <p:cTn dur="1000"/>
                                        <p:tgtEl>
                                          <p:spTgt spid="13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18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How to Remove from LFS</a:t>
            </a:r>
            <a:endParaRPr/>
          </a:p>
        </p:txBody>
      </p:sp>
      <p:sp>
        <p:nvSpPr>
          <p:cNvPr id="1315" name="Google Shape;1315;p18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Edit tracked files.</a:t>
            </a:r>
            <a:endParaRPr/>
          </a:p>
          <a:p>
            <a:pPr indent="-800100" lvl="0" marL="914400" rtl="0" algn="l">
              <a:spcBef>
                <a:spcPts val="0"/>
              </a:spcBef>
              <a:spcAft>
                <a:spcPts val="0"/>
              </a:spcAft>
              <a:buSzPts val="5400"/>
              <a:buChar char="●"/>
            </a:pPr>
            <a:r>
              <a:rPr lang="en-GB">
                <a:solidFill>
                  <a:srgbClr val="FFFF00"/>
                </a:solidFill>
                <a:latin typeface="Consolas"/>
                <a:ea typeface="Consolas"/>
                <a:cs typeface="Consolas"/>
                <a:sym typeface="Consolas"/>
              </a:rPr>
              <a:t>git rm --cached -r .</a:t>
            </a:r>
            <a:r>
              <a:rPr lang="en-GB"/>
              <a:t> </a:t>
            </a:r>
            <a:endParaRPr/>
          </a:p>
          <a:p>
            <a:pPr indent="-800100" lvl="0" marL="914400" rtl="0" algn="l">
              <a:spcBef>
                <a:spcPts val="0"/>
              </a:spcBef>
              <a:spcAft>
                <a:spcPts val="0"/>
              </a:spcAft>
              <a:buSzPts val="5400"/>
              <a:buChar char="●"/>
            </a:pPr>
            <a:r>
              <a:rPr lang="en-GB">
                <a:solidFill>
                  <a:srgbClr val="FFFF00"/>
                </a:solidFill>
                <a:latin typeface="Consolas"/>
                <a:ea typeface="Consolas"/>
                <a:cs typeface="Consolas"/>
                <a:sym typeface="Consolas"/>
              </a:rPr>
              <a:t>git add .</a:t>
            </a:r>
            <a:r>
              <a:rPr lang="en-GB"/>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0" st="0"/>
                                            </p:txEl>
                                          </p:spTgt>
                                        </p:tgtEl>
                                        <p:attrNameLst>
                                          <p:attrName>style.visibility</p:attrName>
                                        </p:attrNameLst>
                                      </p:cBhvr>
                                      <p:to>
                                        <p:strVal val="visible"/>
                                      </p:to>
                                    </p:set>
                                    <p:animEffect filter="fade" transition="in">
                                      <p:cBhvr>
                                        <p:cTn dur="1000"/>
                                        <p:tgtEl>
                                          <p:spTgt spid="1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1" st="1"/>
                                            </p:txEl>
                                          </p:spTgt>
                                        </p:tgtEl>
                                        <p:attrNameLst>
                                          <p:attrName>style.visibility</p:attrName>
                                        </p:attrNameLst>
                                      </p:cBhvr>
                                      <p:to>
                                        <p:strVal val="visible"/>
                                      </p:to>
                                    </p:set>
                                    <p:animEffect filter="fade" transition="in">
                                      <p:cBhvr>
                                        <p:cTn dur="1000"/>
                                        <p:tgtEl>
                                          <p:spTgt spid="1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2" st="2"/>
                                            </p:txEl>
                                          </p:spTgt>
                                        </p:tgtEl>
                                        <p:attrNameLst>
                                          <p:attrName>style.visibility</p:attrName>
                                        </p:attrNameLst>
                                      </p:cBhvr>
                                      <p:to>
                                        <p:strVal val="visible"/>
                                      </p:to>
                                    </p:set>
                                    <p:animEffect filter="fade" transition="in">
                                      <p:cBhvr>
                                        <p:cTn dur="1000"/>
                                        <p:tgtEl>
                                          <p:spTgt spid="13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18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Re-track Your Files</a:t>
            </a:r>
            <a:endParaRPr/>
          </a:p>
        </p:txBody>
      </p:sp>
      <p:sp>
        <p:nvSpPr>
          <p:cNvPr id="1321" name="Google Shape;1321;p18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Move everything into a static folder.</a:t>
            </a:r>
            <a:endParaRPr/>
          </a:p>
          <a:p>
            <a:pPr indent="-800100" lvl="0" marL="914400" rtl="0" algn="l">
              <a:spcBef>
                <a:spcPts val="0"/>
              </a:spcBef>
              <a:spcAft>
                <a:spcPts val="0"/>
              </a:spcAft>
              <a:buSzPts val="5400"/>
              <a:buChar char="●"/>
            </a:pPr>
            <a:r>
              <a:rPr lang="en-GB"/>
              <a:t>Leave one blueprint out.</a:t>
            </a:r>
            <a:endParaRPr/>
          </a:p>
          <a:p>
            <a:pPr indent="-800100" lvl="0" marL="914400" rtl="0" algn="l">
              <a:spcBef>
                <a:spcPts val="0"/>
              </a:spcBef>
              <a:spcAft>
                <a:spcPts val="0"/>
              </a:spcAft>
              <a:buSzPts val="5400"/>
              <a:buChar char="●"/>
            </a:pPr>
            <a:r>
              <a:rPr lang="en-GB"/>
              <a:t>Edit tracking.</a:t>
            </a:r>
            <a:endParaRPr/>
          </a:p>
          <a:p>
            <a:pPr indent="-800100" lvl="0" marL="914400" rtl="0" algn="l">
              <a:lnSpc>
                <a:spcPct val="115000"/>
              </a:lnSpc>
              <a:spcBef>
                <a:spcPts val="0"/>
              </a:spcBef>
              <a:spcAft>
                <a:spcPts val="0"/>
              </a:spcAft>
              <a:buClr>
                <a:schemeClr val="lt1"/>
              </a:buClr>
              <a:buSzPts val="5400"/>
              <a:buChar char="●"/>
            </a:pPr>
            <a:r>
              <a:rPr lang="en-GB">
                <a:solidFill>
                  <a:srgbClr val="FFFF00"/>
                </a:solidFill>
                <a:latin typeface="Consolas"/>
                <a:ea typeface="Consolas"/>
                <a:cs typeface="Consolas"/>
                <a:sym typeface="Consolas"/>
              </a:rPr>
              <a:t>git lfs track Content/Static</a:t>
            </a:r>
            <a:r>
              <a:rPr lang="en-GB">
                <a:solidFill>
                  <a:schemeClr val="lt1"/>
                </a:solidFill>
              </a:rPr>
              <a:t> </a:t>
            </a:r>
            <a:endParaRPr>
              <a:solidFill>
                <a:schemeClr val="lt1"/>
              </a:solidFill>
            </a:endParaRPr>
          </a:p>
          <a:p>
            <a:pPr indent="-800100" lvl="0" marL="914400" rtl="0" algn="l">
              <a:lnSpc>
                <a:spcPct val="115000"/>
              </a:lnSpc>
              <a:spcBef>
                <a:spcPts val="0"/>
              </a:spcBef>
              <a:spcAft>
                <a:spcPts val="0"/>
              </a:spcAft>
              <a:buClr>
                <a:schemeClr val="lt1"/>
              </a:buClr>
              <a:buSzPts val="5400"/>
              <a:buChar char="●"/>
            </a:pPr>
            <a:r>
              <a:rPr lang="en-GB">
                <a:solidFill>
                  <a:srgbClr val="FFFF00"/>
                </a:solidFill>
                <a:latin typeface="Consolas"/>
                <a:ea typeface="Consolas"/>
                <a:cs typeface="Consolas"/>
                <a:sym typeface="Consolas"/>
              </a:rPr>
              <a:t>git rm --cached -r .</a:t>
            </a:r>
            <a:r>
              <a:rPr lang="en-GB">
                <a:solidFill>
                  <a:schemeClr val="lt1"/>
                </a:solidFill>
              </a:rPr>
              <a:t> </a:t>
            </a:r>
            <a:endParaRPr>
              <a:solidFill>
                <a:srgbClr val="FFFF00"/>
              </a:solidFill>
              <a:latin typeface="Consolas"/>
              <a:ea typeface="Consolas"/>
              <a:cs typeface="Consolas"/>
              <a:sym typeface="Consolas"/>
            </a:endParaRPr>
          </a:p>
          <a:p>
            <a:pPr indent="-800100" lvl="0" marL="914400" rtl="0" algn="l">
              <a:lnSpc>
                <a:spcPct val="115000"/>
              </a:lnSpc>
              <a:spcBef>
                <a:spcPts val="0"/>
              </a:spcBef>
              <a:spcAft>
                <a:spcPts val="0"/>
              </a:spcAft>
              <a:buClr>
                <a:schemeClr val="lt1"/>
              </a:buClr>
              <a:buSzPts val="5400"/>
              <a:buChar char="●"/>
            </a:pPr>
            <a:r>
              <a:rPr lang="en-GB">
                <a:solidFill>
                  <a:srgbClr val="FFFF00"/>
                </a:solidFill>
                <a:latin typeface="Consolas"/>
                <a:ea typeface="Consolas"/>
                <a:cs typeface="Consolas"/>
                <a:sym typeface="Consolas"/>
              </a:rPr>
              <a:t>git add .</a:t>
            </a:r>
            <a:r>
              <a:rPr lang="en-GB">
                <a:solidFill>
                  <a:schemeClr val="lt1"/>
                </a:solidFil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0" st="0"/>
                                            </p:txEl>
                                          </p:spTgt>
                                        </p:tgtEl>
                                        <p:attrNameLst>
                                          <p:attrName>style.visibility</p:attrName>
                                        </p:attrNameLst>
                                      </p:cBhvr>
                                      <p:to>
                                        <p:strVal val="visible"/>
                                      </p:to>
                                    </p:set>
                                    <p:animEffect filter="fade" transition="in">
                                      <p:cBhvr>
                                        <p:cTn dur="1000"/>
                                        <p:tgtEl>
                                          <p:spTgt spid="13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1" st="1"/>
                                            </p:txEl>
                                          </p:spTgt>
                                        </p:tgtEl>
                                        <p:attrNameLst>
                                          <p:attrName>style.visibility</p:attrName>
                                        </p:attrNameLst>
                                      </p:cBhvr>
                                      <p:to>
                                        <p:strVal val="visible"/>
                                      </p:to>
                                    </p:set>
                                    <p:animEffect filter="fade" transition="in">
                                      <p:cBhvr>
                                        <p:cTn dur="1000"/>
                                        <p:tgtEl>
                                          <p:spTgt spid="13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2" st="2"/>
                                            </p:txEl>
                                          </p:spTgt>
                                        </p:tgtEl>
                                        <p:attrNameLst>
                                          <p:attrName>style.visibility</p:attrName>
                                        </p:attrNameLst>
                                      </p:cBhvr>
                                      <p:to>
                                        <p:strVal val="visible"/>
                                      </p:to>
                                    </p:set>
                                    <p:animEffect filter="fade" transition="in">
                                      <p:cBhvr>
                                        <p:cTn dur="1000"/>
                                        <p:tgtEl>
                                          <p:spTgt spid="13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3" st="3"/>
                                            </p:txEl>
                                          </p:spTgt>
                                        </p:tgtEl>
                                        <p:attrNameLst>
                                          <p:attrName>style.visibility</p:attrName>
                                        </p:attrNameLst>
                                      </p:cBhvr>
                                      <p:to>
                                        <p:strVal val="visible"/>
                                      </p:to>
                                    </p:set>
                                    <p:animEffect filter="fade" transition="in">
                                      <p:cBhvr>
                                        <p:cTn dur="1000"/>
                                        <p:tgtEl>
                                          <p:spTgt spid="13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4" st="4"/>
                                            </p:txEl>
                                          </p:spTgt>
                                        </p:tgtEl>
                                        <p:attrNameLst>
                                          <p:attrName>style.visibility</p:attrName>
                                        </p:attrNameLst>
                                      </p:cBhvr>
                                      <p:to>
                                        <p:strVal val="visible"/>
                                      </p:to>
                                    </p:set>
                                    <p:animEffect filter="fade" transition="in">
                                      <p:cBhvr>
                                        <p:cTn dur="1000"/>
                                        <p:tgtEl>
                                          <p:spTgt spid="13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5" st="5"/>
                                            </p:txEl>
                                          </p:spTgt>
                                        </p:tgtEl>
                                        <p:attrNameLst>
                                          <p:attrName>style.visibility</p:attrName>
                                        </p:attrNameLst>
                                      </p:cBhvr>
                                      <p:to>
                                        <p:strVal val="visible"/>
                                      </p:to>
                                    </p:set>
                                    <p:animEffect filter="fade" transition="in">
                                      <p:cBhvr>
                                        <p:cTn dur="1000"/>
                                        <p:tgtEl>
                                          <p:spTgt spid="132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28" name="Google Shape;228;p3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Limitations of Unreal’s connection to GitHub</a:t>
            </a:r>
            <a:endParaRPr/>
          </a:p>
          <a:p>
            <a:pPr indent="-800100" lvl="0" marL="914400" rtl="0" algn="l">
              <a:spcBef>
                <a:spcPts val="0"/>
              </a:spcBef>
              <a:spcAft>
                <a:spcPts val="0"/>
              </a:spcAft>
              <a:buSzPts val="5400"/>
              <a:buChar char="●"/>
            </a:pPr>
            <a:r>
              <a:rPr lang="en-GB"/>
              <a:t>How to reset to previous commit to combine</a:t>
            </a:r>
            <a:endParaRPr/>
          </a:p>
          <a:p>
            <a:pPr indent="-800100" lvl="0" marL="914400" rtl="0" algn="l">
              <a:spcBef>
                <a:spcPts val="0"/>
              </a:spcBef>
              <a:spcAft>
                <a:spcPts val="0"/>
              </a:spcAft>
              <a:buSzPts val="5400"/>
              <a:buChar char="●"/>
            </a:pPr>
            <a:r>
              <a:rPr lang="en-GB"/>
              <a:t>Presenting your public GitHub page well</a:t>
            </a:r>
            <a:endParaRPr/>
          </a:p>
          <a:p>
            <a:pPr indent="-800100" lvl="0" marL="914400" rtl="0" algn="l">
              <a:spcBef>
                <a:spcPts val="0"/>
              </a:spcBef>
              <a:spcAft>
                <a:spcPts val="0"/>
              </a:spcAft>
              <a:buSzPts val="5400"/>
              <a:buChar char="●"/>
            </a:pPr>
            <a:r>
              <a:rPr lang="en-GB"/>
              <a:t>Using Markdown to enrich formatting.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1000"/>
                                        <p:tgtEl>
                                          <p:spTgt spid="2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18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To LFS or Not to LFS?</a:t>
            </a:r>
            <a:endParaRPr/>
          </a:p>
        </p:txBody>
      </p:sp>
      <p:sp>
        <p:nvSpPr>
          <p:cNvPr id="1327" name="Google Shape;1327;p18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8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333" name="Google Shape;1333;p18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pros and cons of LFS.</a:t>
            </a:r>
            <a:endParaRPr/>
          </a:p>
          <a:p>
            <a:pPr indent="-800100" lvl="0" marL="914400" rtl="0" algn="l">
              <a:spcBef>
                <a:spcPts val="0"/>
              </a:spcBef>
              <a:spcAft>
                <a:spcPts val="0"/>
              </a:spcAft>
              <a:buSzPts val="5400"/>
              <a:buChar char="●"/>
            </a:pPr>
            <a:r>
              <a:rPr lang="en-GB"/>
              <a:t>Organising your project for clarity.</a:t>
            </a:r>
            <a:endParaRPr/>
          </a:p>
          <a:p>
            <a:pPr indent="-800100" lvl="0" marL="914400" rtl="0" algn="l">
              <a:spcBef>
                <a:spcPts val="0"/>
              </a:spcBef>
              <a:spcAft>
                <a:spcPts val="0"/>
              </a:spcAft>
              <a:buSzPts val="5400"/>
              <a:buChar char="●"/>
            </a:pPr>
            <a:r>
              <a:rPr lang="en-GB"/>
              <a:t>How to deal with </a:t>
            </a:r>
            <a:r>
              <a:rPr lang="en-GB">
                <a:solidFill>
                  <a:srgbClr val="FFFF00"/>
                </a:solidFill>
              </a:rPr>
              <a:t>.umap</a:t>
            </a:r>
            <a:r>
              <a:rPr lang="en-GB"/>
              <a:t> assets.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0" st="0"/>
                                            </p:txEl>
                                          </p:spTgt>
                                        </p:tgtEl>
                                        <p:attrNameLst>
                                          <p:attrName>style.visibility</p:attrName>
                                        </p:attrNameLst>
                                      </p:cBhvr>
                                      <p:to>
                                        <p:strVal val="visible"/>
                                      </p:to>
                                    </p:set>
                                    <p:animEffect filter="fade" transition="in">
                                      <p:cBhvr>
                                        <p:cTn dur="1000"/>
                                        <p:tgtEl>
                                          <p:spTgt spid="13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1" st="1"/>
                                            </p:txEl>
                                          </p:spTgt>
                                        </p:tgtEl>
                                        <p:attrNameLst>
                                          <p:attrName>style.visibility</p:attrName>
                                        </p:attrNameLst>
                                      </p:cBhvr>
                                      <p:to>
                                        <p:strVal val="visible"/>
                                      </p:to>
                                    </p:set>
                                    <p:animEffect filter="fade" transition="in">
                                      <p:cBhvr>
                                        <p:cTn dur="1000"/>
                                        <p:tgtEl>
                                          <p:spTgt spid="13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2" st="2"/>
                                            </p:txEl>
                                          </p:spTgt>
                                        </p:tgtEl>
                                        <p:attrNameLst>
                                          <p:attrName>style.visibility</p:attrName>
                                        </p:attrNameLst>
                                      </p:cBhvr>
                                      <p:to>
                                        <p:strVal val="visible"/>
                                      </p:to>
                                    </p:set>
                                    <p:animEffect filter="fade" transition="in">
                                      <p:cBhvr>
                                        <p:cTn dur="1000"/>
                                        <p:tgtEl>
                                          <p:spTgt spid="13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8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Re-organise Your Project</a:t>
            </a:r>
            <a:endParaRPr/>
          </a:p>
        </p:txBody>
      </p:sp>
      <p:sp>
        <p:nvSpPr>
          <p:cNvPr id="1339" name="Google Shape;1339;p18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Investigate each sub folder.</a:t>
            </a:r>
            <a:endParaRPr/>
          </a:p>
          <a:p>
            <a:pPr indent="-800100" lvl="0" marL="914400" rtl="0" algn="l">
              <a:spcBef>
                <a:spcPts val="0"/>
              </a:spcBef>
              <a:spcAft>
                <a:spcPts val="0"/>
              </a:spcAft>
              <a:buSzPts val="5400"/>
              <a:buChar char="●"/>
            </a:pPr>
            <a:r>
              <a:rPr lang="en-GB"/>
              <a:t>Which assets are you likely to change?</a:t>
            </a:r>
            <a:endParaRPr/>
          </a:p>
          <a:p>
            <a:pPr indent="-800100" lvl="0" marL="914400" rtl="0" algn="l">
              <a:spcBef>
                <a:spcPts val="0"/>
              </a:spcBef>
              <a:spcAft>
                <a:spcPts val="0"/>
              </a:spcAft>
              <a:buSzPts val="5400"/>
              <a:buChar char="●"/>
            </a:pPr>
            <a:r>
              <a:rPr lang="en-GB"/>
              <a:t>Are they an acceptable size?</a:t>
            </a:r>
            <a:endParaRPr/>
          </a:p>
          <a:p>
            <a:pPr indent="-800100" lvl="0" marL="914400" rtl="0" algn="l">
              <a:spcBef>
                <a:spcPts val="0"/>
              </a:spcBef>
              <a:spcAft>
                <a:spcPts val="0"/>
              </a:spcAft>
              <a:buSzPts val="5400"/>
              <a:buChar char="●"/>
            </a:pPr>
            <a:r>
              <a:rPr lang="en-GB"/>
              <a:t>Move them into the two folders.</a:t>
            </a:r>
            <a:endParaRPr/>
          </a:p>
          <a:p>
            <a:pPr indent="-800100" lvl="0" marL="914400" rtl="0" algn="l">
              <a:spcBef>
                <a:spcPts val="0"/>
              </a:spcBef>
              <a:spcAft>
                <a:spcPts val="0"/>
              </a:spcAft>
              <a:buSzPts val="5400"/>
              <a:buChar char="●"/>
            </a:pPr>
            <a:r>
              <a:rPr lang="en-GB"/>
              <a:t>Ensure you clean up on disk too.</a:t>
            </a:r>
            <a:endParaRPr/>
          </a:p>
          <a:p>
            <a:pPr indent="-800100" lvl="0" marL="914400" rtl="0" algn="l">
              <a:spcBef>
                <a:spcPts val="0"/>
              </a:spcBef>
              <a:spcAft>
                <a:spcPts val="0"/>
              </a:spcAft>
              <a:buSzPts val="5400"/>
              <a:buChar char="●"/>
            </a:pPr>
            <a:r>
              <a:rPr lang="en-GB"/>
              <a:t>Update the git index.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0" st="0"/>
                                            </p:txEl>
                                          </p:spTgt>
                                        </p:tgtEl>
                                        <p:attrNameLst>
                                          <p:attrName>style.visibility</p:attrName>
                                        </p:attrNameLst>
                                      </p:cBhvr>
                                      <p:to>
                                        <p:strVal val="visible"/>
                                      </p:to>
                                    </p:set>
                                    <p:animEffect filter="fade" transition="in">
                                      <p:cBhvr>
                                        <p:cTn dur="1000"/>
                                        <p:tgtEl>
                                          <p:spTgt spid="1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1" st="1"/>
                                            </p:txEl>
                                          </p:spTgt>
                                        </p:tgtEl>
                                        <p:attrNameLst>
                                          <p:attrName>style.visibility</p:attrName>
                                        </p:attrNameLst>
                                      </p:cBhvr>
                                      <p:to>
                                        <p:strVal val="visible"/>
                                      </p:to>
                                    </p:set>
                                    <p:animEffect filter="fade" transition="in">
                                      <p:cBhvr>
                                        <p:cTn dur="1000"/>
                                        <p:tgtEl>
                                          <p:spTgt spid="13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2" st="2"/>
                                            </p:txEl>
                                          </p:spTgt>
                                        </p:tgtEl>
                                        <p:attrNameLst>
                                          <p:attrName>style.visibility</p:attrName>
                                        </p:attrNameLst>
                                      </p:cBhvr>
                                      <p:to>
                                        <p:strVal val="visible"/>
                                      </p:to>
                                    </p:set>
                                    <p:animEffect filter="fade" transition="in">
                                      <p:cBhvr>
                                        <p:cTn dur="1000"/>
                                        <p:tgtEl>
                                          <p:spTgt spid="13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3" st="3"/>
                                            </p:txEl>
                                          </p:spTgt>
                                        </p:tgtEl>
                                        <p:attrNameLst>
                                          <p:attrName>style.visibility</p:attrName>
                                        </p:attrNameLst>
                                      </p:cBhvr>
                                      <p:to>
                                        <p:strVal val="visible"/>
                                      </p:to>
                                    </p:set>
                                    <p:animEffect filter="fade" transition="in">
                                      <p:cBhvr>
                                        <p:cTn dur="1000"/>
                                        <p:tgtEl>
                                          <p:spTgt spid="13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4" st="4"/>
                                            </p:txEl>
                                          </p:spTgt>
                                        </p:tgtEl>
                                        <p:attrNameLst>
                                          <p:attrName>style.visibility</p:attrName>
                                        </p:attrNameLst>
                                      </p:cBhvr>
                                      <p:to>
                                        <p:strVal val="visible"/>
                                      </p:to>
                                    </p:set>
                                    <p:animEffect filter="fade" transition="in">
                                      <p:cBhvr>
                                        <p:cTn dur="1000"/>
                                        <p:tgtEl>
                                          <p:spTgt spid="13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5" st="5"/>
                                            </p:txEl>
                                          </p:spTgt>
                                        </p:tgtEl>
                                        <p:attrNameLst>
                                          <p:attrName>style.visibility</p:attrName>
                                        </p:attrNameLst>
                                      </p:cBhvr>
                                      <p:to>
                                        <p:strVal val="visible"/>
                                      </p:to>
                                    </p:set>
                                    <p:animEffect filter="fade" transition="in">
                                      <p:cBhvr>
                                        <p:cTn dur="1000"/>
                                        <p:tgtEl>
                                          <p:spTgt spid="133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19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Child Actor Components</a:t>
            </a:r>
            <a:endParaRPr/>
          </a:p>
        </p:txBody>
      </p:sp>
      <p:sp>
        <p:nvSpPr>
          <p:cNvPr id="1345" name="Google Shape;1345;p19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19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351" name="Google Shape;1351;p19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Previewing the gun with the skeleton.</a:t>
            </a:r>
            <a:endParaRPr/>
          </a:p>
          <a:p>
            <a:pPr indent="-800100" lvl="0" marL="914400" rtl="0" algn="l">
              <a:spcBef>
                <a:spcPts val="0"/>
              </a:spcBef>
              <a:spcAft>
                <a:spcPts val="0"/>
              </a:spcAft>
              <a:buSzPts val="5400"/>
              <a:buChar char="●"/>
            </a:pPr>
            <a:r>
              <a:rPr lang="en-GB"/>
              <a:t>Positioning the gun.</a:t>
            </a:r>
            <a:endParaRPr/>
          </a:p>
          <a:p>
            <a:pPr indent="-800100" lvl="0" marL="914400" rtl="0" algn="l">
              <a:spcBef>
                <a:spcPts val="0"/>
              </a:spcBef>
              <a:spcAft>
                <a:spcPts val="0"/>
              </a:spcAft>
              <a:buSzPts val="5400"/>
              <a:buChar char="●"/>
            </a:pPr>
            <a:r>
              <a:rPr lang="en-GB"/>
              <a:t>Child actors with Blueprint.</a:t>
            </a:r>
            <a:endParaRPr/>
          </a:p>
          <a:p>
            <a:pPr indent="-800100" lvl="0" marL="914400" rtl="0" algn="l">
              <a:spcBef>
                <a:spcPts val="0"/>
              </a:spcBef>
              <a:spcAft>
                <a:spcPts val="0"/>
              </a:spcAft>
              <a:buSzPts val="5400"/>
              <a:buChar char="●"/>
            </a:pPr>
            <a:r>
              <a:rPr lang="en-GB"/>
              <a:t>Using Child Actor Components.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0" st="0"/>
                                            </p:txEl>
                                          </p:spTgt>
                                        </p:tgtEl>
                                        <p:attrNameLst>
                                          <p:attrName>style.visibility</p:attrName>
                                        </p:attrNameLst>
                                      </p:cBhvr>
                                      <p:to>
                                        <p:strVal val="visible"/>
                                      </p:to>
                                    </p:set>
                                    <p:animEffect filter="fade" transition="in">
                                      <p:cBhvr>
                                        <p:cTn dur="1000"/>
                                        <p:tgtEl>
                                          <p:spTgt spid="13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1" st="1"/>
                                            </p:txEl>
                                          </p:spTgt>
                                        </p:tgtEl>
                                        <p:attrNameLst>
                                          <p:attrName>style.visibility</p:attrName>
                                        </p:attrNameLst>
                                      </p:cBhvr>
                                      <p:to>
                                        <p:strVal val="visible"/>
                                      </p:to>
                                    </p:set>
                                    <p:animEffect filter="fade" transition="in">
                                      <p:cBhvr>
                                        <p:cTn dur="1000"/>
                                        <p:tgtEl>
                                          <p:spTgt spid="13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2" st="2"/>
                                            </p:txEl>
                                          </p:spTgt>
                                        </p:tgtEl>
                                        <p:attrNameLst>
                                          <p:attrName>style.visibility</p:attrName>
                                        </p:attrNameLst>
                                      </p:cBhvr>
                                      <p:to>
                                        <p:strVal val="visible"/>
                                      </p:to>
                                    </p:set>
                                    <p:animEffect filter="fade" transition="in">
                                      <p:cBhvr>
                                        <p:cTn dur="1000"/>
                                        <p:tgtEl>
                                          <p:spTgt spid="13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3" st="3"/>
                                            </p:txEl>
                                          </p:spTgt>
                                        </p:tgtEl>
                                        <p:attrNameLst>
                                          <p:attrName>style.visibility</p:attrName>
                                        </p:attrNameLst>
                                      </p:cBhvr>
                                      <p:to>
                                        <p:strVal val="visible"/>
                                      </p:to>
                                    </p:set>
                                    <p:animEffect filter="fade" transition="in">
                                      <p:cBhvr>
                                        <p:cTn dur="1000"/>
                                        <p:tgtEl>
                                          <p:spTgt spid="13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19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Add a Gun to the AI</a:t>
            </a:r>
            <a:endParaRPr/>
          </a:p>
        </p:txBody>
      </p:sp>
      <p:sp>
        <p:nvSpPr>
          <p:cNvPr id="1357" name="Google Shape;1357;p19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a Child Actor component.</a:t>
            </a:r>
            <a:endParaRPr/>
          </a:p>
          <a:p>
            <a:pPr indent="-800100" lvl="0" marL="914400" rtl="0" algn="l">
              <a:spcBef>
                <a:spcPts val="0"/>
              </a:spcBef>
              <a:spcAft>
                <a:spcPts val="0"/>
              </a:spcAft>
              <a:buSzPts val="5400"/>
              <a:buChar char="●"/>
            </a:pPr>
            <a:r>
              <a:rPr lang="en-GB"/>
              <a:t>Make sure it’s visible in game.</a:t>
            </a:r>
            <a:endParaRPr/>
          </a:p>
          <a:p>
            <a:pPr indent="-800100" lvl="0" marL="914400" rtl="0" algn="l">
              <a:spcBef>
                <a:spcPts val="0"/>
              </a:spcBef>
              <a:spcAft>
                <a:spcPts val="0"/>
              </a:spcAft>
              <a:buSzPts val="5400"/>
              <a:buChar char="●"/>
            </a:pPr>
            <a:r>
              <a:rPr lang="en-GB"/>
              <a:t>Position the gun correctly.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xEl>
                                              <p:pRg end="0" st="0"/>
                                            </p:txEl>
                                          </p:spTgt>
                                        </p:tgtEl>
                                        <p:attrNameLst>
                                          <p:attrName>style.visibility</p:attrName>
                                        </p:attrNameLst>
                                      </p:cBhvr>
                                      <p:to>
                                        <p:strVal val="visible"/>
                                      </p:to>
                                    </p:set>
                                    <p:animEffect filter="fade" transition="in">
                                      <p:cBhvr>
                                        <p:cTn dur="1000"/>
                                        <p:tgtEl>
                                          <p:spTgt spid="1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xEl>
                                              <p:pRg end="1" st="1"/>
                                            </p:txEl>
                                          </p:spTgt>
                                        </p:tgtEl>
                                        <p:attrNameLst>
                                          <p:attrName>style.visibility</p:attrName>
                                        </p:attrNameLst>
                                      </p:cBhvr>
                                      <p:to>
                                        <p:strVal val="visible"/>
                                      </p:to>
                                    </p:set>
                                    <p:animEffect filter="fade" transition="in">
                                      <p:cBhvr>
                                        <p:cTn dur="1000"/>
                                        <p:tgtEl>
                                          <p:spTgt spid="13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xEl>
                                              <p:pRg end="2" st="2"/>
                                            </p:txEl>
                                          </p:spTgt>
                                        </p:tgtEl>
                                        <p:attrNameLst>
                                          <p:attrName>style.visibility</p:attrName>
                                        </p:attrNameLst>
                                      </p:cBhvr>
                                      <p:to>
                                        <p:strVal val="visible"/>
                                      </p:to>
                                    </p:set>
                                    <p:animEffect filter="fade" transition="in">
                                      <p:cBhvr>
                                        <p:cTn dur="1000"/>
                                        <p:tgtEl>
                                          <p:spTgt spid="13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19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Introduction to Inverse Kinematics</a:t>
            </a:r>
            <a:endParaRPr/>
          </a:p>
        </p:txBody>
      </p:sp>
      <p:sp>
        <p:nvSpPr>
          <p:cNvPr id="1363" name="Google Shape;1363;p19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19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369" name="Google Shape;1369;p19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Local vs component-space poses.</a:t>
            </a:r>
            <a:endParaRPr/>
          </a:p>
          <a:p>
            <a:pPr indent="-800100" lvl="0" marL="914400" rtl="0" algn="l">
              <a:spcBef>
                <a:spcPts val="0"/>
              </a:spcBef>
              <a:spcAft>
                <a:spcPts val="0"/>
              </a:spcAft>
              <a:buSzPts val="5400"/>
              <a:buChar char="●"/>
            </a:pPr>
            <a:r>
              <a:rPr lang="en-GB"/>
              <a:t>Understanding bone-space.</a:t>
            </a:r>
            <a:endParaRPr/>
          </a:p>
          <a:p>
            <a:pPr indent="-800100" lvl="0" marL="914400" rtl="0" algn="l">
              <a:spcBef>
                <a:spcPts val="0"/>
              </a:spcBef>
              <a:spcAft>
                <a:spcPts val="0"/>
              </a:spcAft>
              <a:buSzPts val="5400"/>
              <a:buChar char="●"/>
            </a:pPr>
            <a:r>
              <a:rPr lang="en-GB"/>
              <a:t>The principles of IK.</a:t>
            </a:r>
            <a:endParaRPr/>
          </a:p>
          <a:p>
            <a:pPr indent="-800100" lvl="0" marL="914400" rtl="0" algn="l">
              <a:spcBef>
                <a:spcPts val="0"/>
              </a:spcBef>
              <a:spcAft>
                <a:spcPts val="0"/>
              </a:spcAft>
              <a:buSzPts val="5400"/>
              <a:buChar char="●"/>
            </a:pPr>
            <a:r>
              <a:rPr lang="en-GB"/>
              <a:t>End effectors and Joint targets.</a:t>
            </a:r>
            <a:endParaRPr/>
          </a:p>
          <a:p>
            <a:pPr indent="-800100" lvl="0" marL="914400" rtl="0" algn="l">
              <a:spcBef>
                <a:spcPts val="0"/>
              </a:spcBef>
              <a:spcAft>
                <a:spcPts val="0"/>
              </a:spcAft>
              <a:buSzPts val="5400"/>
              <a:buChar char="●"/>
            </a:pPr>
            <a:r>
              <a:rPr lang="en-GB"/>
              <a:t>Mapping to the Two Bone IK node.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0" st="0"/>
                                            </p:txEl>
                                          </p:spTgt>
                                        </p:tgtEl>
                                        <p:attrNameLst>
                                          <p:attrName>style.visibility</p:attrName>
                                        </p:attrNameLst>
                                      </p:cBhvr>
                                      <p:to>
                                        <p:strVal val="visible"/>
                                      </p:to>
                                    </p:set>
                                    <p:animEffect filter="fade" transition="in">
                                      <p:cBhvr>
                                        <p:cTn dur="1000"/>
                                        <p:tgtEl>
                                          <p:spTgt spid="13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1" st="1"/>
                                            </p:txEl>
                                          </p:spTgt>
                                        </p:tgtEl>
                                        <p:attrNameLst>
                                          <p:attrName>style.visibility</p:attrName>
                                        </p:attrNameLst>
                                      </p:cBhvr>
                                      <p:to>
                                        <p:strVal val="visible"/>
                                      </p:to>
                                    </p:set>
                                    <p:animEffect filter="fade" transition="in">
                                      <p:cBhvr>
                                        <p:cTn dur="1000"/>
                                        <p:tgtEl>
                                          <p:spTgt spid="13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2" st="2"/>
                                            </p:txEl>
                                          </p:spTgt>
                                        </p:tgtEl>
                                        <p:attrNameLst>
                                          <p:attrName>style.visibility</p:attrName>
                                        </p:attrNameLst>
                                      </p:cBhvr>
                                      <p:to>
                                        <p:strVal val="visible"/>
                                      </p:to>
                                    </p:set>
                                    <p:animEffect filter="fade" transition="in">
                                      <p:cBhvr>
                                        <p:cTn dur="1000"/>
                                        <p:tgtEl>
                                          <p:spTgt spid="13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3" st="3"/>
                                            </p:txEl>
                                          </p:spTgt>
                                        </p:tgtEl>
                                        <p:attrNameLst>
                                          <p:attrName>style.visibility</p:attrName>
                                        </p:attrNameLst>
                                      </p:cBhvr>
                                      <p:to>
                                        <p:strVal val="visible"/>
                                      </p:to>
                                    </p:set>
                                    <p:animEffect filter="fade" transition="in">
                                      <p:cBhvr>
                                        <p:cTn dur="1000"/>
                                        <p:tgtEl>
                                          <p:spTgt spid="13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4" st="4"/>
                                            </p:txEl>
                                          </p:spTgt>
                                        </p:tgtEl>
                                        <p:attrNameLst>
                                          <p:attrName>style.visibility</p:attrName>
                                        </p:attrNameLst>
                                      </p:cBhvr>
                                      <p:to>
                                        <p:strVal val="visible"/>
                                      </p:to>
                                    </p:set>
                                    <p:animEffect filter="fade" transition="in">
                                      <p:cBhvr>
                                        <p:cTn dur="1000"/>
                                        <p:tgtEl>
                                          <p:spTgt spid="13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9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IK Fundamentals</a:t>
            </a:r>
            <a:endParaRPr/>
          </a:p>
        </p:txBody>
      </p:sp>
      <p:cxnSp>
        <p:nvCxnSpPr>
          <p:cNvPr id="1375" name="Google Shape;1375;p195"/>
          <p:cNvCxnSpPr/>
          <p:nvPr/>
        </p:nvCxnSpPr>
        <p:spPr>
          <a:xfrm flipH="1">
            <a:off x="13244900" y="2734100"/>
            <a:ext cx="30600" cy="3402600"/>
          </a:xfrm>
          <a:prstGeom prst="straightConnector1">
            <a:avLst/>
          </a:prstGeom>
          <a:noFill/>
          <a:ln cap="flat" cmpd="sng" w="114300">
            <a:solidFill>
              <a:srgbClr val="FFFFFF"/>
            </a:solidFill>
            <a:prstDash val="solid"/>
            <a:round/>
            <a:headEnd len="med" w="med" type="none"/>
            <a:tailEnd len="med" w="med" type="none"/>
          </a:ln>
        </p:spPr>
      </p:cxnSp>
      <p:cxnSp>
        <p:nvCxnSpPr>
          <p:cNvPr id="1376" name="Google Shape;1376;p195"/>
          <p:cNvCxnSpPr/>
          <p:nvPr/>
        </p:nvCxnSpPr>
        <p:spPr>
          <a:xfrm flipH="1">
            <a:off x="9690500" y="6076750"/>
            <a:ext cx="3585000" cy="2551800"/>
          </a:xfrm>
          <a:prstGeom prst="straightConnector1">
            <a:avLst/>
          </a:prstGeom>
          <a:noFill/>
          <a:ln cap="flat" cmpd="sng" w="114300">
            <a:solidFill>
              <a:srgbClr val="FFFFFF"/>
            </a:solidFill>
            <a:prstDash val="solid"/>
            <a:round/>
            <a:headEnd len="med" w="med" type="none"/>
            <a:tailEnd len="med" w="med" type="none"/>
          </a:ln>
        </p:spPr>
      </p:cxnSp>
      <p:sp>
        <p:nvSpPr>
          <p:cNvPr id="1377" name="Google Shape;1377;p195"/>
          <p:cNvSpPr txBox="1"/>
          <p:nvPr/>
        </p:nvSpPr>
        <p:spPr>
          <a:xfrm>
            <a:off x="4617550" y="2885950"/>
            <a:ext cx="2491200" cy="230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9600">
                <a:solidFill>
                  <a:srgbClr val="FF0000"/>
                </a:solidFill>
              </a:rPr>
              <a:t>X</a:t>
            </a:r>
            <a:endParaRPr sz="9600">
              <a:solidFill>
                <a:srgbClr val="FF0000"/>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9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IK Fundamentals</a:t>
            </a:r>
            <a:endParaRPr/>
          </a:p>
        </p:txBody>
      </p:sp>
      <p:cxnSp>
        <p:nvCxnSpPr>
          <p:cNvPr id="1383" name="Google Shape;1383;p196"/>
          <p:cNvCxnSpPr/>
          <p:nvPr/>
        </p:nvCxnSpPr>
        <p:spPr>
          <a:xfrm rot="10800000">
            <a:off x="9083300" y="2582300"/>
            <a:ext cx="4192200" cy="151800"/>
          </a:xfrm>
          <a:prstGeom prst="straightConnector1">
            <a:avLst/>
          </a:prstGeom>
          <a:noFill/>
          <a:ln cap="flat" cmpd="sng" w="114300">
            <a:solidFill>
              <a:srgbClr val="FFFFFF"/>
            </a:solidFill>
            <a:prstDash val="solid"/>
            <a:round/>
            <a:headEnd len="med" w="med" type="none"/>
            <a:tailEnd len="med" w="med" type="none"/>
          </a:ln>
        </p:spPr>
      </p:cxnSp>
      <p:cxnSp>
        <p:nvCxnSpPr>
          <p:cNvPr id="1384" name="Google Shape;1384;p196"/>
          <p:cNvCxnSpPr/>
          <p:nvPr/>
        </p:nvCxnSpPr>
        <p:spPr>
          <a:xfrm flipH="1">
            <a:off x="5255450" y="2642950"/>
            <a:ext cx="3797400" cy="1155600"/>
          </a:xfrm>
          <a:prstGeom prst="straightConnector1">
            <a:avLst/>
          </a:prstGeom>
          <a:noFill/>
          <a:ln cap="flat" cmpd="sng" w="114300">
            <a:solidFill>
              <a:srgbClr val="FFFFFF"/>
            </a:solidFill>
            <a:prstDash val="solid"/>
            <a:round/>
            <a:headEnd len="med" w="med" type="none"/>
            <a:tailEnd len="med" w="med" type="none"/>
          </a:ln>
        </p:spPr>
      </p:cxnSp>
      <p:sp>
        <p:nvSpPr>
          <p:cNvPr id="1385" name="Google Shape;1385;p196"/>
          <p:cNvSpPr txBox="1"/>
          <p:nvPr/>
        </p:nvSpPr>
        <p:spPr>
          <a:xfrm>
            <a:off x="4617550" y="2885950"/>
            <a:ext cx="2491200" cy="230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9600">
                <a:solidFill>
                  <a:srgbClr val="FF0000"/>
                </a:solidFill>
              </a:rPr>
              <a:t>X</a:t>
            </a:r>
            <a:endParaRPr sz="9600">
              <a:solidFill>
                <a:srgbClr val="FF0000"/>
              </a:solidFill>
            </a:endParaRPr>
          </a:p>
        </p:txBody>
      </p:sp>
      <p:sp>
        <p:nvSpPr>
          <p:cNvPr id="1386" name="Google Shape;1386;p196"/>
          <p:cNvSpPr txBox="1"/>
          <p:nvPr>
            <p:ph idx="1" type="body"/>
          </p:nvPr>
        </p:nvSpPr>
        <p:spPr>
          <a:xfrm>
            <a:off x="2470084" y="5464812"/>
            <a:ext cx="4395600" cy="11556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End Effector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Decorate &amp; Share your Repo</a:t>
            </a:r>
            <a:endParaRPr/>
          </a:p>
        </p:txBody>
      </p:sp>
      <p:sp>
        <p:nvSpPr>
          <p:cNvPr id="234" name="Google Shape;234;p35"/>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Organisations / Teams as needed</a:t>
            </a:r>
            <a:endParaRPr/>
          </a:p>
          <a:p>
            <a:pPr indent="-800100" lvl="0" marL="914400" rtl="0" algn="l">
              <a:spcBef>
                <a:spcPts val="0"/>
              </a:spcBef>
              <a:spcAft>
                <a:spcPts val="0"/>
              </a:spcAft>
              <a:buSzPts val="5400"/>
              <a:buChar char="●"/>
            </a:pPr>
            <a:r>
              <a:rPr lang="en-GB"/>
              <a:t>Add a </a:t>
            </a:r>
            <a:r>
              <a:rPr lang="en-GB">
                <a:solidFill>
                  <a:srgbClr val="FFFF00"/>
                </a:solidFill>
                <a:latin typeface="Consolas"/>
                <a:ea typeface="Consolas"/>
                <a:cs typeface="Consolas"/>
                <a:sym typeface="Consolas"/>
              </a:rPr>
              <a:t>readme.md</a:t>
            </a:r>
            <a:r>
              <a:rPr lang="en-GB"/>
              <a:t> file and use MarkDown</a:t>
            </a:r>
            <a:endParaRPr/>
          </a:p>
          <a:p>
            <a:pPr indent="-800100" lvl="0" marL="914400" rtl="0" algn="l">
              <a:spcBef>
                <a:spcPts val="0"/>
              </a:spcBef>
              <a:spcAft>
                <a:spcPts val="0"/>
              </a:spcAft>
              <a:buSzPts val="5400"/>
              <a:buChar char="●"/>
            </a:pPr>
            <a:r>
              <a:rPr lang="en-GB"/>
              <a:t>Check visibility in an anonymous browser</a:t>
            </a:r>
            <a:endParaRPr/>
          </a:p>
          <a:p>
            <a:pPr indent="-800100" lvl="0" marL="914400" rtl="0" algn="l">
              <a:spcBef>
                <a:spcPts val="0"/>
              </a:spcBef>
              <a:spcAft>
                <a:spcPts val="0"/>
              </a:spcAft>
              <a:buSzPts val="5400"/>
              <a:buChar char="●"/>
            </a:pPr>
            <a:r>
              <a:rPr lang="en-GB"/>
              <a:t>NOTE: This all assumes you’re OK with it public!</a:t>
            </a:r>
            <a:endParaRPr/>
          </a:p>
          <a:p>
            <a:pPr indent="-800100" lvl="0" marL="914400" rtl="0" algn="l">
              <a:spcBef>
                <a:spcPts val="0"/>
              </a:spcBef>
              <a:spcAft>
                <a:spcPts val="0"/>
              </a:spcAft>
              <a:buSzPts val="5400"/>
              <a:buChar char="●"/>
            </a:pPr>
            <a:r>
              <a:rPr lang="en-GB"/>
              <a:t>Share using link in Resources for feedback</a:t>
            </a:r>
            <a:endParaRPr/>
          </a:p>
          <a:p>
            <a:pPr indent="-800100" lvl="0" marL="914400" rtl="0" algn="l">
              <a:spcBef>
                <a:spcPts val="0"/>
              </a:spcBef>
              <a:spcAft>
                <a:spcPts val="0"/>
              </a:spcAft>
              <a:buSzPts val="5400"/>
              <a:buChar char="●"/>
            </a:pPr>
            <a:r>
              <a:rPr lang="en-GB"/>
              <a:t>How else can you get feedback on your game?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10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10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1000"/>
                                        <p:tgtEl>
                                          <p:spTgt spid="2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animEffect filter="fade" transition="in">
                                      <p:cBhvr>
                                        <p:cTn dur="1000"/>
                                        <p:tgtEl>
                                          <p:spTgt spid="23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Google Shape;1391;p19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IK Fundamentals</a:t>
            </a:r>
            <a:endParaRPr/>
          </a:p>
        </p:txBody>
      </p:sp>
      <p:cxnSp>
        <p:nvCxnSpPr>
          <p:cNvPr id="1392" name="Google Shape;1392;p197"/>
          <p:cNvCxnSpPr/>
          <p:nvPr/>
        </p:nvCxnSpPr>
        <p:spPr>
          <a:xfrm flipH="1">
            <a:off x="9356900" y="2734100"/>
            <a:ext cx="3918600" cy="1245600"/>
          </a:xfrm>
          <a:prstGeom prst="straightConnector1">
            <a:avLst/>
          </a:prstGeom>
          <a:noFill/>
          <a:ln cap="flat" cmpd="sng" w="114300">
            <a:solidFill>
              <a:srgbClr val="FFFFFF"/>
            </a:solidFill>
            <a:prstDash val="solid"/>
            <a:round/>
            <a:headEnd len="med" w="med" type="none"/>
            <a:tailEnd len="med" w="med" type="none"/>
          </a:ln>
        </p:spPr>
      </p:cxnSp>
      <p:cxnSp>
        <p:nvCxnSpPr>
          <p:cNvPr id="1393" name="Google Shape;1393;p197"/>
          <p:cNvCxnSpPr/>
          <p:nvPr/>
        </p:nvCxnSpPr>
        <p:spPr>
          <a:xfrm rot="10800000">
            <a:off x="5255650" y="3798400"/>
            <a:ext cx="4101000" cy="181200"/>
          </a:xfrm>
          <a:prstGeom prst="straightConnector1">
            <a:avLst/>
          </a:prstGeom>
          <a:noFill/>
          <a:ln cap="flat" cmpd="sng" w="114300">
            <a:solidFill>
              <a:srgbClr val="FFFFFF"/>
            </a:solidFill>
            <a:prstDash val="solid"/>
            <a:round/>
            <a:headEnd len="med" w="med" type="none"/>
            <a:tailEnd len="med" w="med" type="none"/>
          </a:ln>
        </p:spPr>
      </p:cxnSp>
      <p:sp>
        <p:nvSpPr>
          <p:cNvPr id="1394" name="Google Shape;1394;p197"/>
          <p:cNvSpPr txBox="1"/>
          <p:nvPr/>
        </p:nvSpPr>
        <p:spPr>
          <a:xfrm>
            <a:off x="4617550" y="2885950"/>
            <a:ext cx="2491200" cy="230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9600">
                <a:solidFill>
                  <a:srgbClr val="FF0000"/>
                </a:solidFill>
              </a:rPr>
              <a:t>X</a:t>
            </a:r>
            <a:endParaRPr sz="9600">
              <a:solidFill>
                <a:srgbClr val="FF0000"/>
              </a:solidFill>
            </a:endParaRPr>
          </a:p>
        </p:txBody>
      </p:sp>
      <p:sp>
        <p:nvSpPr>
          <p:cNvPr id="1395" name="Google Shape;1395;p197"/>
          <p:cNvSpPr txBox="1"/>
          <p:nvPr/>
        </p:nvSpPr>
        <p:spPr>
          <a:xfrm>
            <a:off x="9509550" y="5590700"/>
            <a:ext cx="2491200" cy="230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9600">
                <a:solidFill>
                  <a:srgbClr val="FFFF00"/>
                </a:solidFill>
              </a:rPr>
              <a:t>X</a:t>
            </a:r>
            <a:endParaRPr sz="9600">
              <a:solidFill>
                <a:srgbClr val="FFFF00"/>
              </a:solidFill>
            </a:endParaRPr>
          </a:p>
        </p:txBody>
      </p:sp>
      <p:sp>
        <p:nvSpPr>
          <p:cNvPr id="1396" name="Google Shape;1396;p197"/>
          <p:cNvSpPr txBox="1"/>
          <p:nvPr>
            <p:ph idx="1" type="body"/>
          </p:nvPr>
        </p:nvSpPr>
        <p:spPr>
          <a:xfrm>
            <a:off x="4961284" y="6167312"/>
            <a:ext cx="4395600" cy="11556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Joint Target</a:t>
            </a:r>
            <a:endParaRPr/>
          </a:p>
        </p:txBody>
      </p:sp>
      <p:cxnSp>
        <p:nvCxnSpPr>
          <p:cNvPr id="1397" name="Google Shape;1397;p197"/>
          <p:cNvCxnSpPr/>
          <p:nvPr/>
        </p:nvCxnSpPr>
        <p:spPr>
          <a:xfrm>
            <a:off x="9447800" y="4040350"/>
            <a:ext cx="455400" cy="1883400"/>
          </a:xfrm>
          <a:prstGeom prst="straightConnector1">
            <a:avLst/>
          </a:prstGeom>
          <a:noFill/>
          <a:ln cap="flat" cmpd="sng" w="9525">
            <a:solidFill>
              <a:srgbClr val="FFFF00"/>
            </a:solidFill>
            <a:prstDash val="dash"/>
            <a:round/>
            <a:headEnd len="med" w="med" type="none"/>
            <a:tailEnd len="med" w="med"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9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How Does It Map?</a:t>
            </a:r>
            <a:endParaRPr/>
          </a:p>
        </p:txBody>
      </p:sp>
      <p:sp>
        <p:nvSpPr>
          <p:cNvPr id="1403" name="Google Shape;1403;p19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Two Bone IK node</a:t>
            </a:r>
            <a:endParaRPr/>
          </a:p>
          <a:p>
            <a:pPr indent="-800100" lvl="0" marL="914400" rtl="0" algn="l">
              <a:spcBef>
                <a:spcPts val="0"/>
              </a:spcBef>
              <a:spcAft>
                <a:spcPts val="0"/>
              </a:spcAft>
              <a:buSzPts val="5400"/>
              <a:buChar char="●"/>
            </a:pPr>
            <a:r>
              <a:rPr lang="en-GB"/>
              <a:t>Take a look at the properties.</a:t>
            </a:r>
            <a:endParaRPr/>
          </a:p>
          <a:p>
            <a:pPr indent="-800100" lvl="0" marL="914400" rtl="0" algn="l">
              <a:spcBef>
                <a:spcPts val="0"/>
              </a:spcBef>
              <a:spcAft>
                <a:spcPts val="0"/>
              </a:spcAft>
              <a:buSzPts val="5400"/>
              <a:buChar char="●"/>
            </a:pPr>
            <a:r>
              <a:rPr lang="en-GB"/>
              <a:t>Can you guess which properties map to which?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0" st="0"/>
                                            </p:txEl>
                                          </p:spTgt>
                                        </p:tgtEl>
                                        <p:attrNameLst>
                                          <p:attrName>style.visibility</p:attrName>
                                        </p:attrNameLst>
                                      </p:cBhvr>
                                      <p:to>
                                        <p:strVal val="visible"/>
                                      </p:to>
                                    </p:set>
                                    <p:animEffect filter="fade" transition="in">
                                      <p:cBhvr>
                                        <p:cTn dur="1000"/>
                                        <p:tgtEl>
                                          <p:spTgt spid="1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1" st="1"/>
                                            </p:txEl>
                                          </p:spTgt>
                                        </p:tgtEl>
                                        <p:attrNameLst>
                                          <p:attrName>style.visibility</p:attrName>
                                        </p:attrNameLst>
                                      </p:cBhvr>
                                      <p:to>
                                        <p:strVal val="visible"/>
                                      </p:to>
                                    </p:set>
                                    <p:animEffect filter="fade" transition="in">
                                      <p:cBhvr>
                                        <p:cTn dur="1000"/>
                                        <p:tgtEl>
                                          <p:spTgt spid="1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2" st="2"/>
                                            </p:txEl>
                                          </p:spTgt>
                                        </p:tgtEl>
                                        <p:attrNameLst>
                                          <p:attrName>style.visibility</p:attrName>
                                        </p:attrNameLst>
                                      </p:cBhvr>
                                      <p:to>
                                        <p:strVal val="visible"/>
                                      </p:to>
                                    </p:set>
                                    <p:animEffect filter="fade" transition="in">
                                      <p:cBhvr>
                                        <p:cTn dur="1000"/>
                                        <p:tgtEl>
                                          <p:spTgt spid="14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19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Inverse Kinematics with Animations</a:t>
            </a:r>
            <a:endParaRPr/>
          </a:p>
        </p:txBody>
      </p:sp>
      <p:sp>
        <p:nvSpPr>
          <p:cNvPr id="1409" name="Google Shape;1409;p19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20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415" name="Google Shape;1415;p20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Using the Two Bone IK node.</a:t>
            </a:r>
            <a:endParaRPr/>
          </a:p>
          <a:p>
            <a:pPr indent="-800100" lvl="0" marL="914400" rtl="0" algn="l">
              <a:spcBef>
                <a:spcPts val="0"/>
              </a:spcBef>
              <a:spcAft>
                <a:spcPts val="0"/>
              </a:spcAft>
              <a:buSzPts val="5400"/>
              <a:buChar char="●"/>
            </a:pPr>
            <a:r>
              <a:rPr lang="en-GB"/>
              <a:t>Effectors vs Joint targets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0" st="0"/>
                                            </p:txEl>
                                          </p:spTgt>
                                        </p:tgtEl>
                                        <p:attrNameLst>
                                          <p:attrName>style.visibility</p:attrName>
                                        </p:attrNameLst>
                                      </p:cBhvr>
                                      <p:to>
                                        <p:strVal val="visible"/>
                                      </p:to>
                                    </p:set>
                                    <p:animEffect filter="fade" transition="in">
                                      <p:cBhvr>
                                        <p:cTn dur="1000"/>
                                        <p:tgtEl>
                                          <p:spTgt spid="14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1" st="1"/>
                                            </p:txEl>
                                          </p:spTgt>
                                        </p:tgtEl>
                                        <p:attrNameLst>
                                          <p:attrName>style.visibility</p:attrName>
                                        </p:attrNameLst>
                                      </p:cBhvr>
                                      <p:to>
                                        <p:strVal val="visible"/>
                                      </p:to>
                                    </p:set>
                                    <p:animEffect filter="fade" transition="in">
                                      <p:cBhvr>
                                        <p:cTn dur="1000"/>
                                        <p:tgtEl>
                                          <p:spTgt spid="141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20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Set-up the AI IK</a:t>
            </a:r>
            <a:endParaRPr/>
          </a:p>
        </p:txBody>
      </p:sp>
      <p:sp>
        <p:nvSpPr>
          <p:cNvPr id="1421" name="Google Shape;1421;p20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the Two Bone IK.</a:t>
            </a:r>
            <a:endParaRPr/>
          </a:p>
          <a:p>
            <a:pPr indent="-800100" lvl="0" marL="914400" rtl="0" algn="l">
              <a:spcBef>
                <a:spcPts val="0"/>
              </a:spcBef>
              <a:spcAft>
                <a:spcPts val="0"/>
              </a:spcAft>
              <a:buSzPts val="5400"/>
              <a:buChar char="●"/>
            </a:pPr>
            <a:r>
              <a:rPr lang="en-GB"/>
              <a:t>Link the main bone.</a:t>
            </a:r>
            <a:endParaRPr/>
          </a:p>
          <a:p>
            <a:pPr indent="-800100" lvl="0" marL="914400" rtl="0" algn="l">
              <a:spcBef>
                <a:spcPts val="0"/>
              </a:spcBef>
              <a:spcAft>
                <a:spcPts val="0"/>
              </a:spcAft>
              <a:buSzPts val="5400"/>
              <a:buChar char="●"/>
            </a:pPr>
            <a:r>
              <a:rPr lang="en-GB"/>
              <a:t>Set up the relative effector and joint.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0" st="0"/>
                                            </p:txEl>
                                          </p:spTgt>
                                        </p:tgtEl>
                                        <p:attrNameLst>
                                          <p:attrName>style.visibility</p:attrName>
                                        </p:attrNameLst>
                                      </p:cBhvr>
                                      <p:to>
                                        <p:strVal val="visible"/>
                                      </p:to>
                                    </p:set>
                                    <p:animEffect filter="fade" transition="in">
                                      <p:cBhvr>
                                        <p:cTn dur="1000"/>
                                        <p:tgtEl>
                                          <p:spTgt spid="1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1" st="1"/>
                                            </p:txEl>
                                          </p:spTgt>
                                        </p:tgtEl>
                                        <p:attrNameLst>
                                          <p:attrName>style.visibility</p:attrName>
                                        </p:attrNameLst>
                                      </p:cBhvr>
                                      <p:to>
                                        <p:strVal val="visible"/>
                                      </p:to>
                                    </p:set>
                                    <p:animEffect filter="fade" transition="in">
                                      <p:cBhvr>
                                        <p:cTn dur="1000"/>
                                        <p:tgtEl>
                                          <p:spTgt spid="1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2" st="2"/>
                                            </p:txEl>
                                          </p:spTgt>
                                        </p:tgtEl>
                                        <p:attrNameLst>
                                          <p:attrName>style.visibility</p:attrName>
                                        </p:attrNameLst>
                                      </p:cBhvr>
                                      <p:to>
                                        <p:strVal val="visible"/>
                                      </p:to>
                                    </p:set>
                                    <p:animEffect filter="fade" transition="in">
                                      <p:cBhvr>
                                        <p:cTn dur="1000"/>
                                        <p:tgtEl>
                                          <p:spTgt spid="14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20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Comparing Blueprints with Diffs</a:t>
            </a:r>
            <a:endParaRPr/>
          </a:p>
        </p:txBody>
      </p:sp>
      <p:sp>
        <p:nvSpPr>
          <p:cNvPr id="1427" name="Google Shape;1427;p20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00"/>
                </a:solidFill>
              </a:rPr>
              <a:t>4.13.2</a:t>
            </a:r>
            <a:endParaRPr sz="3600">
              <a:solidFill>
                <a:srgbClr val="FFFF00"/>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20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433" name="Google Shape;1433;p20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Using UE4 built-in version control.</a:t>
            </a:r>
            <a:endParaRPr/>
          </a:p>
          <a:p>
            <a:pPr indent="-800100" lvl="0" marL="914400" rtl="0" algn="l">
              <a:spcBef>
                <a:spcPts val="0"/>
              </a:spcBef>
              <a:spcAft>
                <a:spcPts val="0"/>
              </a:spcAft>
              <a:buSzPts val="5400"/>
              <a:buChar char="●"/>
            </a:pPr>
            <a:r>
              <a:rPr lang="en-GB"/>
              <a:t>Diffing blueprints.</a:t>
            </a:r>
            <a:endParaRPr/>
          </a:p>
          <a:p>
            <a:pPr indent="-800100" lvl="0" marL="914400" rtl="0" algn="l">
              <a:spcBef>
                <a:spcPts val="0"/>
              </a:spcBef>
              <a:spcAft>
                <a:spcPts val="0"/>
              </a:spcAft>
              <a:buSzPts val="5400"/>
              <a:buChar char="●"/>
            </a:pPr>
            <a:r>
              <a:rPr lang="en-GB"/>
              <a:t>LFS vs Git assets in editor.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0" st="0"/>
                                            </p:txEl>
                                          </p:spTgt>
                                        </p:tgtEl>
                                        <p:attrNameLst>
                                          <p:attrName>style.visibility</p:attrName>
                                        </p:attrNameLst>
                                      </p:cBhvr>
                                      <p:to>
                                        <p:strVal val="visible"/>
                                      </p:to>
                                    </p:set>
                                    <p:animEffect filter="fade" transition="in">
                                      <p:cBhvr>
                                        <p:cTn dur="1000"/>
                                        <p:tgtEl>
                                          <p:spTgt spid="14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1" st="1"/>
                                            </p:txEl>
                                          </p:spTgt>
                                        </p:tgtEl>
                                        <p:attrNameLst>
                                          <p:attrName>style.visibility</p:attrName>
                                        </p:attrNameLst>
                                      </p:cBhvr>
                                      <p:to>
                                        <p:strVal val="visible"/>
                                      </p:to>
                                    </p:set>
                                    <p:animEffect filter="fade" transition="in">
                                      <p:cBhvr>
                                        <p:cTn dur="1000"/>
                                        <p:tgtEl>
                                          <p:spTgt spid="14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2" st="2"/>
                                            </p:txEl>
                                          </p:spTgt>
                                        </p:tgtEl>
                                        <p:attrNameLst>
                                          <p:attrName>style.visibility</p:attrName>
                                        </p:attrNameLst>
                                      </p:cBhvr>
                                      <p:to>
                                        <p:strVal val="visible"/>
                                      </p:to>
                                    </p:set>
                                    <p:animEffect filter="fade" transition="in">
                                      <p:cBhvr>
                                        <p:cTn dur="1000"/>
                                        <p:tgtEl>
                                          <p:spTgt spid="14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204"/>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What Changes Can You Find?</a:t>
            </a:r>
            <a:endParaRPr/>
          </a:p>
        </p:txBody>
      </p:sp>
      <p:sp>
        <p:nvSpPr>
          <p:cNvPr id="1439" name="Google Shape;1439;p204"/>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Dig through the commits.</a:t>
            </a:r>
            <a:endParaRPr/>
          </a:p>
          <a:p>
            <a:pPr indent="-800100" lvl="0" marL="914400" rtl="0" algn="l">
              <a:spcBef>
                <a:spcPts val="0"/>
              </a:spcBef>
              <a:spcAft>
                <a:spcPts val="0"/>
              </a:spcAft>
              <a:buSzPts val="5400"/>
              <a:buChar char="●"/>
            </a:pPr>
            <a:r>
              <a:rPr lang="en-GB"/>
              <a:t>What cool looking diffs can you find?</a:t>
            </a:r>
            <a:endParaRPr/>
          </a:p>
          <a:p>
            <a:pPr indent="-800100" lvl="0" marL="914400" rtl="0" algn="l">
              <a:spcBef>
                <a:spcPts val="0"/>
              </a:spcBef>
              <a:spcAft>
                <a:spcPts val="0"/>
              </a:spcAft>
              <a:buSzPts val="5400"/>
              <a:buChar char="●"/>
            </a:pPr>
            <a:r>
              <a:rPr lang="en-GB"/>
              <a:t>Share with the community.</a:t>
            </a:r>
            <a:endParaRPr/>
          </a:p>
          <a:p>
            <a:pPr indent="-800100" lvl="0" marL="914400" rtl="0" algn="l">
              <a:spcBef>
                <a:spcPts val="0"/>
              </a:spcBef>
              <a:spcAft>
                <a:spcPts val="0"/>
              </a:spcAft>
              <a:buSzPts val="5400"/>
              <a:buChar char="●"/>
            </a:pPr>
            <a:r>
              <a:rPr lang="en-GB"/>
              <a:t>What happens to LFS assets?</a:t>
            </a:r>
            <a:endParaRPr/>
          </a:p>
          <a:p>
            <a:pPr indent="-800100" lvl="0" marL="914400" rtl="0" algn="l">
              <a:spcBef>
                <a:spcPts val="0"/>
              </a:spcBef>
              <a:spcAft>
                <a:spcPts val="0"/>
              </a:spcAft>
              <a:buSzPts val="5400"/>
              <a:buChar char="●"/>
            </a:pPr>
            <a:r>
              <a:rPr lang="en-GB"/>
              <a:t>How could you diff them?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0" st="0"/>
                                            </p:txEl>
                                          </p:spTgt>
                                        </p:tgtEl>
                                        <p:attrNameLst>
                                          <p:attrName>style.visibility</p:attrName>
                                        </p:attrNameLst>
                                      </p:cBhvr>
                                      <p:to>
                                        <p:strVal val="visible"/>
                                      </p:to>
                                    </p:set>
                                    <p:animEffect filter="fade" transition="in">
                                      <p:cBhvr>
                                        <p:cTn dur="1000"/>
                                        <p:tgtEl>
                                          <p:spTgt spid="1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1" st="1"/>
                                            </p:txEl>
                                          </p:spTgt>
                                        </p:tgtEl>
                                        <p:attrNameLst>
                                          <p:attrName>style.visibility</p:attrName>
                                        </p:attrNameLst>
                                      </p:cBhvr>
                                      <p:to>
                                        <p:strVal val="visible"/>
                                      </p:to>
                                    </p:set>
                                    <p:animEffect filter="fade" transition="in">
                                      <p:cBhvr>
                                        <p:cTn dur="1000"/>
                                        <p:tgtEl>
                                          <p:spTgt spid="14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2" st="2"/>
                                            </p:txEl>
                                          </p:spTgt>
                                        </p:tgtEl>
                                        <p:attrNameLst>
                                          <p:attrName>style.visibility</p:attrName>
                                        </p:attrNameLst>
                                      </p:cBhvr>
                                      <p:to>
                                        <p:strVal val="visible"/>
                                      </p:to>
                                    </p:set>
                                    <p:animEffect filter="fade" transition="in">
                                      <p:cBhvr>
                                        <p:cTn dur="1000"/>
                                        <p:tgtEl>
                                          <p:spTgt spid="14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3" st="3"/>
                                            </p:txEl>
                                          </p:spTgt>
                                        </p:tgtEl>
                                        <p:attrNameLst>
                                          <p:attrName>style.visibility</p:attrName>
                                        </p:attrNameLst>
                                      </p:cBhvr>
                                      <p:to>
                                        <p:strVal val="visible"/>
                                      </p:to>
                                    </p:set>
                                    <p:animEffect filter="fade" transition="in">
                                      <p:cBhvr>
                                        <p:cTn dur="1000"/>
                                        <p:tgtEl>
                                          <p:spTgt spid="14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4" st="4"/>
                                            </p:txEl>
                                          </p:spTgt>
                                        </p:tgtEl>
                                        <p:attrNameLst>
                                          <p:attrName>style.visibility</p:attrName>
                                        </p:attrNameLst>
                                      </p:cBhvr>
                                      <p:to>
                                        <p:strVal val="visible"/>
                                      </p:to>
                                    </p:set>
                                    <p:animEffect filter="fade" transition="in">
                                      <p:cBhvr>
                                        <p:cTn dur="1000"/>
                                        <p:tgtEl>
                                          <p:spTgt spid="143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205"/>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Boolean Blending for Aim States</a:t>
            </a:r>
            <a:endParaRPr/>
          </a:p>
        </p:txBody>
      </p:sp>
      <p:sp>
        <p:nvSpPr>
          <p:cNvPr id="1445" name="Google Shape;1445;p205"/>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20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451" name="Google Shape;1451;p20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Boolean blending in Unreal.</a:t>
            </a:r>
            <a:endParaRPr/>
          </a:p>
          <a:p>
            <a:pPr indent="-800100" lvl="0" marL="914400" rtl="0" algn="l">
              <a:spcBef>
                <a:spcPts val="0"/>
              </a:spcBef>
              <a:spcAft>
                <a:spcPts val="0"/>
              </a:spcAft>
              <a:buSzPts val="5400"/>
              <a:buChar char="●"/>
            </a:pPr>
            <a:r>
              <a:rPr lang="en-GB"/>
              <a:t>Setting variables in animation BP.</a:t>
            </a:r>
            <a:endParaRPr/>
          </a:p>
          <a:p>
            <a:pPr indent="-800100" lvl="0" marL="914400" rtl="0" algn="l">
              <a:spcBef>
                <a:spcPts val="0"/>
              </a:spcBef>
              <a:spcAft>
                <a:spcPts val="0"/>
              </a:spcAft>
              <a:buSzPts val="5400"/>
              <a:buChar char="●"/>
            </a:pPr>
            <a:r>
              <a:rPr lang="en-GB"/>
              <a:t>Making the AI aim.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0" st="0"/>
                                            </p:txEl>
                                          </p:spTgt>
                                        </p:tgtEl>
                                        <p:attrNameLst>
                                          <p:attrName>style.visibility</p:attrName>
                                        </p:attrNameLst>
                                      </p:cBhvr>
                                      <p:to>
                                        <p:strVal val="visible"/>
                                      </p:to>
                                    </p:set>
                                    <p:animEffect filter="fade" transition="in">
                                      <p:cBhvr>
                                        <p:cTn dur="1000"/>
                                        <p:tgtEl>
                                          <p:spTgt spid="1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1" st="1"/>
                                            </p:txEl>
                                          </p:spTgt>
                                        </p:tgtEl>
                                        <p:attrNameLst>
                                          <p:attrName>style.visibility</p:attrName>
                                        </p:attrNameLst>
                                      </p:cBhvr>
                                      <p:to>
                                        <p:strVal val="visible"/>
                                      </p:to>
                                    </p:set>
                                    <p:animEffect filter="fade" transition="in">
                                      <p:cBhvr>
                                        <p:cTn dur="1000"/>
                                        <p:tgtEl>
                                          <p:spTgt spid="1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2" st="2"/>
                                            </p:txEl>
                                          </p:spTgt>
                                        </p:tgtEl>
                                        <p:attrNameLst>
                                          <p:attrName>style.visibility</p:attrName>
                                        </p:attrNameLst>
                                      </p:cBhvr>
                                      <p:to>
                                        <p:strVal val="visible"/>
                                      </p:to>
                                    </p:set>
                                    <p:animEffect filter="fade" transition="in">
                                      <p:cBhvr>
                                        <p:cTn dur="1000"/>
                                        <p:tgtEl>
                                          <p:spTgt spid="145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Use </a:t>
            </a:r>
            <a:r>
              <a:rPr lang="en-GB">
                <a:solidFill>
                  <a:srgbClr val="FFFF00"/>
                </a:solidFill>
                <a:latin typeface="Consolas"/>
                <a:ea typeface="Consolas"/>
                <a:cs typeface="Consolas"/>
                <a:sym typeface="Consolas"/>
              </a:rPr>
              <a:t>git clean</a:t>
            </a:r>
            <a:r>
              <a:rPr lang="en-GB"/>
              <a:t> to Revert Project</a:t>
            </a:r>
            <a:endParaRPr/>
          </a:p>
        </p:txBody>
      </p:sp>
      <p:sp>
        <p:nvSpPr>
          <p:cNvPr id="240" name="Google Shape;240;p3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4.12.5</a:t>
            </a:r>
            <a:endParaRPr sz="3600">
              <a:solidFill>
                <a:srgbClr val="FFFFFF"/>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Google Shape;1456;p20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Connect to Focus</a:t>
            </a:r>
            <a:endParaRPr/>
          </a:p>
        </p:txBody>
      </p:sp>
      <p:sp>
        <p:nvSpPr>
          <p:cNvPr id="1457" name="Google Shape;1457;p20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Complete the </a:t>
            </a:r>
            <a:r>
              <a:rPr lang="en-GB">
                <a:solidFill>
                  <a:srgbClr val="FFFF00"/>
                </a:solidFill>
              </a:rPr>
              <a:t>Jogging </a:t>
            </a:r>
            <a:r>
              <a:rPr lang="en-GB"/>
              <a:t>state.</a:t>
            </a:r>
            <a:endParaRPr/>
          </a:p>
          <a:p>
            <a:pPr indent="-800100" lvl="0" marL="914400" rtl="0" algn="l">
              <a:spcBef>
                <a:spcPts val="0"/>
              </a:spcBef>
              <a:spcAft>
                <a:spcPts val="0"/>
              </a:spcAft>
              <a:buSzPts val="5400"/>
              <a:buChar char="●"/>
            </a:pPr>
            <a:r>
              <a:rPr lang="en-GB"/>
              <a:t>Set a variable in the character.</a:t>
            </a:r>
            <a:endParaRPr/>
          </a:p>
          <a:p>
            <a:pPr indent="-800100" lvl="0" marL="914400" rtl="0" algn="l">
              <a:spcBef>
                <a:spcPts val="0"/>
              </a:spcBef>
              <a:spcAft>
                <a:spcPts val="0"/>
              </a:spcAft>
              <a:buSzPts val="5400"/>
              <a:buChar char="●"/>
            </a:pPr>
            <a:r>
              <a:rPr lang="en-GB"/>
              <a:t>Pull that in the animation.</a:t>
            </a:r>
            <a:endParaRPr/>
          </a:p>
          <a:p>
            <a:pPr indent="-800100" lvl="0" marL="914400" rtl="0" algn="l">
              <a:spcBef>
                <a:spcPts val="0"/>
              </a:spcBef>
              <a:spcAft>
                <a:spcPts val="0"/>
              </a:spcAft>
              <a:buSzPts val="5400"/>
              <a:buChar char="●"/>
            </a:pPr>
            <a:r>
              <a:rPr lang="en-GB"/>
              <a:t>Set when focus is 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0" st="0"/>
                                            </p:txEl>
                                          </p:spTgt>
                                        </p:tgtEl>
                                        <p:attrNameLst>
                                          <p:attrName>style.visibility</p:attrName>
                                        </p:attrNameLst>
                                      </p:cBhvr>
                                      <p:to>
                                        <p:strVal val="visible"/>
                                      </p:to>
                                    </p:set>
                                    <p:animEffect filter="fade" transition="in">
                                      <p:cBhvr>
                                        <p:cTn dur="1000"/>
                                        <p:tgtEl>
                                          <p:spTgt spid="1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1" st="1"/>
                                            </p:txEl>
                                          </p:spTgt>
                                        </p:tgtEl>
                                        <p:attrNameLst>
                                          <p:attrName>style.visibility</p:attrName>
                                        </p:attrNameLst>
                                      </p:cBhvr>
                                      <p:to>
                                        <p:strVal val="visible"/>
                                      </p:to>
                                    </p:set>
                                    <p:animEffect filter="fade" transition="in">
                                      <p:cBhvr>
                                        <p:cTn dur="1000"/>
                                        <p:tgtEl>
                                          <p:spTgt spid="1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2" st="2"/>
                                            </p:txEl>
                                          </p:spTgt>
                                        </p:tgtEl>
                                        <p:attrNameLst>
                                          <p:attrName>style.visibility</p:attrName>
                                        </p:attrNameLst>
                                      </p:cBhvr>
                                      <p:to>
                                        <p:strVal val="visible"/>
                                      </p:to>
                                    </p:set>
                                    <p:animEffect filter="fade" transition="in">
                                      <p:cBhvr>
                                        <p:cTn dur="1000"/>
                                        <p:tgtEl>
                                          <p:spTgt spid="1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3" st="3"/>
                                            </p:txEl>
                                          </p:spTgt>
                                        </p:tgtEl>
                                        <p:attrNameLst>
                                          <p:attrName>style.visibility</p:attrName>
                                        </p:attrNameLst>
                                      </p:cBhvr>
                                      <p:to>
                                        <p:strVal val="visible"/>
                                      </p:to>
                                    </p:set>
                                    <p:animEffect filter="fade" transition="in">
                                      <p:cBhvr>
                                        <p:cTn dur="1000"/>
                                        <p:tgtEl>
                                          <p:spTgt spid="14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Google Shape;1462;p20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Adding Firing Animations</a:t>
            </a:r>
            <a:endParaRPr/>
          </a:p>
        </p:txBody>
      </p:sp>
      <p:sp>
        <p:nvSpPr>
          <p:cNvPr id="1463" name="Google Shape;1463;p20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20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469" name="Google Shape;1469;p20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When to use additive identities.</a:t>
            </a:r>
            <a:endParaRPr/>
          </a:p>
          <a:p>
            <a:pPr indent="-800100" lvl="0" marL="914400" rtl="0" algn="l">
              <a:spcBef>
                <a:spcPts val="0"/>
              </a:spcBef>
              <a:spcAft>
                <a:spcPts val="0"/>
              </a:spcAft>
              <a:buSzPts val="5400"/>
              <a:buChar char="●"/>
            </a:pPr>
            <a:r>
              <a:rPr lang="en-GB"/>
              <a:t>Blending additive animations.</a:t>
            </a:r>
            <a:endParaRPr/>
          </a:p>
          <a:p>
            <a:pPr indent="-800100" lvl="0" marL="914400" rtl="0" algn="l">
              <a:spcBef>
                <a:spcPts val="0"/>
              </a:spcBef>
              <a:spcAft>
                <a:spcPts val="0"/>
              </a:spcAft>
              <a:buSzPts val="5400"/>
              <a:buChar char="●"/>
            </a:pPr>
            <a:r>
              <a:rPr lang="en-GB"/>
              <a:t>Creating an additive firing animation.</a:t>
            </a:r>
            <a:endParaRPr/>
          </a:p>
          <a:p>
            <a:pPr indent="-800100" lvl="0" marL="914400" rtl="0" algn="l">
              <a:spcBef>
                <a:spcPts val="0"/>
              </a:spcBef>
              <a:spcAft>
                <a:spcPts val="0"/>
              </a:spcAft>
              <a:buSzPts val="5400"/>
              <a:buChar char="●"/>
            </a:pPr>
            <a:r>
              <a:rPr lang="en-GB"/>
              <a:t>Controlling firing from the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0" st="0"/>
                                            </p:txEl>
                                          </p:spTgt>
                                        </p:tgtEl>
                                        <p:attrNameLst>
                                          <p:attrName>style.visibility</p:attrName>
                                        </p:attrNameLst>
                                      </p:cBhvr>
                                      <p:to>
                                        <p:strVal val="visible"/>
                                      </p:to>
                                    </p:set>
                                    <p:animEffect filter="fade" transition="in">
                                      <p:cBhvr>
                                        <p:cTn dur="1000"/>
                                        <p:tgtEl>
                                          <p:spTgt spid="1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1" st="1"/>
                                            </p:txEl>
                                          </p:spTgt>
                                        </p:tgtEl>
                                        <p:attrNameLst>
                                          <p:attrName>style.visibility</p:attrName>
                                        </p:attrNameLst>
                                      </p:cBhvr>
                                      <p:to>
                                        <p:strVal val="visible"/>
                                      </p:to>
                                    </p:set>
                                    <p:animEffect filter="fade" transition="in">
                                      <p:cBhvr>
                                        <p:cTn dur="1000"/>
                                        <p:tgtEl>
                                          <p:spTgt spid="1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2" st="2"/>
                                            </p:txEl>
                                          </p:spTgt>
                                        </p:tgtEl>
                                        <p:attrNameLst>
                                          <p:attrName>style.visibility</p:attrName>
                                        </p:attrNameLst>
                                      </p:cBhvr>
                                      <p:to>
                                        <p:strVal val="visible"/>
                                      </p:to>
                                    </p:set>
                                    <p:animEffect filter="fade" transition="in">
                                      <p:cBhvr>
                                        <p:cTn dur="1000"/>
                                        <p:tgtEl>
                                          <p:spTgt spid="1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3" st="3"/>
                                            </p:txEl>
                                          </p:spTgt>
                                        </p:tgtEl>
                                        <p:attrNameLst>
                                          <p:attrName>style.visibility</p:attrName>
                                        </p:attrNameLst>
                                      </p:cBhvr>
                                      <p:to>
                                        <p:strVal val="visible"/>
                                      </p:to>
                                    </p:set>
                                    <p:animEffect filter="fade" transition="in">
                                      <p:cBhvr>
                                        <p:cTn dur="1000"/>
                                        <p:tgtEl>
                                          <p:spTgt spid="14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Google Shape;1474;p210"/>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Make an Additive Fire</a:t>
            </a:r>
            <a:endParaRPr/>
          </a:p>
        </p:txBody>
      </p:sp>
      <p:sp>
        <p:nvSpPr>
          <p:cNvPr id="1475" name="Google Shape;1475;p210"/>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Make a copy of the fire animation.</a:t>
            </a:r>
            <a:endParaRPr/>
          </a:p>
          <a:p>
            <a:pPr indent="-800100" lvl="0" marL="914400" rtl="0" algn="l">
              <a:spcBef>
                <a:spcPts val="0"/>
              </a:spcBef>
              <a:spcAft>
                <a:spcPts val="0"/>
              </a:spcAft>
              <a:buSzPts val="5400"/>
              <a:buChar char="●"/>
            </a:pPr>
            <a:r>
              <a:rPr lang="en-GB"/>
              <a:t>Change it to being additive.</a:t>
            </a:r>
            <a:endParaRPr/>
          </a:p>
          <a:p>
            <a:pPr indent="-800100" lvl="0" marL="914400" rtl="0" algn="l">
              <a:spcBef>
                <a:spcPts val="0"/>
              </a:spcBef>
              <a:spcAft>
                <a:spcPts val="0"/>
              </a:spcAft>
              <a:buSzPts val="5400"/>
              <a:buChar char="●"/>
            </a:pPr>
            <a:r>
              <a:rPr lang="en-GB"/>
              <a:t>Plug in to the conditional.</a:t>
            </a:r>
            <a:endParaRPr/>
          </a:p>
          <a:p>
            <a:pPr indent="-800100" lvl="0" marL="914400" rtl="0" algn="l">
              <a:spcBef>
                <a:spcPts val="0"/>
              </a:spcBef>
              <a:spcAft>
                <a:spcPts val="0"/>
              </a:spcAft>
              <a:buSzPts val="5400"/>
              <a:buChar char="●"/>
            </a:pPr>
            <a:r>
              <a:rPr lang="en-GB"/>
              <a:t>Connect up to the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0" st="0"/>
                                            </p:txEl>
                                          </p:spTgt>
                                        </p:tgtEl>
                                        <p:attrNameLst>
                                          <p:attrName>style.visibility</p:attrName>
                                        </p:attrNameLst>
                                      </p:cBhvr>
                                      <p:to>
                                        <p:strVal val="visible"/>
                                      </p:to>
                                    </p:set>
                                    <p:animEffect filter="fade" transition="in">
                                      <p:cBhvr>
                                        <p:cTn dur="1000"/>
                                        <p:tgtEl>
                                          <p:spTgt spid="14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1" st="1"/>
                                            </p:txEl>
                                          </p:spTgt>
                                        </p:tgtEl>
                                        <p:attrNameLst>
                                          <p:attrName>style.visibility</p:attrName>
                                        </p:attrNameLst>
                                      </p:cBhvr>
                                      <p:to>
                                        <p:strVal val="visible"/>
                                      </p:to>
                                    </p:set>
                                    <p:animEffect filter="fade" transition="in">
                                      <p:cBhvr>
                                        <p:cTn dur="1000"/>
                                        <p:tgtEl>
                                          <p:spTgt spid="14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2" st="2"/>
                                            </p:txEl>
                                          </p:spTgt>
                                        </p:tgtEl>
                                        <p:attrNameLst>
                                          <p:attrName>style.visibility</p:attrName>
                                        </p:attrNameLst>
                                      </p:cBhvr>
                                      <p:to>
                                        <p:strVal val="visible"/>
                                      </p:to>
                                    </p:set>
                                    <p:animEffect filter="fade" transition="in">
                                      <p:cBhvr>
                                        <p:cTn dur="1000"/>
                                        <p:tgtEl>
                                          <p:spTgt spid="14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3" st="3"/>
                                            </p:txEl>
                                          </p:spTgt>
                                        </p:tgtEl>
                                        <p:attrNameLst>
                                          <p:attrName>style.visibility</p:attrName>
                                        </p:attrNameLst>
                                      </p:cBhvr>
                                      <p:to>
                                        <p:strVal val="visible"/>
                                      </p:to>
                                    </p:set>
                                    <p:animEffect filter="fade" transition="in">
                                      <p:cBhvr>
                                        <p:cTn dur="1000"/>
                                        <p:tgtEl>
                                          <p:spTgt spid="147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21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Animation Notify Events</a:t>
            </a:r>
            <a:endParaRPr/>
          </a:p>
        </p:txBody>
      </p:sp>
      <p:sp>
        <p:nvSpPr>
          <p:cNvPr id="1481" name="Google Shape;1481;p21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21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487" name="Google Shape;1487;p21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Synchronising sound and animation.</a:t>
            </a:r>
            <a:endParaRPr/>
          </a:p>
          <a:p>
            <a:pPr indent="-800100" lvl="0" marL="914400" rtl="0" algn="l">
              <a:spcBef>
                <a:spcPts val="0"/>
              </a:spcBef>
              <a:spcAft>
                <a:spcPts val="0"/>
              </a:spcAft>
              <a:buSzPts val="5400"/>
              <a:buChar char="●"/>
            </a:pPr>
            <a:r>
              <a:rPr lang="en-GB"/>
              <a:t>Creating custom notify events.</a:t>
            </a:r>
            <a:endParaRPr/>
          </a:p>
          <a:p>
            <a:pPr indent="-800100" lvl="0" marL="914400" rtl="0" algn="l">
              <a:spcBef>
                <a:spcPts val="0"/>
              </a:spcBef>
              <a:spcAft>
                <a:spcPts val="0"/>
              </a:spcAft>
              <a:buSzPts val="5400"/>
              <a:buChar char="●"/>
            </a:pPr>
            <a:r>
              <a:rPr lang="en-GB"/>
              <a:t>Hooking up our gun trigger to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0" st="0"/>
                                            </p:txEl>
                                          </p:spTgt>
                                        </p:tgtEl>
                                        <p:attrNameLst>
                                          <p:attrName>style.visibility</p:attrName>
                                        </p:attrNameLst>
                                      </p:cBhvr>
                                      <p:to>
                                        <p:strVal val="visible"/>
                                      </p:to>
                                    </p:set>
                                    <p:animEffect filter="fade" transition="in">
                                      <p:cBhvr>
                                        <p:cTn dur="1000"/>
                                        <p:tgtEl>
                                          <p:spTgt spid="14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1" st="1"/>
                                            </p:txEl>
                                          </p:spTgt>
                                        </p:tgtEl>
                                        <p:attrNameLst>
                                          <p:attrName>style.visibility</p:attrName>
                                        </p:attrNameLst>
                                      </p:cBhvr>
                                      <p:to>
                                        <p:strVal val="visible"/>
                                      </p:to>
                                    </p:set>
                                    <p:animEffect filter="fade" transition="in">
                                      <p:cBhvr>
                                        <p:cTn dur="1000"/>
                                        <p:tgtEl>
                                          <p:spTgt spid="14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2" st="2"/>
                                            </p:txEl>
                                          </p:spTgt>
                                        </p:tgtEl>
                                        <p:attrNameLst>
                                          <p:attrName>style.visibility</p:attrName>
                                        </p:attrNameLst>
                                      </p:cBhvr>
                                      <p:to>
                                        <p:strVal val="visible"/>
                                      </p:to>
                                    </p:set>
                                    <p:animEffect filter="fade" transition="in">
                                      <p:cBhvr>
                                        <p:cTn dur="1000"/>
                                        <p:tgtEl>
                                          <p:spTgt spid="14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213"/>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Hook up the Event</a:t>
            </a:r>
            <a:endParaRPr/>
          </a:p>
        </p:txBody>
      </p:sp>
      <p:sp>
        <p:nvSpPr>
          <p:cNvPr id="1493" name="Google Shape;1493;p213"/>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fire notify.</a:t>
            </a:r>
            <a:endParaRPr/>
          </a:p>
          <a:p>
            <a:pPr indent="-800100" lvl="0" marL="914400" rtl="0" algn="l">
              <a:spcBef>
                <a:spcPts val="0"/>
              </a:spcBef>
              <a:spcAft>
                <a:spcPts val="0"/>
              </a:spcAft>
              <a:buSzPts val="5400"/>
              <a:buChar char="●"/>
            </a:pPr>
            <a:r>
              <a:rPr lang="en-GB"/>
              <a:t>Expose the gun function to BP.</a:t>
            </a:r>
            <a:endParaRPr/>
          </a:p>
          <a:p>
            <a:pPr indent="-800100" lvl="0" marL="914400" rtl="0" algn="l">
              <a:spcBef>
                <a:spcPts val="0"/>
              </a:spcBef>
              <a:spcAft>
                <a:spcPts val="0"/>
              </a:spcAft>
              <a:buSzPts val="5400"/>
              <a:buChar char="●"/>
            </a:pPr>
            <a:r>
              <a:rPr lang="en-GB"/>
              <a:t>Create a Fire function in the character.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0" st="0"/>
                                            </p:txEl>
                                          </p:spTgt>
                                        </p:tgtEl>
                                        <p:attrNameLst>
                                          <p:attrName>style.visibility</p:attrName>
                                        </p:attrNameLst>
                                      </p:cBhvr>
                                      <p:to>
                                        <p:strVal val="visible"/>
                                      </p:to>
                                    </p:set>
                                    <p:animEffect filter="fade" transition="in">
                                      <p:cBhvr>
                                        <p:cTn dur="1000"/>
                                        <p:tgtEl>
                                          <p:spTgt spid="1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1" st="1"/>
                                            </p:txEl>
                                          </p:spTgt>
                                        </p:tgtEl>
                                        <p:attrNameLst>
                                          <p:attrName>style.visibility</p:attrName>
                                        </p:attrNameLst>
                                      </p:cBhvr>
                                      <p:to>
                                        <p:strVal val="visible"/>
                                      </p:to>
                                    </p:set>
                                    <p:animEffect filter="fade" transition="in">
                                      <p:cBhvr>
                                        <p:cTn dur="1000"/>
                                        <p:tgtEl>
                                          <p:spTgt spid="1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2" st="2"/>
                                            </p:txEl>
                                          </p:spTgt>
                                        </p:tgtEl>
                                        <p:attrNameLst>
                                          <p:attrName>style.visibility</p:attrName>
                                        </p:attrNameLst>
                                      </p:cBhvr>
                                      <p:to>
                                        <p:strVal val="visible"/>
                                      </p:to>
                                    </p:set>
                                    <p:animEffect filter="fade" transition="in">
                                      <p:cBhvr>
                                        <p:cTn dur="1000"/>
                                        <p:tgtEl>
                                          <p:spTgt spid="149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214"/>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Taking Damage in Blueprint</a:t>
            </a:r>
            <a:endParaRPr/>
          </a:p>
        </p:txBody>
      </p:sp>
      <p:sp>
        <p:nvSpPr>
          <p:cNvPr id="1499" name="Google Shape;1499;p214"/>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21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505" name="Google Shape;1505;p21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Applying damage from a projectile.</a:t>
            </a:r>
            <a:endParaRPr/>
          </a:p>
          <a:p>
            <a:pPr indent="-800100" lvl="0" marL="914400" rtl="0" algn="l">
              <a:spcBef>
                <a:spcPts val="0"/>
              </a:spcBef>
              <a:spcAft>
                <a:spcPts val="0"/>
              </a:spcAft>
              <a:buSzPts val="5400"/>
              <a:buChar char="●"/>
            </a:pPr>
            <a:r>
              <a:rPr lang="en-GB"/>
              <a:t>Taking damage in a BP character.</a:t>
            </a:r>
            <a:endParaRPr/>
          </a:p>
          <a:p>
            <a:pPr indent="-800100" lvl="0" marL="914400" rtl="0" algn="l">
              <a:spcBef>
                <a:spcPts val="0"/>
              </a:spcBef>
              <a:spcAft>
                <a:spcPts val="0"/>
              </a:spcAft>
              <a:buSzPts val="5400"/>
              <a:buChar char="●"/>
            </a:pPr>
            <a:r>
              <a:rPr lang="en-GB"/>
              <a:t>Detaching a controller from a Pawn.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0" st="0"/>
                                            </p:txEl>
                                          </p:spTgt>
                                        </p:tgtEl>
                                        <p:attrNameLst>
                                          <p:attrName>style.visibility</p:attrName>
                                        </p:attrNameLst>
                                      </p:cBhvr>
                                      <p:to>
                                        <p:strVal val="visible"/>
                                      </p:to>
                                    </p:set>
                                    <p:animEffect filter="fade" transition="in">
                                      <p:cBhvr>
                                        <p:cTn dur="1000"/>
                                        <p:tgtEl>
                                          <p:spTgt spid="1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1" st="1"/>
                                            </p:txEl>
                                          </p:spTgt>
                                        </p:tgtEl>
                                        <p:attrNameLst>
                                          <p:attrName>style.visibility</p:attrName>
                                        </p:attrNameLst>
                                      </p:cBhvr>
                                      <p:to>
                                        <p:strVal val="visible"/>
                                      </p:to>
                                    </p:set>
                                    <p:animEffect filter="fade" transition="in">
                                      <p:cBhvr>
                                        <p:cTn dur="1000"/>
                                        <p:tgtEl>
                                          <p:spTgt spid="1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2" st="2"/>
                                            </p:txEl>
                                          </p:spTgt>
                                        </p:tgtEl>
                                        <p:attrNameLst>
                                          <p:attrName>style.visibility</p:attrName>
                                        </p:attrNameLst>
                                      </p:cBhvr>
                                      <p:to>
                                        <p:strVal val="visible"/>
                                      </p:to>
                                    </p:set>
                                    <p:animEffect filter="fade" transition="in">
                                      <p:cBhvr>
                                        <p:cTn dur="1000"/>
                                        <p:tgtEl>
                                          <p:spTgt spid="15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21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the Damage System</a:t>
            </a:r>
            <a:endParaRPr/>
          </a:p>
        </p:txBody>
      </p:sp>
      <p:sp>
        <p:nvSpPr>
          <p:cNvPr id="1511" name="Google Shape;1511;p21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Apply damage on hit.</a:t>
            </a:r>
            <a:endParaRPr/>
          </a:p>
          <a:p>
            <a:pPr indent="-800100" lvl="0" marL="914400" rtl="0" algn="l">
              <a:spcBef>
                <a:spcPts val="0"/>
              </a:spcBef>
              <a:spcAft>
                <a:spcPts val="0"/>
              </a:spcAft>
              <a:buSzPts val="5400"/>
              <a:buChar char="●"/>
            </a:pPr>
            <a:r>
              <a:rPr lang="en-GB"/>
              <a:t>Update health in the character BP.</a:t>
            </a:r>
            <a:endParaRPr/>
          </a:p>
          <a:p>
            <a:pPr indent="-800100" lvl="0" marL="914400" rtl="0" algn="l">
              <a:spcBef>
                <a:spcPts val="0"/>
              </a:spcBef>
              <a:spcAft>
                <a:spcPts val="0"/>
              </a:spcAft>
              <a:buSzPts val="5400"/>
              <a:buChar char="●"/>
            </a:pPr>
            <a:r>
              <a:rPr lang="en-GB"/>
              <a:t>When dead, detach from the controller.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xEl>
                                              <p:pRg end="0" st="0"/>
                                            </p:txEl>
                                          </p:spTgt>
                                        </p:tgtEl>
                                        <p:attrNameLst>
                                          <p:attrName>style.visibility</p:attrName>
                                        </p:attrNameLst>
                                      </p:cBhvr>
                                      <p:to>
                                        <p:strVal val="visible"/>
                                      </p:to>
                                    </p:set>
                                    <p:animEffect filter="fade" transition="in">
                                      <p:cBhvr>
                                        <p:cTn dur="1000"/>
                                        <p:tgtEl>
                                          <p:spTgt spid="1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xEl>
                                              <p:pRg end="1" st="1"/>
                                            </p:txEl>
                                          </p:spTgt>
                                        </p:tgtEl>
                                        <p:attrNameLst>
                                          <p:attrName>style.visibility</p:attrName>
                                        </p:attrNameLst>
                                      </p:cBhvr>
                                      <p:to>
                                        <p:strVal val="visible"/>
                                      </p:to>
                                    </p:set>
                                    <p:animEffect filter="fade" transition="in">
                                      <p:cBhvr>
                                        <p:cTn dur="1000"/>
                                        <p:tgtEl>
                                          <p:spTgt spid="1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xEl>
                                              <p:pRg end="2" st="2"/>
                                            </p:txEl>
                                          </p:spTgt>
                                        </p:tgtEl>
                                        <p:attrNameLst>
                                          <p:attrName>style.visibility</p:attrName>
                                        </p:attrNameLst>
                                      </p:cBhvr>
                                      <p:to>
                                        <p:strVal val="visible"/>
                                      </p:to>
                                    </p:set>
                                    <p:animEffect filter="fade" transition="in">
                                      <p:cBhvr>
                                        <p:cTn dur="1000"/>
                                        <p:tgtEl>
                                          <p:spTgt spid="15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Testing Grounds Introduction</a:t>
            </a:r>
            <a:endParaRPr/>
          </a:p>
        </p:txBody>
      </p:sp>
      <p:sp>
        <p:nvSpPr>
          <p:cNvPr id="86" name="Google Shape;86;p1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4.12.5</a:t>
            </a:r>
            <a:endParaRPr sz="36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46" name="Google Shape;246;p3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solidFill>
                  <a:schemeClr val="lt1"/>
                </a:solidFill>
              </a:rPr>
              <a:t>Preview our work with AI characters</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A way of renaming the last git commit</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Revert to a previous state using Stash</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Automatically clearing derived files with...</a:t>
            </a:r>
            <a:endParaRPr>
              <a:solidFill>
                <a:schemeClr val="lt1"/>
              </a:solidFill>
            </a:endParaRPr>
          </a:p>
          <a:p>
            <a:pPr indent="-800100" lvl="0" marL="914400" rtl="0" algn="l">
              <a:spcBef>
                <a:spcPts val="0"/>
              </a:spcBef>
              <a:spcAft>
                <a:spcPts val="0"/>
              </a:spcAft>
              <a:buSzPts val="5400"/>
              <a:buChar char="●"/>
            </a:pPr>
            <a:r>
              <a:rPr lang="en-GB">
                <a:solidFill>
                  <a:srgbClr val="FFFF00"/>
                </a:solidFill>
                <a:latin typeface="Consolas"/>
                <a:ea typeface="Consolas"/>
                <a:cs typeface="Consolas"/>
                <a:sym typeface="Consolas"/>
              </a:rPr>
              <a:t>git clean -x -d -i</a:t>
            </a:r>
            <a:endParaRPr>
              <a:solidFill>
                <a:schemeClr val="lt1"/>
              </a:solidFill>
            </a:endParaRPr>
          </a:p>
          <a:p>
            <a:pPr indent="-800100" lvl="0" marL="914400" rtl="0" algn="l">
              <a:spcBef>
                <a:spcPts val="0"/>
              </a:spcBef>
              <a:spcAft>
                <a:spcPts val="0"/>
              </a:spcAft>
              <a:buSzPts val="5400"/>
              <a:buChar char="●"/>
            </a:pPr>
            <a:r>
              <a:rPr lang="en-GB">
                <a:solidFill>
                  <a:schemeClr val="lt1"/>
                </a:solidFill>
              </a:rPr>
              <a:t>Use </a:t>
            </a:r>
            <a:r>
              <a:rPr lang="en-GB">
                <a:solidFill>
                  <a:srgbClr val="FFFF00"/>
                </a:solidFill>
                <a:latin typeface="Consolas"/>
                <a:ea typeface="Consolas"/>
                <a:cs typeface="Consolas"/>
                <a:sym typeface="Consolas"/>
              </a:rPr>
              <a:t>git clean -help</a:t>
            </a:r>
            <a:r>
              <a:rPr lang="en-GB">
                <a:solidFill>
                  <a:schemeClr val="lt1"/>
                </a:solidFill>
              </a:rPr>
              <a:t> for details</a:t>
            </a:r>
            <a:endParaRPr>
              <a:solidFill>
                <a:srgbClr val="FF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1000"/>
                                        <p:tgtEl>
                                          <p:spTgt spid="2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Effect filter="fade" transition="in">
                                      <p:cBhvr>
                                        <p:cTn dur="1000"/>
                                        <p:tgtEl>
                                          <p:spTgt spid="2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4" st="4"/>
                                            </p:txEl>
                                          </p:spTgt>
                                        </p:tgtEl>
                                        <p:attrNameLst>
                                          <p:attrName>style.visibility</p:attrName>
                                        </p:attrNameLst>
                                      </p:cBhvr>
                                      <p:to>
                                        <p:strVal val="visible"/>
                                      </p:to>
                                    </p:set>
                                    <p:animEffect filter="fade" transition="in">
                                      <p:cBhvr>
                                        <p:cTn dur="1000"/>
                                        <p:tgtEl>
                                          <p:spTgt spid="2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5" st="5"/>
                                            </p:txEl>
                                          </p:spTgt>
                                        </p:tgtEl>
                                        <p:attrNameLst>
                                          <p:attrName>style.visibility</p:attrName>
                                        </p:attrNameLst>
                                      </p:cBhvr>
                                      <p:to>
                                        <p:strVal val="visible"/>
                                      </p:to>
                                    </p:set>
                                    <p:animEffect filter="fade" transition="in">
                                      <p:cBhvr>
                                        <p:cTn dur="1000"/>
                                        <p:tgtEl>
                                          <p:spTgt spid="24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Google Shape;1516;p21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Death Animations and Refactors</a:t>
            </a:r>
            <a:endParaRPr/>
          </a:p>
        </p:txBody>
      </p:sp>
      <p:sp>
        <p:nvSpPr>
          <p:cNvPr id="1517" name="Google Shape;1517;p21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Google Shape;1522;p21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523" name="Google Shape;1523;p21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Revision of BP refactoring.</a:t>
            </a:r>
            <a:endParaRPr/>
          </a:p>
          <a:p>
            <a:pPr indent="-800100" lvl="0" marL="914400" rtl="0" algn="l">
              <a:spcBef>
                <a:spcPts val="0"/>
              </a:spcBef>
              <a:spcAft>
                <a:spcPts val="0"/>
              </a:spcAft>
              <a:buSzPts val="5400"/>
              <a:buChar char="●"/>
            </a:pPr>
            <a:r>
              <a:rPr lang="en-GB"/>
              <a:t>Making our Animation BP clean.</a:t>
            </a:r>
            <a:endParaRPr/>
          </a:p>
          <a:p>
            <a:pPr indent="-800100" lvl="0" marL="914400" rtl="0" algn="l">
              <a:spcBef>
                <a:spcPts val="0"/>
              </a:spcBef>
              <a:spcAft>
                <a:spcPts val="0"/>
              </a:spcAft>
              <a:buSzPts val="5400"/>
              <a:buChar char="●"/>
            </a:pPr>
            <a:r>
              <a:rPr lang="en-GB"/>
              <a:t>Death animations on the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0" st="0"/>
                                            </p:txEl>
                                          </p:spTgt>
                                        </p:tgtEl>
                                        <p:attrNameLst>
                                          <p:attrName>style.visibility</p:attrName>
                                        </p:attrNameLst>
                                      </p:cBhvr>
                                      <p:to>
                                        <p:strVal val="visible"/>
                                      </p:to>
                                    </p:set>
                                    <p:animEffect filter="fade" transition="in">
                                      <p:cBhvr>
                                        <p:cTn dur="1000"/>
                                        <p:tgtEl>
                                          <p:spTgt spid="15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1" st="1"/>
                                            </p:txEl>
                                          </p:spTgt>
                                        </p:tgtEl>
                                        <p:attrNameLst>
                                          <p:attrName>style.visibility</p:attrName>
                                        </p:attrNameLst>
                                      </p:cBhvr>
                                      <p:to>
                                        <p:strVal val="visible"/>
                                      </p:to>
                                    </p:set>
                                    <p:animEffect filter="fade" transition="in">
                                      <p:cBhvr>
                                        <p:cTn dur="1000"/>
                                        <p:tgtEl>
                                          <p:spTgt spid="15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2" st="2"/>
                                            </p:txEl>
                                          </p:spTgt>
                                        </p:tgtEl>
                                        <p:attrNameLst>
                                          <p:attrName>style.visibility</p:attrName>
                                        </p:attrNameLst>
                                      </p:cBhvr>
                                      <p:to>
                                        <p:strVal val="visible"/>
                                      </p:to>
                                    </p:set>
                                    <p:animEffect filter="fade" transition="in">
                                      <p:cBhvr>
                                        <p:cTn dur="1000"/>
                                        <p:tgtEl>
                                          <p:spTgt spid="15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21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Refactor the Animation BP!</a:t>
            </a:r>
            <a:endParaRPr/>
          </a:p>
        </p:txBody>
      </p:sp>
      <p:sp>
        <p:nvSpPr>
          <p:cNvPr id="1529" name="Google Shape;1529;p21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Replicate the death animation.</a:t>
            </a:r>
            <a:endParaRPr/>
          </a:p>
          <a:p>
            <a:pPr indent="-800100" lvl="0" marL="914400" rtl="0" algn="l">
              <a:spcBef>
                <a:spcPts val="0"/>
              </a:spcBef>
              <a:spcAft>
                <a:spcPts val="0"/>
              </a:spcAft>
              <a:buSzPts val="5400"/>
              <a:buChar char="●"/>
            </a:pPr>
            <a:r>
              <a:rPr lang="en-GB"/>
              <a:t>Sort out our event graph.</a:t>
            </a:r>
            <a:endParaRPr/>
          </a:p>
          <a:p>
            <a:pPr indent="-800100" lvl="0" marL="914400" rtl="0" algn="l">
              <a:spcBef>
                <a:spcPts val="0"/>
              </a:spcBef>
              <a:spcAft>
                <a:spcPts val="0"/>
              </a:spcAft>
              <a:buSzPts val="5400"/>
              <a:buChar char="●"/>
            </a:pPr>
            <a:r>
              <a:rPr lang="en-GB"/>
              <a:t>Abstract into functions.</a:t>
            </a:r>
            <a:endParaRPr/>
          </a:p>
          <a:p>
            <a:pPr indent="-800100" lvl="0" marL="914400" rtl="0" algn="l">
              <a:spcBef>
                <a:spcPts val="0"/>
              </a:spcBef>
              <a:spcAft>
                <a:spcPts val="0"/>
              </a:spcAft>
              <a:buSzPts val="5400"/>
              <a:buChar char="●"/>
            </a:pPr>
            <a:r>
              <a:rPr lang="en-GB"/>
              <a:t>Abstract repeated or shared 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0" st="0"/>
                                            </p:txEl>
                                          </p:spTgt>
                                        </p:tgtEl>
                                        <p:attrNameLst>
                                          <p:attrName>style.visibility</p:attrName>
                                        </p:attrNameLst>
                                      </p:cBhvr>
                                      <p:to>
                                        <p:strVal val="visible"/>
                                      </p:to>
                                    </p:set>
                                    <p:animEffect filter="fade" transition="in">
                                      <p:cBhvr>
                                        <p:cTn dur="1000"/>
                                        <p:tgtEl>
                                          <p:spTgt spid="1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 st="1"/>
                                            </p:txEl>
                                          </p:spTgt>
                                        </p:tgtEl>
                                        <p:attrNameLst>
                                          <p:attrName>style.visibility</p:attrName>
                                        </p:attrNameLst>
                                      </p:cBhvr>
                                      <p:to>
                                        <p:strVal val="visible"/>
                                      </p:to>
                                    </p:set>
                                    <p:animEffect filter="fade" transition="in">
                                      <p:cBhvr>
                                        <p:cTn dur="1000"/>
                                        <p:tgtEl>
                                          <p:spTgt spid="1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2" st="2"/>
                                            </p:txEl>
                                          </p:spTgt>
                                        </p:tgtEl>
                                        <p:attrNameLst>
                                          <p:attrName>style.visibility</p:attrName>
                                        </p:attrNameLst>
                                      </p:cBhvr>
                                      <p:to>
                                        <p:strVal val="visible"/>
                                      </p:to>
                                    </p:set>
                                    <p:animEffect filter="fade" transition="in">
                                      <p:cBhvr>
                                        <p:cTn dur="1000"/>
                                        <p:tgtEl>
                                          <p:spTgt spid="1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3" st="3"/>
                                            </p:txEl>
                                          </p:spTgt>
                                        </p:tgtEl>
                                        <p:attrNameLst>
                                          <p:attrName>style.visibility</p:attrName>
                                        </p:attrNameLst>
                                      </p:cBhvr>
                                      <p:to>
                                        <p:strVal val="visible"/>
                                      </p:to>
                                    </p:set>
                                    <p:animEffect filter="fade" transition="in">
                                      <p:cBhvr>
                                        <p:cTn dur="1000"/>
                                        <p:tgtEl>
                                          <p:spTgt spid="15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Google Shape;1534;p22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Switching 1st and 3rd Person</a:t>
            </a:r>
            <a:endParaRPr/>
          </a:p>
        </p:txBody>
      </p:sp>
      <p:sp>
        <p:nvSpPr>
          <p:cNvPr id="1535" name="Google Shape;1535;p22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22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541" name="Google Shape;1541;p22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Swapping out a 1st to 3rd person character.</a:t>
            </a:r>
            <a:endParaRPr/>
          </a:p>
          <a:p>
            <a:pPr indent="-800100" lvl="0" marL="914400" rtl="0" algn="l">
              <a:spcBef>
                <a:spcPts val="0"/>
              </a:spcBef>
              <a:spcAft>
                <a:spcPts val="0"/>
              </a:spcAft>
              <a:buSzPts val="5400"/>
              <a:buChar char="●"/>
            </a:pPr>
            <a:r>
              <a:rPr lang="en-GB"/>
              <a:t>Wrapping rotations.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xEl>
                                              <p:pRg end="0" st="0"/>
                                            </p:txEl>
                                          </p:spTgt>
                                        </p:tgtEl>
                                        <p:attrNameLst>
                                          <p:attrName>style.visibility</p:attrName>
                                        </p:attrNameLst>
                                      </p:cBhvr>
                                      <p:to>
                                        <p:strVal val="visible"/>
                                      </p:to>
                                    </p:set>
                                    <p:animEffect filter="fade" transition="in">
                                      <p:cBhvr>
                                        <p:cTn dur="1000"/>
                                        <p:tgtEl>
                                          <p:spTgt spid="15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xEl>
                                              <p:pRg end="1" st="1"/>
                                            </p:txEl>
                                          </p:spTgt>
                                        </p:tgtEl>
                                        <p:attrNameLst>
                                          <p:attrName>style.visibility</p:attrName>
                                        </p:attrNameLst>
                                      </p:cBhvr>
                                      <p:to>
                                        <p:strVal val="visible"/>
                                      </p:to>
                                    </p:set>
                                    <p:animEffect filter="fade" transition="in">
                                      <p:cBhvr>
                                        <p:cTn dur="1000"/>
                                        <p:tgtEl>
                                          <p:spTgt spid="15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22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Debug and Fix Rotation</a:t>
            </a:r>
            <a:endParaRPr/>
          </a:p>
        </p:txBody>
      </p:sp>
      <p:sp>
        <p:nvSpPr>
          <p:cNvPr id="1547" name="Google Shape;1547;p22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some print statement.</a:t>
            </a:r>
            <a:endParaRPr/>
          </a:p>
          <a:p>
            <a:pPr indent="-800100" lvl="0" marL="914400" rtl="0" algn="l">
              <a:spcBef>
                <a:spcPts val="0"/>
              </a:spcBef>
              <a:spcAft>
                <a:spcPts val="0"/>
              </a:spcAft>
              <a:buSzPts val="5400"/>
              <a:buChar char="●"/>
            </a:pPr>
            <a:r>
              <a:rPr lang="en-GB"/>
              <a:t>What’s happening?</a:t>
            </a:r>
            <a:endParaRPr/>
          </a:p>
          <a:p>
            <a:pPr indent="-800100" lvl="0" marL="914400" rtl="0" algn="l">
              <a:spcBef>
                <a:spcPts val="0"/>
              </a:spcBef>
              <a:spcAft>
                <a:spcPts val="0"/>
              </a:spcAft>
              <a:buSzPts val="5400"/>
              <a:buChar char="●"/>
            </a:pPr>
            <a:r>
              <a:rPr lang="en-GB"/>
              <a:t>Can you create an elegant fix?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xEl>
                                              <p:pRg end="0" st="0"/>
                                            </p:txEl>
                                          </p:spTgt>
                                        </p:tgtEl>
                                        <p:attrNameLst>
                                          <p:attrName>style.visibility</p:attrName>
                                        </p:attrNameLst>
                                      </p:cBhvr>
                                      <p:to>
                                        <p:strVal val="visible"/>
                                      </p:to>
                                    </p:set>
                                    <p:animEffect filter="fade" transition="in">
                                      <p:cBhvr>
                                        <p:cTn dur="1000"/>
                                        <p:tgtEl>
                                          <p:spTgt spid="15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xEl>
                                              <p:pRg end="1" st="1"/>
                                            </p:txEl>
                                          </p:spTgt>
                                        </p:tgtEl>
                                        <p:attrNameLst>
                                          <p:attrName>style.visibility</p:attrName>
                                        </p:attrNameLst>
                                      </p:cBhvr>
                                      <p:to>
                                        <p:strVal val="visible"/>
                                      </p:to>
                                    </p:set>
                                    <p:animEffect filter="fade" transition="in">
                                      <p:cBhvr>
                                        <p:cTn dur="1000"/>
                                        <p:tgtEl>
                                          <p:spTgt spid="15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xEl>
                                              <p:pRg end="2" st="2"/>
                                            </p:txEl>
                                          </p:spTgt>
                                        </p:tgtEl>
                                        <p:attrNameLst>
                                          <p:attrName>style.visibility</p:attrName>
                                        </p:attrNameLst>
                                      </p:cBhvr>
                                      <p:to>
                                        <p:strVal val="visible"/>
                                      </p:to>
                                    </p:set>
                                    <p:animEffect filter="fade" transition="in">
                                      <p:cBhvr>
                                        <p:cTn dur="1000"/>
                                        <p:tgtEl>
                                          <p:spTgt spid="154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22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Owner Invisible Meshes</a:t>
            </a:r>
            <a:endParaRPr/>
          </a:p>
        </p:txBody>
      </p:sp>
      <p:sp>
        <p:nvSpPr>
          <p:cNvPr id="1553" name="Google Shape;1553;p22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22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559" name="Google Shape;1559;p22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Own See vs Owner no see meshes.</a:t>
            </a:r>
            <a:endParaRPr/>
          </a:p>
          <a:p>
            <a:pPr indent="-800100" lvl="0" marL="914400" rtl="0" algn="l">
              <a:spcBef>
                <a:spcPts val="0"/>
              </a:spcBef>
              <a:spcAft>
                <a:spcPts val="0"/>
              </a:spcAft>
              <a:buSzPts val="5400"/>
              <a:buChar char="●"/>
            </a:pPr>
            <a:r>
              <a:rPr lang="en-GB"/>
              <a:t>Why 1st person Meshes.</a:t>
            </a:r>
            <a:endParaRPr/>
          </a:p>
          <a:p>
            <a:pPr indent="-800100" lvl="0" marL="914400" rtl="0" algn="l">
              <a:spcBef>
                <a:spcPts val="0"/>
              </a:spcBef>
              <a:spcAft>
                <a:spcPts val="0"/>
              </a:spcAft>
              <a:buSzPts val="5400"/>
              <a:buChar char="●"/>
            </a:pPr>
            <a:r>
              <a:rPr lang="en-GB"/>
              <a:t>Hooking up Fire input in TPCharacter.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0" st="0"/>
                                            </p:txEl>
                                          </p:spTgt>
                                        </p:tgtEl>
                                        <p:attrNameLst>
                                          <p:attrName>style.visibility</p:attrName>
                                        </p:attrNameLst>
                                      </p:cBhvr>
                                      <p:to>
                                        <p:strVal val="visible"/>
                                      </p:to>
                                    </p:set>
                                    <p:animEffect filter="fade" transition="in">
                                      <p:cBhvr>
                                        <p:cTn dur="1000"/>
                                        <p:tgtEl>
                                          <p:spTgt spid="1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1" st="1"/>
                                            </p:txEl>
                                          </p:spTgt>
                                        </p:tgtEl>
                                        <p:attrNameLst>
                                          <p:attrName>style.visibility</p:attrName>
                                        </p:attrNameLst>
                                      </p:cBhvr>
                                      <p:to>
                                        <p:strVal val="visible"/>
                                      </p:to>
                                    </p:set>
                                    <p:animEffect filter="fade" transition="in">
                                      <p:cBhvr>
                                        <p:cTn dur="1000"/>
                                        <p:tgtEl>
                                          <p:spTgt spid="15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2" st="2"/>
                                            </p:txEl>
                                          </p:spTgt>
                                        </p:tgtEl>
                                        <p:attrNameLst>
                                          <p:attrName>style.visibility</p:attrName>
                                        </p:attrNameLst>
                                      </p:cBhvr>
                                      <p:to>
                                        <p:strVal val="visible"/>
                                      </p:to>
                                    </p:set>
                                    <p:animEffect filter="fade" transition="in">
                                      <p:cBhvr>
                                        <p:cTn dur="1000"/>
                                        <p:tgtEl>
                                          <p:spTgt spid="15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225"/>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Enable Firing</a:t>
            </a:r>
            <a:endParaRPr/>
          </a:p>
        </p:txBody>
      </p:sp>
      <p:sp>
        <p:nvSpPr>
          <p:cNvPr id="1565" name="Google Shape;1565;p225"/>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Handle the fire input in TPCharacter.</a:t>
            </a:r>
            <a:endParaRPr/>
          </a:p>
          <a:p>
            <a:pPr indent="-800100" lvl="0" marL="914400" rtl="0" algn="l">
              <a:spcBef>
                <a:spcPts val="0"/>
              </a:spcBef>
              <a:spcAft>
                <a:spcPts val="0"/>
              </a:spcAft>
              <a:buSzPts val="5400"/>
              <a:buChar char="●"/>
            </a:pPr>
            <a:r>
              <a:rPr lang="en-GB"/>
              <a:t>What should this do?</a:t>
            </a:r>
            <a:endParaRPr/>
          </a:p>
          <a:p>
            <a:pPr indent="-800100" lvl="0" marL="914400" rtl="0" algn="l">
              <a:spcBef>
                <a:spcPts val="0"/>
              </a:spcBef>
              <a:spcAft>
                <a:spcPts val="0"/>
              </a:spcAft>
              <a:buSzPts val="5400"/>
              <a:buChar char="●"/>
            </a:pPr>
            <a:r>
              <a:rPr lang="en-GB"/>
              <a:t>Make sure the animation works too.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xEl>
                                              <p:pRg end="0" st="0"/>
                                            </p:txEl>
                                          </p:spTgt>
                                        </p:tgtEl>
                                        <p:attrNameLst>
                                          <p:attrName>style.visibility</p:attrName>
                                        </p:attrNameLst>
                                      </p:cBhvr>
                                      <p:to>
                                        <p:strVal val="visible"/>
                                      </p:to>
                                    </p:set>
                                    <p:animEffect filter="fade" transition="in">
                                      <p:cBhvr>
                                        <p:cTn dur="1000"/>
                                        <p:tgtEl>
                                          <p:spTgt spid="15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xEl>
                                              <p:pRg end="1" st="1"/>
                                            </p:txEl>
                                          </p:spTgt>
                                        </p:tgtEl>
                                        <p:attrNameLst>
                                          <p:attrName>style.visibility</p:attrName>
                                        </p:attrNameLst>
                                      </p:cBhvr>
                                      <p:to>
                                        <p:strVal val="visible"/>
                                      </p:to>
                                    </p:set>
                                    <p:animEffect filter="fade" transition="in">
                                      <p:cBhvr>
                                        <p:cTn dur="1000"/>
                                        <p:tgtEl>
                                          <p:spTgt spid="15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xEl>
                                              <p:pRg end="2" st="2"/>
                                            </p:txEl>
                                          </p:spTgt>
                                        </p:tgtEl>
                                        <p:attrNameLst>
                                          <p:attrName>style.visibility</p:attrName>
                                        </p:attrNameLst>
                                      </p:cBhvr>
                                      <p:to>
                                        <p:strVal val="visible"/>
                                      </p:to>
                                    </p:set>
                                    <p:animEffect filter="fade" transition="in">
                                      <p:cBhvr>
                                        <p:cTn dur="1000"/>
                                        <p:tgtEl>
                                          <p:spTgt spid="15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Google Shape;1570;p226"/>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Separating Firing from Gun Meshes</a:t>
            </a:r>
            <a:endParaRPr/>
          </a:p>
        </p:txBody>
      </p:sp>
      <p:sp>
        <p:nvSpPr>
          <p:cNvPr id="1571" name="Google Shape;1571;p22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solidFill>
                  <a:schemeClr val="lt1"/>
                </a:solidFill>
              </a:rPr>
              <a:t>Git Comfortable</a:t>
            </a:r>
            <a:endParaRPr/>
          </a:p>
        </p:txBody>
      </p:sp>
      <p:sp>
        <p:nvSpPr>
          <p:cNvPr id="252" name="Google Shape;252;p3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Make some changes to your project</a:t>
            </a:r>
            <a:endParaRPr/>
          </a:p>
          <a:p>
            <a:pPr indent="-800100" lvl="0" marL="914400" rtl="0" algn="l">
              <a:spcBef>
                <a:spcPts val="0"/>
              </a:spcBef>
              <a:spcAft>
                <a:spcPts val="0"/>
              </a:spcAft>
              <a:buSzPts val="5400"/>
              <a:buChar char="●"/>
            </a:pPr>
            <a:r>
              <a:rPr lang="en-GB"/>
              <a:t>For example move a cube, add a class, whatever</a:t>
            </a:r>
            <a:endParaRPr/>
          </a:p>
          <a:p>
            <a:pPr indent="-800100" lvl="0" marL="914400" rtl="0" algn="l">
              <a:spcBef>
                <a:spcPts val="0"/>
              </a:spcBef>
              <a:spcAft>
                <a:spcPts val="0"/>
              </a:spcAft>
              <a:buSzPts val="5400"/>
              <a:buChar char="●"/>
            </a:pPr>
            <a:r>
              <a:rPr lang="en-GB"/>
              <a:t>Close Unreal and commit using SourceTree</a:t>
            </a:r>
            <a:endParaRPr/>
          </a:p>
          <a:p>
            <a:pPr indent="-800100" lvl="0" marL="914400" rtl="0" algn="l">
              <a:spcBef>
                <a:spcPts val="0"/>
              </a:spcBef>
              <a:spcAft>
                <a:spcPts val="0"/>
              </a:spcAft>
              <a:buSzPts val="5400"/>
              <a:buChar char="●"/>
            </a:pPr>
            <a:r>
              <a:rPr lang="en-GB"/>
              <a:t>Reset master to previous commit</a:t>
            </a:r>
            <a:endParaRPr/>
          </a:p>
          <a:p>
            <a:pPr indent="-800100" lvl="0" marL="914400" rtl="0" algn="l">
              <a:spcBef>
                <a:spcPts val="0"/>
              </a:spcBef>
              <a:spcAft>
                <a:spcPts val="0"/>
              </a:spcAft>
              <a:buSzPts val="5400"/>
              <a:buChar char="●"/>
            </a:pPr>
            <a:r>
              <a:rPr lang="en-GB"/>
              <a:t>Run </a:t>
            </a:r>
            <a:r>
              <a:rPr lang="en-GB">
                <a:solidFill>
                  <a:srgbClr val="FFFF00"/>
                </a:solidFill>
                <a:latin typeface="Consolas"/>
                <a:ea typeface="Consolas"/>
                <a:cs typeface="Consolas"/>
                <a:sym typeface="Consolas"/>
              </a:rPr>
              <a:t>git clean -x -d -i</a:t>
            </a:r>
            <a:endParaRPr/>
          </a:p>
          <a:p>
            <a:pPr indent="-800100" lvl="0" marL="914400" rtl="0" algn="l">
              <a:spcBef>
                <a:spcPts val="0"/>
              </a:spcBef>
              <a:spcAft>
                <a:spcPts val="0"/>
              </a:spcAft>
              <a:buSzPts val="5400"/>
              <a:buChar char="●"/>
            </a:pPr>
            <a:r>
              <a:rPr lang="en-GB"/>
              <a:t>Open your project and check it has reverted.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1000"/>
                                        <p:tgtEl>
                                          <p:spTgt spid="2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animEffect filter="fade" transition="in">
                                      <p:cBhvr>
                                        <p:cTn dur="1000"/>
                                        <p:tgtEl>
                                          <p:spTgt spid="25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22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577" name="Google Shape;1577;p22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Why we need two gun meshes.</a:t>
            </a:r>
            <a:endParaRPr/>
          </a:p>
          <a:p>
            <a:pPr indent="-800100" lvl="0" marL="914400" rtl="0" algn="l">
              <a:spcBef>
                <a:spcPts val="0"/>
              </a:spcBef>
              <a:spcAft>
                <a:spcPts val="0"/>
              </a:spcAft>
              <a:buSzPts val="5400"/>
              <a:buChar char="●"/>
            </a:pPr>
            <a:r>
              <a:rPr lang="en-GB"/>
              <a:t>Creating Blueprint components.</a:t>
            </a:r>
            <a:endParaRPr/>
          </a:p>
          <a:p>
            <a:pPr indent="-800100" lvl="0" marL="914400" rtl="0" algn="l">
              <a:spcBef>
                <a:spcPts val="0"/>
              </a:spcBef>
              <a:spcAft>
                <a:spcPts val="0"/>
              </a:spcAft>
              <a:buSzPts val="5400"/>
              <a:buChar char="●"/>
            </a:pPr>
            <a:r>
              <a:rPr lang="en-GB"/>
              <a:t>Scene components vs Actor components.</a:t>
            </a:r>
            <a:endParaRPr/>
          </a:p>
          <a:p>
            <a:pPr indent="-800100" lvl="0" marL="914400" rtl="0" algn="l">
              <a:spcBef>
                <a:spcPts val="0"/>
              </a:spcBef>
              <a:spcAft>
                <a:spcPts val="0"/>
              </a:spcAft>
              <a:buSzPts val="5400"/>
              <a:buChar char="●"/>
            </a:pPr>
            <a:r>
              <a:rPr lang="en-GB"/>
              <a:t>Camera rotation with control rotation.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0" st="0"/>
                                            </p:txEl>
                                          </p:spTgt>
                                        </p:tgtEl>
                                        <p:attrNameLst>
                                          <p:attrName>style.visibility</p:attrName>
                                        </p:attrNameLst>
                                      </p:cBhvr>
                                      <p:to>
                                        <p:strVal val="visible"/>
                                      </p:to>
                                    </p:set>
                                    <p:animEffect filter="fade" transition="in">
                                      <p:cBhvr>
                                        <p:cTn dur="1000"/>
                                        <p:tgtEl>
                                          <p:spTgt spid="1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1" st="1"/>
                                            </p:txEl>
                                          </p:spTgt>
                                        </p:tgtEl>
                                        <p:attrNameLst>
                                          <p:attrName>style.visibility</p:attrName>
                                        </p:attrNameLst>
                                      </p:cBhvr>
                                      <p:to>
                                        <p:strVal val="visible"/>
                                      </p:to>
                                    </p:set>
                                    <p:animEffect filter="fade" transition="in">
                                      <p:cBhvr>
                                        <p:cTn dur="1000"/>
                                        <p:tgtEl>
                                          <p:spTgt spid="1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2" st="2"/>
                                            </p:txEl>
                                          </p:spTgt>
                                        </p:tgtEl>
                                        <p:attrNameLst>
                                          <p:attrName>style.visibility</p:attrName>
                                        </p:attrNameLst>
                                      </p:cBhvr>
                                      <p:to>
                                        <p:strVal val="visible"/>
                                      </p:to>
                                    </p:set>
                                    <p:animEffect filter="fade" transition="in">
                                      <p:cBhvr>
                                        <p:cTn dur="1000"/>
                                        <p:tgtEl>
                                          <p:spTgt spid="1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3" st="3"/>
                                            </p:txEl>
                                          </p:spTgt>
                                        </p:tgtEl>
                                        <p:attrNameLst>
                                          <p:attrName>style.visibility</p:attrName>
                                        </p:attrNameLst>
                                      </p:cBhvr>
                                      <p:to>
                                        <p:strVal val="visible"/>
                                      </p:to>
                                    </p:set>
                                    <p:animEffect filter="fade" transition="in">
                                      <p:cBhvr>
                                        <p:cTn dur="1000"/>
                                        <p:tgtEl>
                                          <p:spTgt spid="15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sp>
        <p:nvSpPr>
          <p:cNvPr id="1582" name="Google Shape;1582;p22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a Firing BP Component</a:t>
            </a:r>
            <a:endParaRPr/>
          </a:p>
        </p:txBody>
      </p:sp>
      <p:sp>
        <p:nvSpPr>
          <p:cNvPr id="1583" name="Google Shape;1583;p22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a scene component to have a transform.</a:t>
            </a:r>
            <a:endParaRPr/>
          </a:p>
          <a:p>
            <a:pPr indent="-800100" lvl="0" marL="914400" rtl="0" algn="l">
              <a:spcBef>
                <a:spcPts val="0"/>
              </a:spcBef>
              <a:spcAft>
                <a:spcPts val="0"/>
              </a:spcAft>
              <a:buSzPts val="5400"/>
              <a:buChar char="●"/>
            </a:pPr>
            <a:r>
              <a:rPr lang="en-GB"/>
              <a:t>Just a fire method.</a:t>
            </a:r>
            <a:endParaRPr/>
          </a:p>
          <a:p>
            <a:pPr indent="-800100" lvl="0" marL="914400" rtl="0" algn="l">
              <a:spcBef>
                <a:spcPts val="0"/>
              </a:spcBef>
              <a:spcAft>
                <a:spcPts val="0"/>
              </a:spcAft>
              <a:buSzPts val="5400"/>
              <a:buChar char="●"/>
            </a:pPr>
            <a:r>
              <a:rPr lang="en-GB"/>
              <a:t>Use it to spawn a projectile.</a:t>
            </a:r>
            <a:endParaRPr/>
          </a:p>
          <a:p>
            <a:pPr indent="-800100" lvl="0" marL="914400" rtl="0" algn="l">
              <a:spcBef>
                <a:spcPts val="0"/>
              </a:spcBef>
              <a:spcAft>
                <a:spcPts val="0"/>
              </a:spcAft>
              <a:buSzPts val="5400"/>
              <a:buChar char="●"/>
            </a:pPr>
            <a:r>
              <a:rPr lang="en-GB"/>
              <a:t>Set the transform from the components location.</a:t>
            </a:r>
            <a:endParaRPr/>
          </a:p>
          <a:p>
            <a:pPr indent="-800100" lvl="0" marL="914400" rtl="0" algn="l">
              <a:spcBef>
                <a:spcPts val="0"/>
              </a:spcBef>
              <a:spcAft>
                <a:spcPts val="0"/>
              </a:spcAft>
              <a:buSzPts val="5400"/>
              <a:buChar char="●"/>
            </a:pPr>
            <a:r>
              <a:rPr lang="en-GB"/>
              <a:t>Position and test.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0" st="0"/>
                                            </p:txEl>
                                          </p:spTgt>
                                        </p:tgtEl>
                                        <p:attrNameLst>
                                          <p:attrName>style.visibility</p:attrName>
                                        </p:attrNameLst>
                                      </p:cBhvr>
                                      <p:to>
                                        <p:strVal val="visible"/>
                                      </p:to>
                                    </p:set>
                                    <p:animEffect filter="fade" transition="in">
                                      <p:cBhvr>
                                        <p:cTn dur="1000"/>
                                        <p:tgtEl>
                                          <p:spTgt spid="15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1" st="1"/>
                                            </p:txEl>
                                          </p:spTgt>
                                        </p:tgtEl>
                                        <p:attrNameLst>
                                          <p:attrName>style.visibility</p:attrName>
                                        </p:attrNameLst>
                                      </p:cBhvr>
                                      <p:to>
                                        <p:strVal val="visible"/>
                                      </p:to>
                                    </p:set>
                                    <p:animEffect filter="fade" transition="in">
                                      <p:cBhvr>
                                        <p:cTn dur="1000"/>
                                        <p:tgtEl>
                                          <p:spTgt spid="15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2" st="2"/>
                                            </p:txEl>
                                          </p:spTgt>
                                        </p:tgtEl>
                                        <p:attrNameLst>
                                          <p:attrName>style.visibility</p:attrName>
                                        </p:attrNameLst>
                                      </p:cBhvr>
                                      <p:to>
                                        <p:strVal val="visible"/>
                                      </p:to>
                                    </p:set>
                                    <p:animEffect filter="fade" transition="in">
                                      <p:cBhvr>
                                        <p:cTn dur="1000"/>
                                        <p:tgtEl>
                                          <p:spTgt spid="15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3" st="3"/>
                                            </p:txEl>
                                          </p:spTgt>
                                        </p:tgtEl>
                                        <p:attrNameLst>
                                          <p:attrName>style.visibility</p:attrName>
                                        </p:attrNameLst>
                                      </p:cBhvr>
                                      <p:to>
                                        <p:strVal val="visible"/>
                                      </p:to>
                                    </p:set>
                                    <p:animEffect filter="fade" transition="in">
                                      <p:cBhvr>
                                        <p:cTn dur="1000"/>
                                        <p:tgtEl>
                                          <p:spTgt spid="15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4" st="4"/>
                                            </p:txEl>
                                          </p:spTgt>
                                        </p:tgtEl>
                                        <p:attrNameLst>
                                          <p:attrName>style.visibility</p:attrName>
                                        </p:attrNameLst>
                                      </p:cBhvr>
                                      <p:to>
                                        <p:strVal val="visible"/>
                                      </p:to>
                                    </p:set>
                                    <p:animEffect filter="fade" transition="in">
                                      <p:cBhvr>
                                        <p:cTn dur="1000"/>
                                        <p:tgtEl>
                                          <p:spTgt spid="158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sp>
        <p:nvSpPr>
          <p:cNvPr id="1588" name="Google Shape;1588;p22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Aiming Our 1st Person Camera</a:t>
            </a:r>
            <a:endParaRPr/>
          </a:p>
        </p:txBody>
      </p:sp>
      <p:sp>
        <p:nvSpPr>
          <p:cNvPr id="1589" name="Google Shape;1589;p22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Google Shape;1594;p23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595" name="Google Shape;1595;p23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Local vs Global rotation.</a:t>
            </a:r>
            <a:endParaRPr/>
          </a:p>
          <a:p>
            <a:pPr indent="-800100" lvl="0" marL="914400" rtl="0" algn="l">
              <a:spcBef>
                <a:spcPts val="0"/>
              </a:spcBef>
              <a:spcAft>
                <a:spcPts val="0"/>
              </a:spcAft>
              <a:buSzPts val="5400"/>
              <a:buChar char="●"/>
            </a:pPr>
            <a:r>
              <a:rPr lang="en-GB"/>
              <a:t>UE4 optimizations for unpossesed characters.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xEl>
                                              <p:pRg end="0" st="0"/>
                                            </p:txEl>
                                          </p:spTgt>
                                        </p:tgtEl>
                                        <p:attrNameLst>
                                          <p:attrName>style.visibility</p:attrName>
                                        </p:attrNameLst>
                                      </p:cBhvr>
                                      <p:to>
                                        <p:strVal val="visible"/>
                                      </p:to>
                                    </p:set>
                                    <p:animEffect filter="fade" transition="in">
                                      <p:cBhvr>
                                        <p:cTn dur="1000"/>
                                        <p:tgtEl>
                                          <p:spTgt spid="15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xEl>
                                              <p:pRg end="1" st="1"/>
                                            </p:txEl>
                                          </p:spTgt>
                                        </p:tgtEl>
                                        <p:attrNameLst>
                                          <p:attrName>style.visibility</p:attrName>
                                        </p:attrNameLst>
                                      </p:cBhvr>
                                      <p:to>
                                        <p:strVal val="visible"/>
                                      </p:to>
                                    </p:set>
                                    <p:animEffect filter="fade" transition="in">
                                      <p:cBhvr>
                                        <p:cTn dur="1000"/>
                                        <p:tgtEl>
                                          <p:spTgt spid="159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9" name="Shape 1599"/>
        <p:cNvGrpSpPr/>
        <p:nvPr/>
      </p:nvGrpSpPr>
      <p:grpSpPr>
        <a:xfrm>
          <a:off x="0" y="0"/>
          <a:ext cx="0" cy="0"/>
          <a:chOff x="0" y="0"/>
          <a:chExt cx="0" cy="0"/>
        </a:xfrm>
      </p:grpSpPr>
      <p:sp>
        <p:nvSpPr>
          <p:cNvPr id="1600" name="Google Shape;1600;p23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Make The Camera Rotate On Tick</a:t>
            </a:r>
            <a:endParaRPr/>
          </a:p>
        </p:txBody>
      </p:sp>
      <p:sp>
        <p:nvSpPr>
          <p:cNvPr id="1601" name="Google Shape;1601;p23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Update the camera pitch.</a:t>
            </a:r>
            <a:endParaRPr/>
          </a:p>
          <a:p>
            <a:pPr indent="-800100" lvl="0" marL="914400" rtl="0" algn="l">
              <a:spcBef>
                <a:spcPts val="0"/>
              </a:spcBef>
              <a:spcAft>
                <a:spcPts val="0"/>
              </a:spcAft>
              <a:buSzPts val="5400"/>
              <a:buChar char="●"/>
            </a:pPr>
            <a:r>
              <a:rPr lang="en-GB"/>
              <a:t>Should you use local or global?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1">
                                            <p:txEl>
                                              <p:pRg end="0" st="0"/>
                                            </p:txEl>
                                          </p:spTgt>
                                        </p:tgtEl>
                                        <p:attrNameLst>
                                          <p:attrName>style.visibility</p:attrName>
                                        </p:attrNameLst>
                                      </p:cBhvr>
                                      <p:to>
                                        <p:strVal val="visible"/>
                                      </p:to>
                                    </p:set>
                                    <p:animEffect filter="fade" transition="in">
                                      <p:cBhvr>
                                        <p:cTn dur="1000"/>
                                        <p:tgtEl>
                                          <p:spTgt spid="16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1">
                                            <p:txEl>
                                              <p:pRg end="1" st="1"/>
                                            </p:txEl>
                                          </p:spTgt>
                                        </p:tgtEl>
                                        <p:attrNameLst>
                                          <p:attrName>style.visibility</p:attrName>
                                        </p:attrNameLst>
                                      </p:cBhvr>
                                      <p:to>
                                        <p:strVal val="visible"/>
                                      </p:to>
                                    </p:set>
                                    <p:animEffect filter="fade" transition="in">
                                      <p:cBhvr>
                                        <p:cTn dur="1000"/>
                                        <p:tgtEl>
                                          <p:spTgt spid="160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Google Shape;1606;p23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Architecture of Infinite Runners</a:t>
            </a:r>
            <a:endParaRPr/>
          </a:p>
        </p:txBody>
      </p:sp>
      <p:sp>
        <p:nvSpPr>
          <p:cNvPr id="1607" name="Google Shape;1607;p23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Google Shape;1612;p23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613" name="Google Shape;1613;p23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Using the Arrow component.</a:t>
            </a:r>
            <a:endParaRPr/>
          </a:p>
          <a:p>
            <a:pPr indent="-800100" lvl="0" marL="914400" rtl="0" algn="l">
              <a:spcBef>
                <a:spcPts val="0"/>
              </a:spcBef>
              <a:spcAft>
                <a:spcPts val="0"/>
              </a:spcAft>
              <a:buSzPts val="5400"/>
              <a:buChar char="●"/>
            </a:pPr>
            <a:r>
              <a:rPr lang="en-GB"/>
              <a:t>How to architect an infinite runner.</a:t>
            </a:r>
            <a:endParaRPr/>
          </a:p>
          <a:p>
            <a:pPr indent="-800100" lvl="0" marL="914400" rtl="0" algn="l">
              <a:spcBef>
                <a:spcPts val="0"/>
              </a:spcBef>
              <a:spcAft>
                <a:spcPts val="0"/>
              </a:spcAft>
              <a:buSzPts val="5400"/>
              <a:buChar char="●"/>
            </a:pPr>
            <a:r>
              <a:rPr lang="en-GB"/>
              <a:t>Overview of how we want our levels to 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0" st="0"/>
                                            </p:txEl>
                                          </p:spTgt>
                                        </p:tgtEl>
                                        <p:attrNameLst>
                                          <p:attrName>style.visibility</p:attrName>
                                        </p:attrNameLst>
                                      </p:cBhvr>
                                      <p:to>
                                        <p:strVal val="visible"/>
                                      </p:to>
                                    </p:set>
                                    <p:animEffect filter="fade" transition="in">
                                      <p:cBhvr>
                                        <p:cTn dur="1000"/>
                                        <p:tgtEl>
                                          <p:spTgt spid="1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1" st="1"/>
                                            </p:txEl>
                                          </p:spTgt>
                                        </p:tgtEl>
                                        <p:attrNameLst>
                                          <p:attrName>style.visibility</p:attrName>
                                        </p:attrNameLst>
                                      </p:cBhvr>
                                      <p:to>
                                        <p:strVal val="visible"/>
                                      </p:to>
                                    </p:set>
                                    <p:animEffect filter="fade" transition="in">
                                      <p:cBhvr>
                                        <p:cTn dur="1000"/>
                                        <p:tgtEl>
                                          <p:spTgt spid="1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2" st="2"/>
                                            </p:txEl>
                                          </p:spTgt>
                                        </p:tgtEl>
                                        <p:attrNameLst>
                                          <p:attrName>style.visibility</p:attrName>
                                        </p:attrNameLst>
                                      </p:cBhvr>
                                      <p:to>
                                        <p:strVal val="visible"/>
                                      </p:to>
                                    </p:set>
                                    <p:animEffect filter="fade" transition="in">
                                      <p:cBhvr>
                                        <p:cTn dur="1000"/>
                                        <p:tgtEl>
                                          <p:spTgt spid="16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pic>
        <p:nvPicPr>
          <p:cNvPr descr="Image011.png" id="1618" name="Google Shape;1618;p234"/>
          <p:cNvPicPr preferRelativeResize="0"/>
          <p:nvPr/>
        </p:nvPicPr>
        <p:blipFill>
          <a:blip r:embed="rId3">
            <a:alphaModFix/>
          </a:blip>
          <a:stretch>
            <a:fillRect/>
          </a:stretch>
        </p:blipFill>
        <p:spPr>
          <a:xfrm>
            <a:off x="0" y="56821"/>
            <a:ext cx="18287999" cy="10173357"/>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pic>
        <p:nvPicPr>
          <p:cNvPr descr="Image012.png" id="1623" name="Google Shape;1623;p235"/>
          <p:cNvPicPr preferRelativeResize="0"/>
          <p:nvPr/>
        </p:nvPicPr>
        <p:blipFill>
          <a:blip r:embed="rId3">
            <a:alphaModFix/>
          </a:blip>
          <a:stretch>
            <a:fillRect/>
          </a:stretch>
        </p:blipFill>
        <p:spPr>
          <a:xfrm>
            <a:off x="0" y="56821"/>
            <a:ext cx="18287999" cy="10173357"/>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23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the Tile BP</a:t>
            </a:r>
            <a:endParaRPr/>
          </a:p>
        </p:txBody>
      </p:sp>
      <p:sp>
        <p:nvSpPr>
          <p:cNvPr id="1629" name="Google Shape;1629;p23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the existing terrain to start.</a:t>
            </a:r>
            <a:endParaRPr/>
          </a:p>
          <a:p>
            <a:pPr indent="-800100" lvl="0" marL="914400" rtl="0" algn="l">
              <a:spcBef>
                <a:spcPts val="0"/>
              </a:spcBef>
              <a:spcAft>
                <a:spcPts val="0"/>
              </a:spcAft>
              <a:buSzPts val="5400"/>
              <a:buChar char="●"/>
            </a:pPr>
            <a:r>
              <a:rPr lang="en-GB"/>
              <a:t>Add an arrow for the attach point.</a:t>
            </a:r>
            <a:endParaRPr/>
          </a:p>
          <a:p>
            <a:pPr indent="-800100" lvl="0" marL="914400" rtl="0" algn="l">
              <a:spcBef>
                <a:spcPts val="0"/>
              </a:spcBef>
              <a:spcAft>
                <a:spcPts val="0"/>
              </a:spcAft>
              <a:buSzPts val="5400"/>
              <a:buChar char="●"/>
            </a:pPr>
            <a:r>
              <a:rPr lang="en-GB"/>
              <a:t>Add a function for getting the attach location.</a:t>
            </a:r>
            <a:endParaRPr/>
          </a:p>
          <a:p>
            <a:pPr indent="-800100" lvl="0" marL="914400" rtl="0" algn="l">
              <a:spcBef>
                <a:spcPts val="0"/>
              </a:spcBef>
              <a:spcAft>
                <a:spcPts val="0"/>
              </a:spcAft>
              <a:buSzPts val="5400"/>
              <a:buChar char="●"/>
            </a:pPr>
            <a:r>
              <a:rPr lang="en-GB"/>
              <a:t>Ensure the centre of the tile is at the left edge.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0" st="0"/>
                                            </p:txEl>
                                          </p:spTgt>
                                        </p:tgtEl>
                                        <p:attrNameLst>
                                          <p:attrName>style.visibility</p:attrName>
                                        </p:attrNameLst>
                                      </p:cBhvr>
                                      <p:to>
                                        <p:strVal val="visible"/>
                                      </p:to>
                                    </p:set>
                                    <p:animEffect filter="fade" transition="in">
                                      <p:cBhvr>
                                        <p:cTn dur="1000"/>
                                        <p:tgtEl>
                                          <p:spTgt spid="16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1" st="1"/>
                                            </p:txEl>
                                          </p:spTgt>
                                        </p:tgtEl>
                                        <p:attrNameLst>
                                          <p:attrName>style.visibility</p:attrName>
                                        </p:attrNameLst>
                                      </p:cBhvr>
                                      <p:to>
                                        <p:strVal val="visible"/>
                                      </p:to>
                                    </p:set>
                                    <p:animEffect filter="fade" transition="in">
                                      <p:cBhvr>
                                        <p:cTn dur="1000"/>
                                        <p:tgtEl>
                                          <p:spTgt spid="16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2" st="2"/>
                                            </p:txEl>
                                          </p:spTgt>
                                        </p:tgtEl>
                                        <p:attrNameLst>
                                          <p:attrName>style.visibility</p:attrName>
                                        </p:attrNameLst>
                                      </p:cBhvr>
                                      <p:to>
                                        <p:strVal val="visible"/>
                                      </p:to>
                                    </p:set>
                                    <p:animEffect filter="fade" transition="in">
                                      <p:cBhvr>
                                        <p:cTn dur="1000"/>
                                        <p:tgtEl>
                                          <p:spTgt spid="16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3" st="3"/>
                                            </p:txEl>
                                          </p:spTgt>
                                        </p:tgtEl>
                                        <p:attrNameLst>
                                          <p:attrName>style.visibility</p:attrName>
                                        </p:attrNameLst>
                                      </p:cBhvr>
                                      <p:to>
                                        <p:strVal val="visible"/>
                                      </p:to>
                                    </p:set>
                                    <p:animEffect filter="fade" transition="in">
                                      <p:cBhvr>
                                        <p:cTn dur="1000"/>
                                        <p:tgtEl>
                                          <p:spTgt spid="16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First Person Character Overview</a:t>
            </a:r>
            <a:endParaRPr/>
          </a:p>
        </p:txBody>
      </p:sp>
      <p:sp>
        <p:nvSpPr>
          <p:cNvPr id="258" name="Google Shape;258;p3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00"/>
                </a:solidFill>
              </a:rPr>
              <a:t>4.13.0</a:t>
            </a:r>
            <a:endParaRPr sz="3600">
              <a:solidFill>
                <a:srgbClr val="FFFF00"/>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3" name="Shape 1633"/>
        <p:cNvGrpSpPr/>
        <p:nvPr/>
      </p:nvGrpSpPr>
      <p:grpSpPr>
        <a:xfrm>
          <a:off x="0" y="0"/>
          <a:ext cx="0" cy="0"/>
          <a:chOff x="0" y="0"/>
          <a:chExt cx="0" cy="0"/>
        </a:xfrm>
      </p:grpSpPr>
      <p:sp>
        <p:nvSpPr>
          <p:cNvPr id="1634" name="Google Shape;1634;p23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Spawning Terrain in the GameMode</a:t>
            </a:r>
            <a:endParaRPr/>
          </a:p>
        </p:txBody>
      </p:sp>
      <p:sp>
        <p:nvSpPr>
          <p:cNvPr id="1635" name="Google Shape;1635;p23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23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641" name="Google Shape;1641;p23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GameMode BP vs Level BP</a:t>
            </a:r>
            <a:endParaRPr/>
          </a:p>
          <a:p>
            <a:pPr indent="-800100" lvl="0" marL="914400" rtl="0" algn="l">
              <a:spcBef>
                <a:spcPts val="0"/>
              </a:spcBef>
              <a:spcAft>
                <a:spcPts val="0"/>
              </a:spcAft>
              <a:buSzPts val="5400"/>
              <a:buChar char="●"/>
            </a:pPr>
            <a:r>
              <a:rPr lang="en-GB"/>
              <a:t>Creating a blueprint GameMode</a:t>
            </a:r>
            <a:endParaRPr/>
          </a:p>
          <a:p>
            <a:pPr indent="-800100" lvl="0" marL="914400" rtl="0" algn="l">
              <a:spcBef>
                <a:spcPts val="0"/>
              </a:spcBef>
              <a:spcAft>
                <a:spcPts val="0"/>
              </a:spcAft>
              <a:buSzPts val="5400"/>
              <a:buChar char="●"/>
            </a:pPr>
            <a:r>
              <a:rPr lang="en-GB"/>
              <a:t>How to spawn tiled terrain.</a:t>
            </a:r>
            <a:endParaRPr/>
          </a:p>
          <a:p>
            <a:pPr indent="-800100" lvl="0" marL="914400" rtl="0" algn="l">
              <a:spcBef>
                <a:spcPts val="0"/>
              </a:spcBef>
              <a:spcAft>
                <a:spcPts val="0"/>
              </a:spcAft>
              <a:buSzPts val="5400"/>
              <a:buChar char="●"/>
            </a:pPr>
            <a:r>
              <a:rPr lang="en-GB"/>
              <a:t>Using a blueprint for-loop.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0" st="0"/>
                                            </p:txEl>
                                          </p:spTgt>
                                        </p:tgtEl>
                                        <p:attrNameLst>
                                          <p:attrName>style.visibility</p:attrName>
                                        </p:attrNameLst>
                                      </p:cBhvr>
                                      <p:to>
                                        <p:strVal val="visible"/>
                                      </p:to>
                                    </p:set>
                                    <p:animEffect filter="fade" transition="in">
                                      <p:cBhvr>
                                        <p:cTn dur="1000"/>
                                        <p:tgtEl>
                                          <p:spTgt spid="16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1" st="1"/>
                                            </p:txEl>
                                          </p:spTgt>
                                        </p:tgtEl>
                                        <p:attrNameLst>
                                          <p:attrName>style.visibility</p:attrName>
                                        </p:attrNameLst>
                                      </p:cBhvr>
                                      <p:to>
                                        <p:strVal val="visible"/>
                                      </p:to>
                                    </p:set>
                                    <p:animEffect filter="fade" transition="in">
                                      <p:cBhvr>
                                        <p:cTn dur="1000"/>
                                        <p:tgtEl>
                                          <p:spTgt spid="16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2" st="2"/>
                                            </p:txEl>
                                          </p:spTgt>
                                        </p:tgtEl>
                                        <p:attrNameLst>
                                          <p:attrName>style.visibility</p:attrName>
                                        </p:attrNameLst>
                                      </p:cBhvr>
                                      <p:to>
                                        <p:strVal val="visible"/>
                                      </p:to>
                                    </p:set>
                                    <p:animEffect filter="fade" transition="in">
                                      <p:cBhvr>
                                        <p:cTn dur="1000"/>
                                        <p:tgtEl>
                                          <p:spTgt spid="16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3" st="3"/>
                                            </p:txEl>
                                          </p:spTgt>
                                        </p:tgtEl>
                                        <p:attrNameLst>
                                          <p:attrName>style.visibility</p:attrName>
                                        </p:attrNameLst>
                                      </p:cBhvr>
                                      <p:to>
                                        <p:strVal val="visible"/>
                                      </p:to>
                                    </p:set>
                                    <p:animEffect filter="fade" transition="in">
                                      <p:cBhvr>
                                        <p:cTn dur="1000"/>
                                        <p:tgtEl>
                                          <p:spTgt spid="164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Google Shape;1646;p23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Spawn a Series of Tiles</a:t>
            </a:r>
            <a:endParaRPr/>
          </a:p>
        </p:txBody>
      </p:sp>
      <p:sp>
        <p:nvSpPr>
          <p:cNvPr id="1647" name="Google Shape;1647;p23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variable for the transform.</a:t>
            </a:r>
            <a:endParaRPr/>
          </a:p>
          <a:p>
            <a:pPr indent="-800100" lvl="0" marL="914400" rtl="0" algn="l">
              <a:spcBef>
                <a:spcPts val="0"/>
              </a:spcBef>
              <a:spcAft>
                <a:spcPts val="0"/>
              </a:spcAft>
              <a:buSzPts val="5400"/>
              <a:buChar char="●"/>
            </a:pPr>
            <a:r>
              <a:rPr lang="en-GB"/>
              <a:t>Set an initial transform.</a:t>
            </a:r>
            <a:endParaRPr/>
          </a:p>
          <a:p>
            <a:pPr indent="-800100" lvl="0" marL="914400" rtl="0" algn="l">
              <a:spcBef>
                <a:spcPts val="0"/>
              </a:spcBef>
              <a:spcAft>
                <a:spcPts val="0"/>
              </a:spcAft>
              <a:buSzPts val="5400"/>
              <a:buChar char="●"/>
            </a:pPr>
            <a:r>
              <a:rPr lang="en-GB"/>
              <a:t>Update the transform after spawning.</a:t>
            </a:r>
            <a:endParaRPr/>
          </a:p>
          <a:p>
            <a:pPr indent="-800100" lvl="0" marL="914400" rtl="0" algn="l">
              <a:spcBef>
                <a:spcPts val="0"/>
              </a:spcBef>
              <a:spcAft>
                <a:spcPts val="0"/>
              </a:spcAft>
              <a:buSzPts val="5400"/>
              <a:buChar char="●"/>
            </a:pPr>
            <a:r>
              <a:rPr lang="en-GB"/>
              <a:t>Refactor your 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0" st="0"/>
                                            </p:txEl>
                                          </p:spTgt>
                                        </p:tgtEl>
                                        <p:attrNameLst>
                                          <p:attrName>style.visibility</p:attrName>
                                        </p:attrNameLst>
                                      </p:cBhvr>
                                      <p:to>
                                        <p:strVal val="visible"/>
                                      </p:to>
                                    </p:set>
                                    <p:animEffect filter="fade" transition="in">
                                      <p:cBhvr>
                                        <p:cTn dur="1000"/>
                                        <p:tgtEl>
                                          <p:spTgt spid="16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1" st="1"/>
                                            </p:txEl>
                                          </p:spTgt>
                                        </p:tgtEl>
                                        <p:attrNameLst>
                                          <p:attrName>style.visibility</p:attrName>
                                        </p:attrNameLst>
                                      </p:cBhvr>
                                      <p:to>
                                        <p:strVal val="visible"/>
                                      </p:to>
                                    </p:set>
                                    <p:animEffect filter="fade" transition="in">
                                      <p:cBhvr>
                                        <p:cTn dur="1000"/>
                                        <p:tgtEl>
                                          <p:spTgt spid="16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2" st="2"/>
                                            </p:txEl>
                                          </p:spTgt>
                                        </p:tgtEl>
                                        <p:attrNameLst>
                                          <p:attrName>style.visibility</p:attrName>
                                        </p:attrNameLst>
                                      </p:cBhvr>
                                      <p:to>
                                        <p:strVal val="visible"/>
                                      </p:to>
                                    </p:set>
                                    <p:animEffect filter="fade" transition="in">
                                      <p:cBhvr>
                                        <p:cTn dur="1000"/>
                                        <p:tgtEl>
                                          <p:spTgt spid="16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3" st="3"/>
                                            </p:txEl>
                                          </p:spTgt>
                                        </p:tgtEl>
                                        <p:attrNameLst>
                                          <p:attrName>style.visibility</p:attrName>
                                        </p:attrNameLst>
                                      </p:cBhvr>
                                      <p:to>
                                        <p:strVal val="visible"/>
                                      </p:to>
                                    </p:set>
                                    <p:animEffect filter="fade" transition="in">
                                      <p:cBhvr>
                                        <p:cTn dur="1000"/>
                                        <p:tgtEl>
                                          <p:spTgt spid="164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1" name="Shape 1651"/>
        <p:cNvGrpSpPr/>
        <p:nvPr/>
      </p:nvGrpSpPr>
      <p:grpSpPr>
        <a:xfrm>
          <a:off x="0" y="0"/>
          <a:ext cx="0" cy="0"/>
          <a:chOff x="0" y="0"/>
          <a:chExt cx="0" cy="0"/>
        </a:xfrm>
      </p:grpSpPr>
      <p:sp>
        <p:nvSpPr>
          <p:cNvPr id="1652" name="Google Shape;1652;p24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Level Gating for Testing Grounds</a:t>
            </a:r>
            <a:endParaRPr/>
          </a:p>
        </p:txBody>
      </p:sp>
      <p:sp>
        <p:nvSpPr>
          <p:cNvPr id="1653" name="Google Shape;1653;p24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Google Shape;1658;p24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659" name="Google Shape;1659;p24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Why we need level gating.</a:t>
            </a:r>
            <a:endParaRPr/>
          </a:p>
          <a:p>
            <a:pPr indent="-800100" lvl="0" marL="914400" rtl="0" algn="l">
              <a:spcBef>
                <a:spcPts val="0"/>
              </a:spcBef>
              <a:spcAft>
                <a:spcPts val="0"/>
              </a:spcAft>
              <a:buSzPts val="5400"/>
              <a:buChar char="●"/>
            </a:pPr>
            <a:r>
              <a:rPr lang="en-GB"/>
              <a:t>Our approach to gating.</a:t>
            </a:r>
            <a:endParaRPr/>
          </a:p>
          <a:p>
            <a:pPr indent="-800100" lvl="0" marL="914400" rtl="0" algn="l">
              <a:spcBef>
                <a:spcPts val="0"/>
              </a:spcBef>
              <a:spcAft>
                <a:spcPts val="0"/>
              </a:spcAft>
              <a:buSzPts val="5400"/>
              <a:buChar char="●"/>
            </a:pPr>
            <a:r>
              <a:rPr lang="en-GB"/>
              <a:t>Enabling/disabling collisions.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xEl>
                                              <p:pRg end="0" st="0"/>
                                            </p:txEl>
                                          </p:spTgt>
                                        </p:tgtEl>
                                        <p:attrNameLst>
                                          <p:attrName>style.visibility</p:attrName>
                                        </p:attrNameLst>
                                      </p:cBhvr>
                                      <p:to>
                                        <p:strVal val="visible"/>
                                      </p:to>
                                    </p:set>
                                    <p:animEffect filter="fade" transition="in">
                                      <p:cBhvr>
                                        <p:cTn dur="1000"/>
                                        <p:tgtEl>
                                          <p:spTgt spid="16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xEl>
                                              <p:pRg end="1" st="1"/>
                                            </p:txEl>
                                          </p:spTgt>
                                        </p:tgtEl>
                                        <p:attrNameLst>
                                          <p:attrName>style.visibility</p:attrName>
                                        </p:attrNameLst>
                                      </p:cBhvr>
                                      <p:to>
                                        <p:strVal val="visible"/>
                                      </p:to>
                                    </p:set>
                                    <p:animEffect filter="fade" transition="in">
                                      <p:cBhvr>
                                        <p:cTn dur="1000"/>
                                        <p:tgtEl>
                                          <p:spTgt spid="16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xEl>
                                              <p:pRg end="2" st="2"/>
                                            </p:txEl>
                                          </p:spTgt>
                                        </p:tgtEl>
                                        <p:attrNameLst>
                                          <p:attrName>style.visibility</p:attrName>
                                        </p:attrNameLst>
                                      </p:cBhvr>
                                      <p:to>
                                        <p:strVal val="visible"/>
                                      </p:to>
                                    </p:set>
                                    <p:animEffect filter="fade" transition="in">
                                      <p:cBhvr>
                                        <p:cTn dur="1000"/>
                                        <p:tgtEl>
                                          <p:spTgt spid="16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pic>
        <p:nvPicPr>
          <p:cNvPr descr="Image013.png" id="1664" name="Google Shape;1664;p242"/>
          <p:cNvPicPr preferRelativeResize="0"/>
          <p:nvPr/>
        </p:nvPicPr>
        <p:blipFill>
          <a:blip r:embed="rId3">
            <a:alphaModFix/>
          </a:blip>
          <a:stretch>
            <a:fillRect/>
          </a:stretch>
        </p:blipFill>
        <p:spPr>
          <a:xfrm>
            <a:off x="0" y="60998"/>
            <a:ext cx="18288002" cy="1016500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243"/>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Lock on Exit</a:t>
            </a:r>
            <a:endParaRPr/>
          </a:p>
        </p:txBody>
      </p:sp>
      <p:sp>
        <p:nvSpPr>
          <p:cNvPr id="1670" name="Google Shape;1670;p243"/>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new locking function.</a:t>
            </a:r>
            <a:endParaRPr/>
          </a:p>
          <a:p>
            <a:pPr indent="-800100" lvl="0" marL="914400" rtl="0" algn="l">
              <a:spcBef>
                <a:spcPts val="0"/>
              </a:spcBef>
              <a:spcAft>
                <a:spcPts val="0"/>
              </a:spcAft>
              <a:buSzPts val="5400"/>
              <a:buChar char="●"/>
            </a:pPr>
            <a:r>
              <a:rPr lang="en-GB"/>
              <a:t>Create a collision box component.</a:t>
            </a:r>
            <a:endParaRPr/>
          </a:p>
          <a:p>
            <a:pPr indent="-800100" lvl="0" marL="914400" rtl="0" algn="l">
              <a:spcBef>
                <a:spcPts val="0"/>
              </a:spcBef>
              <a:spcAft>
                <a:spcPts val="0"/>
              </a:spcAft>
              <a:buSzPts val="5400"/>
              <a:buChar char="●"/>
            </a:pPr>
            <a:r>
              <a:rPr lang="en-GB"/>
              <a:t>When leaving box, lock the level.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xEl>
                                              <p:pRg end="0" st="0"/>
                                            </p:txEl>
                                          </p:spTgt>
                                        </p:tgtEl>
                                        <p:attrNameLst>
                                          <p:attrName>style.visibility</p:attrName>
                                        </p:attrNameLst>
                                      </p:cBhvr>
                                      <p:to>
                                        <p:strVal val="visible"/>
                                      </p:to>
                                    </p:set>
                                    <p:animEffect filter="fade" transition="in">
                                      <p:cBhvr>
                                        <p:cTn dur="1000"/>
                                        <p:tgtEl>
                                          <p:spTgt spid="16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xEl>
                                              <p:pRg end="1" st="1"/>
                                            </p:txEl>
                                          </p:spTgt>
                                        </p:tgtEl>
                                        <p:attrNameLst>
                                          <p:attrName>style.visibility</p:attrName>
                                        </p:attrNameLst>
                                      </p:cBhvr>
                                      <p:to>
                                        <p:strVal val="visible"/>
                                      </p:to>
                                    </p:set>
                                    <p:animEffect filter="fade" transition="in">
                                      <p:cBhvr>
                                        <p:cTn dur="1000"/>
                                        <p:tgtEl>
                                          <p:spTgt spid="16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xEl>
                                              <p:pRg end="2" st="2"/>
                                            </p:txEl>
                                          </p:spTgt>
                                        </p:tgtEl>
                                        <p:attrNameLst>
                                          <p:attrName>style.visibility</p:attrName>
                                        </p:attrNameLst>
                                      </p:cBhvr>
                                      <p:to>
                                        <p:strVal val="visible"/>
                                      </p:to>
                                    </p:set>
                                    <p:animEffect filter="fade" transition="in">
                                      <p:cBhvr>
                                        <p:cTn dur="1000"/>
                                        <p:tgtEl>
                                          <p:spTgt spid="16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244"/>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Swapping Materials in Blueprint</a:t>
            </a:r>
            <a:endParaRPr/>
          </a:p>
        </p:txBody>
      </p:sp>
      <p:sp>
        <p:nvSpPr>
          <p:cNvPr id="1676" name="Google Shape;1676;p244"/>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Google Shape;1681;p24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682" name="Google Shape;1682;p24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Creating material instances.</a:t>
            </a:r>
            <a:endParaRPr/>
          </a:p>
          <a:p>
            <a:pPr indent="-800100" lvl="0" marL="914400" rtl="0" algn="l">
              <a:spcBef>
                <a:spcPts val="0"/>
              </a:spcBef>
              <a:spcAft>
                <a:spcPts val="0"/>
              </a:spcAft>
              <a:buSzPts val="5400"/>
              <a:buChar char="●"/>
            </a:pPr>
            <a:r>
              <a:rPr lang="en-GB"/>
              <a:t>Exposing material parameters.</a:t>
            </a:r>
            <a:endParaRPr/>
          </a:p>
          <a:p>
            <a:pPr indent="-800100" lvl="0" marL="914400" rtl="0" algn="l">
              <a:spcBef>
                <a:spcPts val="0"/>
              </a:spcBef>
              <a:spcAft>
                <a:spcPts val="0"/>
              </a:spcAft>
              <a:buSzPts val="5400"/>
              <a:buChar char="●"/>
            </a:pPr>
            <a:r>
              <a:rPr lang="en-GB"/>
              <a:t>Swapping materials in blueprint.</a:t>
            </a:r>
            <a:endParaRPr/>
          </a:p>
          <a:p>
            <a:pPr indent="-800100" lvl="0" marL="914400" rtl="0" algn="l">
              <a:spcBef>
                <a:spcPts val="0"/>
              </a:spcBef>
              <a:spcAft>
                <a:spcPts val="0"/>
              </a:spcAft>
              <a:buSzPts val="5400"/>
              <a:buChar char="●"/>
            </a:pPr>
            <a:r>
              <a:rPr lang="en-GB"/>
              <a:t>Adding affordance to our barriers.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0" st="0"/>
                                            </p:txEl>
                                          </p:spTgt>
                                        </p:tgtEl>
                                        <p:attrNameLst>
                                          <p:attrName>style.visibility</p:attrName>
                                        </p:attrNameLst>
                                      </p:cBhvr>
                                      <p:to>
                                        <p:strVal val="visible"/>
                                      </p:to>
                                    </p:set>
                                    <p:animEffect filter="fade" transition="in">
                                      <p:cBhvr>
                                        <p:cTn dur="1000"/>
                                        <p:tgtEl>
                                          <p:spTgt spid="16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 st="1"/>
                                            </p:txEl>
                                          </p:spTgt>
                                        </p:tgtEl>
                                        <p:attrNameLst>
                                          <p:attrName>style.visibility</p:attrName>
                                        </p:attrNameLst>
                                      </p:cBhvr>
                                      <p:to>
                                        <p:strVal val="visible"/>
                                      </p:to>
                                    </p:set>
                                    <p:animEffect filter="fade" transition="in">
                                      <p:cBhvr>
                                        <p:cTn dur="1000"/>
                                        <p:tgtEl>
                                          <p:spTgt spid="16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2" st="2"/>
                                            </p:txEl>
                                          </p:spTgt>
                                        </p:tgtEl>
                                        <p:attrNameLst>
                                          <p:attrName>style.visibility</p:attrName>
                                        </p:attrNameLst>
                                      </p:cBhvr>
                                      <p:to>
                                        <p:strVal val="visible"/>
                                      </p:to>
                                    </p:set>
                                    <p:animEffect filter="fade" transition="in">
                                      <p:cBhvr>
                                        <p:cTn dur="1000"/>
                                        <p:tgtEl>
                                          <p:spTgt spid="16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3" st="3"/>
                                            </p:txEl>
                                          </p:spTgt>
                                        </p:tgtEl>
                                        <p:attrNameLst>
                                          <p:attrName>style.visibility</p:attrName>
                                        </p:attrNameLst>
                                      </p:cBhvr>
                                      <p:to>
                                        <p:strVal val="visible"/>
                                      </p:to>
                                    </p:set>
                                    <p:animEffect filter="fade" transition="in">
                                      <p:cBhvr>
                                        <p:cTn dur="1000"/>
                                        <p:tgtEl>
                                          <p:spTgt spid="16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24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Red and Green Barriers</a:t>
            </a:r>
            <a:endParaRPr/>
          </a:p>
        </p:txBody>
      </p:sp>
      <p:sp>
        <p:nvSpPr>
          <p:cNvPr id="1688" name="Google Shape;1688;p24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two material instances.</a:t>
            </a:r>
            <a:endParaRPr/>
          </a:p>
          <a:p>
            <a:pPr indent="-800100" lvl="0" marL="914400" rtl="0" algn="l">
              <a:spcBef>
                <a:spcPts val="0"/>
              </a:spcBef>
              <a:spcAft>
                <a:spcPts val="0"/>
              </a:spcAft>
              <a:buSzPts val="5400"/>
              <a:buChar char="●"/>
            </a:pPr>
            <a:r>
              <a:rPr lang="en-GB"/>
              <a:t>Setup the correct opacity and colour.</a:t>
            </a:r>
            <a:endParaRPr/>
          </a:p>
          <a:p>
            <a:pPr indent="-800100" lvl="0" marL="914400" rtl="0" algn="l">
              <a:spcBef>
                <a:spcPts val="0"/>
              </a:spcBef>
              <a:spcAft>
                <a:spcPts val="0"/>
              </a:spcAft>
              <a:buSzPts val="5400"/>
              <a:buChar char="●"/>
            </a:pPr>
            <a:r>
              <a:rPr lang="en-GB"/>
              <a:t>Replace the materials on lock and unlock.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0" st="0"/>
                                            </p:txEl>
                                          </p:spTgt>
                                        </p:tgtEl>
                                        <p:attrNameLst>
                                          <p:attrName>style.visibility</p:attrName>
                                        </p:attrNameLst>
                                      </p:cBhvr>
                                      <p:to>
                                        <p:strVal val="visible"/>
                                      </p:to>
                                    </p:set>
                                    <p:animEffect filter="fade" transition="in">
                                      <p:cBhvr>
                                        <p:cTn dur="1000"/>
                                        <p:tgtEl>
                                          <p:spTgt spid="16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1" st="1"/>
                                            </p:txEl>
                                          </p:spTgt>
                                        </p:tgtEl>
                                        <p:attrNameLst>
                                          <p:attrName>style.visibility</p:attrName>
                                        </p:attrNameLst>
                                      </p:cBhvr>
                                      <p:to>
                                        <p:strVal val="visible"/>
                                      </p:to>
                                    </p:set>
                                    <p:animEffect filter="fade" transition="in">
                                      <p:cBhvr>
                                        <p:cTn dur="1000"/>
                                        <p:tgtEl>
                                          <p:spTgt spid="16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2" st="2"/>
                                            </p:txEl>
                                          </p:spTgt>
                                        </p:tgtEl>
                                        <p:attrNameLst>
                                          <p:attrName>style.visibility</p:attrName>
                                        </p:attrNameLst>
                                      </p:cBhvr>
                                      <p:to>
                                        <p:strVal val="visible"/>
                                      </p:to>
                                    </p:set>
                                    <p:animEffect filter="fade" transition="in">
                                      <p:cBhvr>
                                        <p:cTn dur="1000"/>
                                        <p:tgtEl>
                                          <p:spTgt spid="16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64" name="Google Shape;264;p4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Upgrading my project to Unreal 4.13</a:t>
            </a:r>
            <a:endParaRPr/>
          </a:p>
          <a:p>
            <a:pPr indent="-800100" lvl="0" marL="914400" rtl="0" algn="l">
              <a:spcBef>
                <a:spcPts val="0"/>
              </a:spcBef>
              <a:spcAft>
                <a:spcPts val="0"/>
              </a:spcAft>
              <a:buSzPts val="5400"/>
              <a:buChar char="●"/>
            </a:pPr>
            <a:r>
              <a:rPr lang="en-GB"/>
              <a:t>An overview of the scene</a:t>
            </a:r>
            <a:endParaRPr/>
          </a:p>
          <a:p>
            <a:pPr indent="-800100" lvl="0" marL="914400" rtl="0" algn="l">
              <a:spcBef>
                <a:spcPts val="0"/>
              </a:spcBef>
              <a:spcAft>
                <a:spcPts val="0"/>
              </a:spcAft>
              <a:buSzPts val="5400"/>
              <a:buChar char="●"/>
            </a:pPr>
            <a:r>
              <a:rPr lang="en-GB"/>
              <a:t>How the First Person Character is composed</a:t>
            </a:r>
            <a:endParaRPr/>
          </a:p>
          <a:p>
            <a:pPr indent="-800100" lvl="0" marL="914400" rtl="0" algn="l">
              <a:spcBef>
                <a:spcPts val="0"/>
              </a:spcBef>
              <a:spcAft>
                <a:spcPts val="0"/>
              </a:spcAft>
              <a:buSzPts val="5400"/>
              <a:buChar char="●"/>
            </a:pPr>
            <a:r>
              <a:rPr lang="en-GB"/>
              <a:t>Adding a spiral staircase.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000"/>
                                        <p:tgtEl>
                                          <p:spTgt spid="2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1000"/>
                                        <p:tgtEl>
                                          <p:spTgt spid="2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1000"/>
                                        <p:tgtEl>
                                          <p:spTgt spid="2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24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Garbage Collecting Previous Tiles</a:t>
            </a:r>
            <a:endParaRPr/>
          </a:p>
        </p:txBody>
      </p:sp>
      <p:sp>
        <p:nvSpPr>
          <p:cNvPr id="1694" name="Google Shape;1694;p24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24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700" name="Google Shape;1700;p24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When to delete previous tiles.</a:t>
            </a:r>
            <a:endParaRPr/>
          </a:p>
          <a:p>
            <a:pPr indent="-800100" lvl="0" marL="914400" rtl="0" algn="l">
              <a:spcBef>
                <a:spcPts val="0"/>
              </a:spcBef>
              <a:spcAft>
                <a:spcPts val="0"/>
              </a:spcAft>
              <a:buSzPts val="5400"/>
              <a:buChar char="●"/>
            </a:pPr>
            <a:r>
              <a:rPr lang="en-GB"/>
              <a:t>How to get hold of the Game Mode.</a:t>
            </a:r>
            <a:endParaRPr/>
          </a:p>
          <a:p>
            <a:pPr indent="-800100" lvl="0" marL="914400" rtl="0" algn="l">
              <a:spcBef>
                <a:spcPts val="0"/>
              </a:spcBef>
              <a:spcAft>
                <a:spcPts val="0"/>
              </a:spcAft>
              <a:buSzPts val="5400"/>
              <a:buChar char="●"/>
            </a:pPr>
            <a:r>
              <a:rPr lang="en-GB"/>
              <a:t>Spawning new tiles when needed.</a:t>
            </a:r>
            <a:endParaRPr/>
          </a:p>
          <a:p>
            <a:pPr indent="-800100" lvl="0" marL="914400" rtl="0" algn="l">
              <a:spcBef>
                <a:spcPts val="0"/>
              </a:spcBef>
              <a:spcAft>
                <a:spcPts val="0"/>
              </a:spcAft>
              <a:buSzPts val="5400"/>
              <a:buChar char="●"/>
            </a:pPr>
            <a:r>
              <a:rPr lang="en-GB"/>
              <a:t>Keeping the minimal tiles in memory.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0" st="0"/>
                                            </p:txEl>
                                          </p:spTgt>
                                        </p:tgtEl>
                                        <p:attrNameLst>
                                          <p:attrName>style.visibility</p:attrName>
                                        </p:attrNameLst>
                                      </p:cBhvr>
                                      <p:to>
                                        <p:strVal val="visible"/>
                                      </p:to>
                                    </p:set>
                                    <p:animEffect filter="fade" transition="in">
                                      <p:cBhvr>
                                        <p:cTn dur="1000"/>
                                        <p:tgtEl>
                                          <p:spTgt spid="17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1" st="1"/>
                                            </p:txEl>
                                          </p:spTgt>
                                        </p:tgtEl>
                                        <p:attrNameLst>
                                          <p:attrName>style.visibility</p:attrName>
                                        </p:attrNameLst>
                                      </p:cBhvr>
                                      <p:to>
                                        <p:strVal val="visible"/>
                                      </p:to>
                                    </p:set>
                                    <p:animEffect filter="fade" transition="in">
                                      <p:cBhvr>
                                        <p:cTn dur="1000"/>
                                        <p:tgtEl>
                                          <p:spTgt spid="17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2" st="2"/>
                                            </p:txEl>
                                          </p:spTgt>
                                        </p:tgtEl>
                                        <p:attrNameLst>
                                          <p:attrName>style.visibility</p:attrName>
                                        </p:attrNameLst>
                                      </p:cBhvr>
                                      <p:to>
                                        <p:strVal val="visible"/>
                                      </p:to>
                                    </p:set>
                                    <p:animEffect filter="fade" transition="in">
                                      <p:cBhvr>
                                        <p:cTn dur="1000"/>
                                        <p:tgtEl>
                                          <p:spTgt spid="17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3" st="3"/>
                                            </p:txEl>
                                          </p:spTgt>
                                        </p:tgtEl>
                                        <p:attrNameLst>
                                          <p:attrName>style.visibility</p:attrName>
                                        </p:attrNameLst>
                                      </p:cBhvr>
                                      <p:to>
                                        <p:strVal val="visible"/>
                                      </p:to>
                                    </p:set>
                                    <p:animEffect filter="fade" transition="in">
                                      <p:cBhvr>
                                        <p:cTn dur="1000"/>
                                        <p:tgtEl>
                                          <p:spTgt spid="17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Google Shape;1705;p24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Garbage Collect Old Tiles</a:t>
            </a:r>
            <a:endParaRPr/>
          </a:p>
        </p:txBody>
      </p:sp>
      <p:sp>
        <p:nvSpPr>
          <p:cNvPr id="1706" name="Google Shape;1706;p24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new collision volume.</a:t>
            </a:r>
            <a:endParaRPr/>
          </a:p>
          <a:p>
            <a:pPr indent="-800100" lvl="0" marL="914400" rtl="0" algn="l">
              <a:spcBef>
                <a:spcPts val="0"/>
              </a:spcBef>
              <a:spcAft>
                <a:spcPts val="0"/>
              </a:spcAft>
              <a:buSzPts val="5400"/>
              <a:buChar char="●"/>
            </a:pPr>
            <a:r>
              <a:rPr lang="en-GB"/>
              <a:t>Position it appropriately.</a:t>
            </a:r>
            <a:endParaRPr/>
          </a:p>
          <a:p>
            <a:pPr indent="-800100" lvl="0" marL="914400" rtl="0" algn="l">
              <a:spcBef>
                <a:spcPts val="0"/>
              </a:spcBef>
              <a:spcAft>
                <a:spcPts val="0"/>
              </a:spcAft>
              <a:buSzPts val="5400"/>
              <a:buChar char="●"/>
            </a:pPr>
            <a:r>
              <a:rPr lang="en-GB"/>
              <a:t>Destroy when entered.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0" st="0"/>
                                            </p:txEl>
                                          </p:spTgt>
                                        </p:tgtEl>
                                        <p:attrNameLst>
                                          <p:attrName>style.visibility</p:attrName>
                                        </p:attrNameLst>
                                      </p:cBhvr>
                                      <p:to>
                                        <p:strVal val="visible"/>
                                      </p:to>
                                    </p:set>
                                    <p:animEffect filter="fade" transition="in">
                                      <p:cBhvr>
                                        <p:cTn dur="1000"/>
                                        <p:tgtEl>
                                          <p:spTgt spid="17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1" st="1"/>
                                            </p:txEl>
                                          </p:spTgt>
                                        </p:tgtEl>
                                        <p:attrNameLst>
                                          <p:attrName>style.visibility</p:attrName>
                                        </p:attrNameLst>
                                      </p:cBhvr>
                                      <p:to>
                                        <p:strVal val="visible"/>
                                      </p:to>
                                    </p:set>
                                    <p:animEffect filter="fade" transition="in">
                                      <p:cBhvr>
                                        <p:cTn dur="1000"/>
                                        <p:tgtEl>
                                          <p:spTgt spid="17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2" st="2"/>
                                            </p:txEl>
                                          </p:spTgt>
                                        </p:tgtEl>
                                        <p:attrNameLst>
                                          <p:attrName>style.visibility</p:attrName>
                                        </p:attrNameLst>
                                      </p:cBhvr>
                                      <p:to>
                                        <p:strVal val="visible"/>
                                      </p:to>
                                    </p:set>
                                    <p:animEffect filter="fade" transition="in">
                                      <p:cBhvr>
                                        <p:cTn dur="1000"/>
                                        <p:tgtEl>
                                          <p:spTgt spid="170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Google Shape;1711;p25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Merging Our TP and FP Files</a:t>
            </a:r>
            <a:endParaRPr/>
          </a:p>
        </p:txBody>
      </p:sp>
      <p:sp>
        <p:nvSpPr>
          <p:cNvPr id="1712" name="Google Shape;1712;p25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25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718" name="Google Shape;1718;p25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Fix camera glitch while strafing.</a:t>
            </a:r>
            <a:endParaRPr/>
          </a:p>
          <a:p>
            <a:pPr indent="-800100" lvl="0" marL="914400" rtl="0" algn="l">
              <a:spcBef>
                <a:spcPts val="0"/>
              </a:spcBef>
              <a:spcAft>
                <a:spcPts val="0"/>
              </a:spcAft>
              <a:buSzPts val="5400"/>
              <a:buChar char="●"/>
            </a:pPr>
            <a:r>
              <a:rPr lang="en-GB"/>
              <a:t>Merge the NPC and Player folders.</a:t>
            </a:r>
            <a:endParaRPr/>
          </a:p>
          <a:p>
            <a:pPr indent="-800100" lvl="0" marL="914400" rtl="0" algn="l">
              <a:spcBef>
                <a:spcPts val="0"/>
              </a:spcBef>
              <a:spcAft>
                <a:spcPts val="0"/>
              </a:spcAft>
              <a:buSzPts val="5400"/>
              <a:buChar char="●"/>
            </a:pPr>
            <a:r>
              <a:rPr lang="en-GB"/>
              <a:t>Revise redirectors.</a:t>
            </a:r>
            <a:endParaRPr/>
          </a:p>
          <a:p>
            <a:pPr indent="-800100" lvl="0" marL="914400" rtl="0" algn="l">
              <a:spcBef>
                <a:spcPts val="0"/>
              </a:spcBef>
              <a:spcAft>
                <a:spcPts val="0"/>
              </a:spcAft>
              <a:buSzPts val="5400"/>
              <a:buChar char="●"/>
            </a:pPr>
            <a:r>
              <a:rPr lang="en-GB"/>
              <a:t>Revise folder movement and deletion.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0" st="0"/>
                                            </p:txEl>
                                          </p:spTgt>
                                        </p:tgtEl>
                                        <p:attrNameLst>
                                          <p:attrName>style.visibility</p:attrName>
                                        </p:attrNameLst>
                                      </p:cBhvr>
                                      <p:to>
                                        <p:strVal val="visible"/>
                                      </p:to>
                                    </p:set>
                                    <p:animEffect filter="fade" transition="in">
                                      <p:cBhvr>
                                        <p:cTn dur="1000"/>
                                        <p:tgtEl>
                                          <p:spTgt spid="17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1" st="1"/>
                                            </p:txEl>
                                          </p:spTgt>
                                        </p:tgtEl>
                                        <p:attrNameLst>
                                          <p:attrName>style.visibility</p:attrName>
                                        </p:attrNameLst>
                                      </p:cBhvr>
                                      <p:to>
                                        <p:strVal val="visible"/>
                                      </p:to>
                                    </p:set>
                                    <p:animEffect filter="fade" transition="in">
                                      <p:cBhvr>
                                        <p:cTn dur="1000"/>
                                        <p:tgtEl>
                                          <p:spTgt spid="17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2" st="2"/>
                                            </p:txEl>
                                          </p:spTgt>
                                        </p:tgtEl>
                                        <p:attrNameLst>
                                          <p:attrName>style.visibility</p:attrName>
                                        </p:attrNameLst>
                                      </p:cBhvr>
                                      <p:to>
                                        <p:strVal val="visible"/>
                                      </p:to>
                                    </p:set>
                                    <p:animEffect filter="fade" transition="in">
                                      <p:cBhvr>
                                        <p:cTn dur="1000"/>
                                        <p:tgtEl>
                                          <p:spTgt spid="17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3" st="3"/>
                                            </p:txEl>
                                          </p:spTgt>
                                        </p:tgtEl>
                                        <p:attrNameLst>
                                          <p:attrName>style.visibility</p:attrName>
                                        </p:attrNameLst>
                                      </p:cBhvr>
                                      <p:to>
                                        <p:strVal val="visible"/>
                                      </p:to>
                                    </p:set>
                                    <p:animEffect filter="fade" transition="in">
                                      <p:cBhvr>
                                        <p:cTn dur="1000"/>
                                        <p:tgtEl>
                                          <p:spTgt spid="17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25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Merge the Hierarchies</a:t>
            </a:r>
            <a:endParaRPr/>
          </a:p>
        </p:txBody>
      </p:sp>
      <p:sp>
        <p:nvSpPr>
          <p:cNvPr id="1724" name="Google Shape;1724;p25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Try deleting </a:t>
            </a:r>
            <a:r>
              <a:rPr lang="en-GB">
                <a:solidFill>
                  <a:srgbClr val="FFFF00"/>
                </a:solidFill>
                <a:latin typeface="Consolas"/>
                <a:ea typeface="Consolas"/>
                <a:cs typeface="Consolas"/>
                <a:sym typeface="Consolas"/>
              </a:rPr>
              <a:t>Player </a:t>
            </a:r>
            <a:r>
              <a:rPr lang="en-GB"/>
              <a:t>folder.</a:t>
            </a:r>
            <a:endParaRPr/>
          </a:p>
          <a:p>
            <a:pPr indent="-800100" lvl="0" marL="914400" rtl="0" algn="l">
              <a:spcBef>
                <a:spcPts val="0"/>
              </a:spcBef>
              <a:spcAft>
                <a:spcPts val="0"/>
              </a:spcAft>
              <a:buSzPts val="5400"/>
              <a:buChar char="●"/>
            </a:pPr>
            <a:r>
              <a:rPr lang="en-GB"/>
              <a:t>Move the dependencies into the </a:t>
            </a:r>
            <a:r>
              <a:rPr lang="en-GB">
                <a:solidFill>
                  <a:srgbClr val="FFFF00"/>
                </a:solidFill>
                <a:latin typeface="Consolas"/>
                <a:ea typeface="Consolas"/>
                <a:cs typeface="Consolas"/>
                <a:sym typeface="Consolas"/>
              </a:rPr>
              <a:t>NPC</a:t>
            </a:r>
            <a:r>
              <a:rPr lang="en-GB"/>
              <a:t> hierarchy.</a:t>
            </a:r>
            <a:endParaRPr/>
          </a:p>
          <a:p>
            <a:pPr indent="-800100" lvl="0" marL="914400" rtl="0" algn="l">
              <a:spcBef>
                <a:spcPts val="0"/>
              </a:spcBef>
              <a:spcAft>
                <a:spcPts val="0"/>
              </a:spcAft>
              <a:buSzPts val="5400"/>
              <a:buChar char="●"/>
            </a:pPr>
            <a:r>
              <a:rPr lang="en-GB"/>
              <a:t>Repeat.</a:t>
            </a:r>
            <a:endParaRPr/>
          </a:p>
          <a:p>
            <a:pPr indent="-800100" lvl="0" marL="914400" marR="0" rtl="0" algn="l">
              <a:lnSpc>
                <a:spcPct val="150000"/>
              </a:lnSpc>
              <a:spcBef>
                <a:spcPts val="0"/>
              </a:spcBef>
              <a:spcAft>
                <a:spcPts val="0"/>
              </a:spcAft>
              <a:buSzPts val="5400"/>
              <a:buChar char="●"/>
            </a:pPr>
            <a:r>
              <a:rPr lang="en-GB"/>
              <a:t>Rename </a:t>
            </a:r>
            <a:r>
              <a:rPr lang="en-GB">
                <a:solidFill>
                  <a:srgbClr val="FFFF00"/>
                </a:solidFill>
                <a:latin typeface="Consolas"/>
                <a:ea typeface="Consolas"/>
                <a:cs typeface="Consolas"/>
                <a:sym typeface="Consolas"/>
              </a:rPr>
              <a:t>TP_</a:t>
            </a:r>
            <a:r>
              <a:rPr lang="en-GB"/>
              <a:t> names in </a:t>
            </a:r>
            <a:r>
              <a:rPr lang="en-GB">
                <a:solidFill>
                  <a:srgbClr val="FFFF00"/>
                </a:solidFill>
                <a:latin typeface="Consolas"/>
                <a:ea typeface="Consolas"/>
                <a:cs typeface="Consolas"/>
                <a:sym typeface="Consolas"/>
              </a:rPr>
              <a:t>NPC</a:t>
            </a:r>
            <a:r>
              <a:rPr lang="en-GB"/>
              <a:t>.</a:t>
            </a:r>
            <a:endParaRPr/>
          </a:p>
          <a:p>
            <a:pPr indent="-800100" lvl="0" marL="914400" marR="0" rtl="0" algn="l">
              <a:lnSpc>
                <a:spcPct val="150000"/>
              </a:lnSpc>
              <a:spcBef>
                <a:spcPts val="0"/>
              </a:spcBef>
              <a:spcAft>
                <a:spcPts val="0"/>
              </a:spcAft>
              <a:buSzPts val="5400"/>
              <a:buChar char="●"/>
            </a:pPr>
            <a:r>
              <a:rPr lang="en-GB"/>
              <a:t>Rename </a:t>
            </a:r>
            <a:r>
              <a:rPr lang="en-GB">
                <a:solidFill>
                  <a:srgbClr val="FFFF00"/>
                </a:solidFill>
                <a:latin typeface="Consolas"/>
                <a:ea typeface="Consolas"/>
                <a:cs typeface="Consolas"/>
                <a:sym typeface="Consolas"/>
              </a:rPr>
              <a:t>NPC</a:t>
            </a:r>
            <a:r>
              <a:rPr lang="en-GB"/>
              <a:t> folder.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0" st="0"/>
                                            </p:txEl>
                                          </p:spTgt>
                                        </p:tgtEl>
                                        <p:attrNameLst>
                                          <p:attrName>style.visibility</p:attrName>
                                        </p:attrNameLst>
                                      </p:cBhvr>
                                      <p:to>
                                        <p:strVal val="visible"/>
                                      </p:to>
                                    </p:set>
                                    <p:animEffect filter="fade" transition="in">
                                      <p:cBhvr>
                                        <p:cTn dur="1000"/>
                                        <p:tgtEl>
                                          <p:spTgt spid="17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1" st="1"/>
                                            </p:txEl>
                                          </p:spTgt>
                                        </p:tgtEl>
                                        <p:attrNameLst>
                                          <p:attrName>style.visibility</p:attrName>
                                        </p:attrNameLst>
                                      </p:cBhvr>
                                      <p:to>
                                        <p:strVal val="visible"/>
                                      </p:to>
                                    </p:set>
                                    <p:animEffect filter="fade" transition="in">
                                      <p:cBhvr>
                                        <p:cTn dur="1000"/>
                                        <p:tgtEl>
                                          <p:spTgt spid="17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2" st="2"/>
                                            </p:txEl>
                                          </p:spTgt>
                                        </p:tgtEl>
                                        <p:attrNameLst>
                                          <p:attrName>style.visibility</p:attrName>
                                        </p:attrNameLst>
                                      </p:cBhvr>
                                      <p:to>
                                        <p:strVal val="visible"/>
                                      </p:to>
                                    </p:set>
                                    <p:animEffect filter="fade" transition="in">
                                      <p:cBhvr>
                                        <p:cTn dur="1000"/>
                                        <p:tgtEl>
                                          <p:spTgt spid="17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3" st="3"/>
                                            </p:txEl>
                                          </p:spTgt>
                                        </p:tgtEl>
                                        <p:attrNameLst>
                                          <p:attrName>style.visibility</p:attrName>
                                        </p:attrNameLst>
                                      </p:cBhvr>
                                      <p:to>
                                        <p:strVal val="visible"/>
                                      </p:to>
                                    </p:set>
                                    <p:animEffect filter="fade" transition="in">
                                      <p:cBhvr>
                                        <p:cTn dur="1000"/>
                                        <p:tgtEl>
                                          <p:spTgt spid="17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4" st="4"/>
                                            </p:txEl>
                                          </p:spTgt>
                                        </p:tgtEl>
                                        <p:attrNameLst>
                                          <p:attrName>style.visibility</p:attrName>
                                        </p:attrNameLst>
                                      </p:cBhvr>
                                      <p:to>
                                        <p:strVal val="visible"/>
                                      </p:to>
                                    </p:set>
                                    <p:animEffect filter="fade" transition="in">
                                      <p:cBhvr>
                                        <p:cTn dur="1000"/>
                                        <p:tgtEl>
                                          <p:spTgt spid="17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25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Hit vs Overlap Events</a:t>
            </a:r>
            <a:endParaRPr/>
          </a:p>
        </p:txBody>
      </p:sp>
      <p:sp>
        <p:nvSpPr>
          <p:cNvPr id="1730" name="Google Shape;1730;p25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p25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736" name="Google Shape;1736;p25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Debug a projectile spawn issue.</a:t>
            </a:r>
            <a:endParaRPr/>
          </a:p>
          <a:p>
            <a:pPr indent="-800100" lvl="0" marL="914400" rtl="0" algn="l">
              <a:spcBef>
                <a:spcPts val="0"/>
              </a:spcBef>
              <a:spcAft>
                <a:spcPts val="0"/>
              </a:spcAft>
              <a:buSzPts val="5400"/>
              <a:buChar char="●"/>
            </a:pPr>
            <a:r>
              <a:rPr lang="en-GB"/>
              <a:t>Overview the collision system.</a:t>
            </a:r>
            <a:endParaRPr/>
          </a:p>
          <a:p>
            <a:pPr indent="-800100" lvl="0" marL="914400" rtl="0" algn="l">
              <a:spcBef>
                <a:spcPts val="0"/>
              </a:spcBef>
              <a:spcAft>
                <a:spcPts val="0"/>
              </a:spcAft>
              <a:buSzPts val="5400"/>
              <a:buChar char="●"/>
            </a:pPr>
            <a:r>
              <a:rPr lang="en-GB"/>
              <a:t>Understand hit and overlap notifications.</a:t>
            </a:r>
            <a:endParaRPr/>
          </a:p>
          <a:p>
            <a:pPr indent="-800100" lvl="0" marL="914400" rtl="0" algn="l">
              <a:spcBef>
                <a:spcPts val="0"/>
              </a:spcBef>
              <a:spcAft>
                <a:spcPts val="0"/>
              </a:spcAft>
              <a:buSzPts val="5400"/>
              <a:buChar char="●"/>
            </a:pPr>
            <a:r>
              <a:rPr lang="en-GB"/>
              <a:t>Review different Collision Presets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0" st="0"/>
                                            </p:txEl>
                                          </p:spTgt>
                                        </p:tgtEl>
                                        <p:attrNameLst>
                                          <p:attrName>style.visibility</p:attrName>
                                        </p:attrNameLst>
                                      </p:cBhvr>
                                      <p:to>
                                        <p:strVal val="visible"/>
                                      </p:to>
                                    </p:set>
                                    <p:animEffect filter="fade" transition="in">
                                      <p:cBhvr>
                                        <p:cTn dur="1000"/>
                                        <p:tgtEl>
                                          <p:spTgt spid="17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1" st="1"/>
                                            </p:txEl>
                                          </p:spTgt>
                                        </p:tgtEl>
                                        <p:attrNameLst>
                                          <p:attrName>style.visibility</p:attrName>
                                        </p:attrNameLst>
                                      </p:cBhvr>
                                      <p:to>
                                        <p:strVal val="visible"/>
                                      </p:to>
                                    </p:set>
                                    <p:animEffect filter="fade" transition="in">
                                      <p:cBhvr>
                                        <p:cTn dur="1000"/>
                                        <p:tgtEl>
                                          <p:spTgt spid="17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2" st="2"/>
                                            </p:txEl>
                                          </p:spTgt>
                                        </p:tgtEl>
                                        <p:attrNameLst>
                                          <p:attrName>style.visibility</p:attrName>
                                        </p:attrNameLst>
                                      </p:cBhvr>
                                      <p:to>
                                        <p:strVal val="visible"/>
                                      </p:to>
                                    </p:set>
                                    <p:animEffect filter="fade" transition="in">
                                      <p:cBhvr>
                                        <p:cTn dur="1000"/>
                                        <p:tgtEl>
                                          <p:spTgt spid="17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3" st="3"/>
                                            </p:txEl>
                                          </p:spTgt>
                                        </p:tgtEl>
                                        <p:attrNameLst>
                                          <p:attrName>style.visibility</p:attrName>
                                        </p:attrNameLst>
                                      </p:cBhvr>
                                      <p:to>
                                        <p:strVal val="visible"/>
                                      </p:to>
                                    </p:set>
                                    <p:animEffect filter="fade" transition="in">
                                      <p:cBhvr>
                                        <p:cTn dur="1000"/>
                                        <p:tgtEl>
                                          <p:spTgt spid="17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Google Shape;1741;p255"/>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What is Destroying Projectiles?</a:t>
            </a:r>
            <a:endParaRPr/>
          </a:p>
        </p:txBody>
      </p:sp>
      <p:sp>
        <p:nvSpPr>
          <p:cNvPr id="1742" name="Google Shape;1742;p255"/>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Put more logging.</a:t>
            </a:r>
            <a:endParaRPr/>
          </a:p>
          <a:p>
            <a:pPr indent="-800100" lvl="0" marL="914400" rtl="0" algn="l">
              <a:spcBef>
                <a:spcPts val="0"/>
              </a:spcBef>
              <a:spcAft>
                <a:spcPts val="0"/>
              </a:spcAft>
              <a:buSzPts val="5400"/>
              <a:buChar char="●"/>
            </a:pPr>
            <a:r>
              <a:rPr lang="en-GB"/>
              <a:t>Which actor is causing the hit?</a:t>
            </a:r>
            <a:endParaRPr/>
          </a:p>
          <a:p>
            <a:pPr indent="-800100" lvl="0" marL="914400" rtl="0" algn="l">
              <a:spcBef>
                <a:spcPts val="0"/>
              </a:spcBef>
              <a:spcAft>
                <a:spcPts val="0"/>
              </a:spcAft>
              <a:buSzPts val="5400"/>
              <a:buChar char="●"/>
            </a:pPr>
            <a:r>
              <a:rPr lang="en-GB"/>
              <a:t>Why?</a:t>
            </a:r>
            <a:endParaRPr/>
          </a:p>
          <a:p>
            <a:pPr indent="-800100" lvl="0" marL="914400" rtl="0" algn="l">
              <a:spcBef>
                <a:spcPts val="0"/>
              </a:spcBef>
              <a:spcAft>
                <a:spcPts val="0"/>
              </a:spcAft>
              <a:buSzPts val="5400"/>
              <a:buChar char="●"/>
            </a:pPr>
            <a:r>
              <a:rPr lang="en-GB"/>
              <a:t>Can you fix 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0" st="0"/>
                                            </p:txEl>
                                          </p:spTgt>
                                        </p:tgtEl>
                                        <p:attrNameLst>
                                          <p:attrName>style.visibility</p:attrName>
                                        </p:attrNameLst>
                                      </p:cBhvr>
                                      <p:to>
                                        <p:strVal val="visible"/>
                                      </p:to>
                                    </p:set>
                                    <p:animEffect filter="fade" transition="in">
                                      <p:cBhvr>
                                        <p:cTn dur="1000"/>
                                        <p:tgtEl>
                                          <p:spTgt spid="17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1" st="1"/>
                                            </p:txEl>
                                          </p:spTgt>
                                        </p:tgtEl>
                                        <p:attrNameLst>
                                          <p:attrName>style.visibility</p:attrName>
                                        </p:attrNameLst>
                                      </p:cBhvr>
                                      <p:to>
                                        <p:strVal val="visible"/>
                                      </p:to>
                                    </p:set>
                                    <p:animEffect filter="fade" transition="in">
                                      <p:cBhvr>
                                        <p:cTn dur="1000"/>
                                        <p:tgtEl>
                                          <p:spTgt spid="17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2" st="2"/>
                                            </p:txEl>
                                          </p:spTgt>
                                        </p:tgtEl>
                                        <p:attrNameLst>
                                          <p:attrName>style.visibility</p:attrName>
                                        </p:attrNameLst>
                                      </p:cBhvr>
                                      <p:to>
                                        <p:strVal val="visible"/>
                                      </p:to>
                                    </p:set>
                                    <p:animEffect filter="fade" transition="in">
                                      <p:cBhvr>
                                        <p:cTn dur="1000"/>
                                        <p:tgtEl>
                                          <p:spTgt spid="17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3" st="3"/>
                                            </p:txEl>
                                          </p:spTgt>
                                        </p:tgtEl>
                                        <p:attrNameLst>
                                          <p:attrName>style.visibility</p:attrName>
                                        </p:attrNameLst>
                                      </p:cBhvr>
                                      <p:to>
                                        <p:strVal val="visible"/>
                                      </p:to>
                                    </p:set>
                                    <p:animEffect filter="fade" transition="in">
                                      <p:cBhvr>
                                        <p:cTn dur="1000"/>
                                        <p:tgtEl>
                                          <p:spTgt spid="174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256"/>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Dynamically Calculating NavMesh</a:t>
            </a:r>
            <a:endParaRPr/>
          </a:p>
        </p:txBody>
      </p:sp>
      <p:sp>
        <p:nvSpPr>
          <p:cNvPr id="1748" name="Google Shape;1748;p25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Add a Staircase</a:t>
            </a:r>
            <a:endParaRPr/>
          </a:p>
        </p:txBody>
      </p:sp>
      <p:sp>
        <p:nvSpPr>
          <p:cNvPr id="270" name="Google Shape;270;p4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Overview the scene</a:t>
            </a:r>
            <a:endParaRPr/>
          </a:p>
          <a:p>
            <a:pPr indent="-800100" lvl="0" marL="914400" rtl="0" algn="l">
              <a:spcBef>
                <a:spcPts val="0"/>
              </a:spcBef>
              <a:spcAft>
                <a:spcPts val="0"/>
              </a:spcAft>
              <a:buSzPts val="5400"/>
              <a:buChar char="●"/>
            </a:pPr>
            <a:r>
              <a:rPr lang="en-GB"/>
              <a:t>Look at the First Person Character’s components</a:t>
            </a:r>
            <a:endParaRPr/>
          </a:p>
          <a:p>
            <a:pPr indent="-800100" lvl="0" marL="914400" rtl="0" algn="l">
              <a:spcBef>
                <a:spcPts val="0"/>
              </a:spcBef>
              <a:spcAft>
                <a:spcPts val="0"/>
              </a:spcAft>
              <a:buSzPts val="5400"/>
              <a:buChar char="●"/>
            </a:pPr>
            <a:r>
              <a:rPr lang="en-GB"/>
              <a:t>Add a curved staircase where indicated.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sp>
        <p:nvSpPr>
          <p:cNvPr id="1753" name="Google Shape;1753;p25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754" name="Google Shape;1754;p25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NavMesh and procedural terrain.</a:t>
            </a:r>
            <a:endParaRPr/>
          </a:p>
          <a:p>
            <a:pPr indent="-800100" lvl="0" marL="914400" rtl="0" algn="l">
              <a:spcBef>
                <a:spcPts val="0"/>
              </a:spcBef>
              <a:spcAft>
                <a:spcPts val="0"/>
              </a:spcAft>
              <a:buSzPts val="5400"/>
              <a:buChar char="●"/>
            </a:pPr>
            <a:r>
              <a:rPr lang="en-GB"/>
              <a:t>Dynamic NavMesh generation.</a:t>
            </a:r>
            <a:endParaRPr/>
          </a:p>
          <a:p>
            <a:pPr indent="-800100" lvl="0" marL="914400" rtl="0" algn="l">
              <a:spcBef>
                <a:spcPts val="0"/>
              </a:spcBef>
              <a:spcAft>
                <a:spcPts val="0"/>
              </a:spcAft>
              <a:buSzPts val="5400"/>
              <a:buChar char="●"/>
            </a:pPr>
            <a:r>
              <a:rPr lang="en-GB"/>
              <a:t>When LFS shouldn’t be used.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0" st="0"/>
                                            </p:txEl>
                                          </p:spTgt>
                                        </p:tgtEl>
                                        <p:attrNameLst>
                                          <p:attrName>style.visibility</p:attrName>
                                        </p:attrNameLst>
                                      </p:cBhvr>
                                      <p:to>
                                        <p:strVal val="visible"/>
                                      </p:to>
                                    </p:set>
                                    <p:animEffect filter="fade" transition="in">
                                      <p:cBhvr>
                                        <p:cTn dur="1000"/>
                                        <p:tgtEl>
                                          <p:spTgt spid="17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1" st="1"/>
                                            </p:txEl>
                                          </p:spTgt>
                                        </p:tgtEl>
                                        <p:attrNameLst>
                                          <p:attrName>style.visibility</p:attrName>
                                        </p:attrNameLst>
                                      </p:cBhvr>
                                      <p:to>
                                        <p:strVal val="visible"/>
                                      </p:to>
                                    </p:set>
                                    <p:animEffect filter="fade" transition="in">
                                      <p:cBhvr>
                                        <p:cTn dur="1000"/>
                                        <p:tgtEl>
                                          <p:spTgt spid="17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2" st="2"/>
                                            </p:txEl>
                                          </p:spTgt>
                                        </p:tgtEl>
                                        <p:attrNameLst>
                                          <p:attrName>style.visibility</p:attrName>
                                        </p:attrNameLst>
                                      </p:cBhvr>
                                      <p:to>
                                        <p:strVal val="visible"/>
                                      </p:to>
                                    </p:set>
                                    <p:animEffect filter="fade" transition="in">
                                      <p:cBhvr>
                                        <p:cTn dur="1000"/>
                                        <p:tgtEl>
                                          <p:spTgt spid="17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Google Shape;1759;p25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Enable Dynamic NavMesh</a:t>
            </a:r>
            <a:endParaRPr/>
          </a:p>
        </p:txBody>
      </p:sp>
      <p:sp>
        <p:nvSpPr>
          <p:cNvPr id="1760" name="Google Shape;1760;p25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Edit &gt; Project Settings &gt; Engine &gt; </a:t>
            </a:r>
            <a:endParaRPr/>
          </a:p>
          <a:p>
            <a:pPr indent="-800100" lvl="0" marL="914400" rtl="0" algn="l">
              <a:spcBef>
                <a:spcPts val="0"/>
              </a:spcBef>
              <a:spcAft>
                <a:spcPts val="0"/>
              </a:spcAft>
              <a:buSzPts val="5400"/>
              <a:buChar char="●"/>
            </a:pPr>
            <a:r>
              <a:rPr lang="en-GB"/>
              <a:t>Navigation Mesh &gt; Runtime &gt; Runtime Generation</a:t>
            </a:r>
            <a:endParaRPr/>
          </a:p>
          <a:p>
            <a:pPr indent="-800100" lvl="0" marL="914400" rtl="0" algn="l">
              <a:spcBef>
                <a:spcPts val="0"/>
              </a:spcBef>
              <a:spcAft>
                <a:spcPts val="0"/>
              </a:spcAft>
              <a:buSzPts val="5400"/>
              <a:buChar char="●"/>
            </a:pPr>
            <a:r>
              <a:rPr lang="en-GB"/>
              <a:t>Put a tile in the world for reference.</a:t>
            </a:r>
            <a:endParaRPr/>
          </a:p>
          <a:p>
            <a:pPr indent="-800100" lvl="0" marL="914400" rtl="0" algn="l">
              <a:spcBef>
                <a:spcPts val="0"/>
              </a:spcBef>
              <a:spcAft>
                <a:spcPts val="0"/>
              </a:spcAft>
              <a:buSzPts val="5400"/>
              <a:buChar char="●"/>
            </a:pPr>
            <a:r>
              <a:rPr lang="en-GB"/>
              <a:t>Align everything else to 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0" st="0"/>
                                            </p:txEl>
                                          </p:spTgt>
                                        </p:tgtEl>
                                        <p:attrNameLst>
                                          <p:attrName>style.visibility</p:attrName>
                                        </p:attrNameLst>
                                      </p:cBhvr>
                                      <p:to>
                                        <p:strVal val="visible"/>
                                      </p:to>
                                    </p:set>
                                    <p:animEffect filter="fade" transition="in">
                                      <p:cBhvr>
                                        <p:cTn dur="1000"/>
                                        <p:tgtEl>
                                          <p:spTgt spid="1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1" st="1"/>
                                            </p:txEl>
                                          </p:spTgt>
                                        </p:tgtEl>
                                        <p:attrNameLst>
                                          <p:attrName>style.visibility</p:attrName>
                                        </p:attrNameLst>
                                      </p:cBhvr>
                                      <p:to>
                                        <p:strVal val="visible"/>
                                      </p:to>
                                    </p:set>
                                    <p:animEffect filter="fade" transition="in">
                                      <p:cBhvr>
                                        <p:cTn dur="1000"/>
                                        <p:tgtEl>
                                          <p:spTgt spid="1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2" st="2"/>
                                            </p:txEl>
                                          </p:spTgt>
                                        </p:tgtEl>
                                        <p:attrNameLst>
                                          <p:attrName>style.visibility</p:attrName>
                                        </p:attrNameLst>
                                      </p:cBhvr>
                                      <p:to>
                                        <p:strVal val="visible"/>
                                      </p:to>
                                    </p:set>
                                    <p:animEffect filter="fade" transition="in">
                                      <p:cBhvr>
                                        <p:cTn dur="1000"/>
                                        <p:tgtEl>
                                          <p:spTgt spid="1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3" st="3"/>
                                            </p:txEl>
                                          </p:spTgt>
                                        </p:tgtEl>
                                        <p:attrNameLst>
                                          <p:attrName>style.visibility</p:attrName>
                                        </p:attrNameLst>
                                      </p:cBhvr>
                                      <p:to>
                                        <p:strVal val="visible"/>
                                      </p:to>
                                    </p:set>
                                    <p:animEffect filter="fade" transition="in">
                                      <p:cBhvr>
                                        <p:cTn dur="1000"/>
                                        <p:tgtEl>
                                          <p:spTgt spid="1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Google Shape;1765;p25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Keep It Simple, Stupid!</a:t>
            </a:r>
            <a:endParaRPr/>
          </a:p>
        </p:txBody>
      </p:sp>
      <p:sp>
        <p:nvSpPr>
          <p:cNvPr id="1766" name="Google Shape;1766;p25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Google Shape;1771;p26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772" name="Google Shape;1772;p26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Make the player tough for testing.</a:t>
            </a:r>
            <a:endParaRPr/>
          </a:p>
          <a:p>
            <a:pPr indent="-800100" lvl="0" marL="914400" rtl="0" algn="l">
              <a:spcBef>
                <a:spcPts val="0"/>
              </a:spcBef>
              <a:spcAft>
                <a:spcPts val="0"/>
              </a:spcAft>
              <a:buSzPts val="5400"/>
              <a:buChar char="●"/>
            </a:pPr>
            <a:r>
              <a:rPr lang="en-GB"/>
              <a:t>Deeply understand the AI system.</a:t>
            </a:r>
            <a:endParaRPr/>
          </a:p>
          <a:p>
            <a:pPr indent="-800100" lvl="0" marL="914400" rtl="0" algn="l">
              <a:spcBef>
                <a:spcPts val="0"/>
              </a:spcBef>
              <a:spcAft>
                <a:spcPts val="0"/>
              </a:spcAft>
              <a:buSzPts val="5400"/>
              <a:buChar char="●"/>
            </a:pPr>
            <a:r>
              <a:rPr lang="en-GB"/>
              <a:t>When is code too complex to debug?</a:t>
            </a:r>
            <a:endParaRPr/>
          </a:p>
          <a:p>
            <a:pPr indent="-800100" lvl="0" marL="914400" rtl="0" algn="l">
              <a:spcBef>
                <a:spcPts val="0"/>
              </a:spcBef>
              <a:spcAft>
                <a:spcPts val="0"/>
              </a:spcAft>
              <a:buSzPts val="5400"/>
              <a:buChar char="●"/>
            </a:pPr>
            <a:r>
              <a:rPr lang="en-GB"/>
              <a:t>Write high level pseudo 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0" st="0"/>
                                            </p:txEl>
                                          </p:spTgt>
                                        </p:tgtEl>
                                        <p:attrNameLst>
                                          <p:attrName>style.visibility</p:attrName>
                                        </p:attrNameLst>
                                      </p:cBhvr>
                                      <p:to>
                                        <p:strVal val="visible"/>
                                      </p:to>
                                    </p:set>
                                    <p:animEffect filter="fade" transition="in">
                                      <p:cBhvr>
                                        <p:cTn dur="1000"/>
                                        <p:tgtEl>
                                          <p:spTgt spid="1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1" st="1"/>
                                            </p:txEl>
                                          </p:spTgt>
                                        </p:tgtEl>
                                        <p:attrNameLst>
                                          <p:attrName>style.visibility</p:attrName>
                                        </p:attrNameLst>
                                      </p:cBhvr>
                                      <p:to>
                                        <p:strVal val="visible"/>
                                      </p:to>
                                    </p:set>
                                    <p:animEffect filter="fade" transition="in">
                                      <p:cBhvr>
                                        <p:cTn dur="1000"/>
                                        <p:tgtEl>
                                          <p:spTgt spid="1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2" st="2"/>
                                            </p:txEl>
                                          </p:spTgt>
                                        </p:tgtEl>
                                        <p:attrNameLst>
                                          <p:attrName>style.visibility</p:attrName>
                                        </p:attrNameLst>
                                      </p:cBhvr>
                                      <p:to>
                                        <p:strVal val="visible"/>
                                      </p:to>
                                    </p:set>
                                    <p:animEffect filter="fade" transition="in">
                                      <p:cBhvr>
                                        <p:cTn dur="1000"/>
                                        <p:tgtEl>
                                          <p:spTgt spid="17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3" st="3"/>
                                            </p:txEl>
                                          </p:spTgt>
                                        </p:tgtEl>
                                        <p:attrNameLst>
                                          <p:attrName>style.visibility</p:attrName>
                                        </p:attrNameLst>
                                      </p:cBhvr>
                                      <p:to>
                                        <p:strVal val="visible"/>
                                      </p:to>
                                    </p:set>
                                    <p:animEffect filter="fade" transition="in">
                                      <p:cBhvr>
                                        <p:cTn dur="1000"/>
                                        <p:tgtEl>
                                          <p:spTgt spid="17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Google Shape;1777;p26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Write Self-explanatory Pseudocode</a:t>
            </a:r>
            <a:endParaRPr/>
          </a:p>
        </p:txBody>
      </p:sp>
      <p:sp>
        <p:nvSpPr>
          <p:cNvPr id="1778" name="Google Shape;1778;p26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AutoNum type="arabicPeriod"/>
            </a:pPr>
            <a:r>
              <a:rPr lang="en-GB"/>
              <a:t>Read through the current NPC_AI.</a:t>
            </a:r>
            <a:endParaRPr/>
          </a:p>
          <a:p>
            <a:pPr indent="-800100" lvl="0" marL="914400" rtl="0" algn="l">
              <a:spcBef>
                <a:spcPts val="0"/>
              </a:spcBef>
              <a:spcAft>
                <a:spcPts val="0"/>
              </a:spcAft>
              <a:buSzPts val="5400"/>
              <a:buAutoNum type="arabicPeriod"/>
            </a:pPr>
            <a:r>
              <a:rPr lang="en-GB"/>
              <a:t>Get an understanding of what’s happening.</a:t>
            </a:r>
            <a:endParaRPr/>
          </a:p>
          <a:p>
            <a:pPr indent="-800100" lvl="0" marL="914400" rtl="0" algn="l">
              <a:spcBef>
                <a:spcPts val="0"/>
              </a:spcBef>
              <a:spcAft>
                <a:spcPts val="0"/>
              </a:spcAft>
              <a:buSzPts val="5400"/>
              <a:buAutoNum type="arabicPeriod"/>
            </a:pPr>
            <a:r>
              <a:rPr lang="en-GB"/>
              <a:t>Re-write it as you would explain it.</a:t>
            </a:r>
            <a:endParaRPr/>
          </a:p>
          <a:p>
            <a:pPr indent="-800100" lvl="0" marL="914400" rtl="0" algn="l">
              <a:spcBef>
                <a:spcPts val="0"/>
              </a:spcBef>
              <a:spcAft>
                <a:spcPts val="0"/>
              </a:spcAft>
              <a:buSzPts val="5400"/>
              <a:buAutoNum type="arabicPeriod"/>
            </a:pPr>
            <a:r>
              <a:rPr lang="en-GB"/>
              <a:t>Does the blueprint read like this?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0" st="0"/>
                                            </p:txEl>
                                          </p:spTgt>
                                        </p:tgtEl>
                                        <p:attrNameLst>
                                          <p:attrName>style.visibility</p:attrName>
                                        </p:attrNameLst>
                                      </p:cBhvr>
                                      <p:to>
                                        <p:strVal val="visible"/>
                                      </p:to>
                                    </p:set>
                                    <p:animEffect filter="fade" transition="in">
                                      <p:cBhvr>
                                        <p:cTn dur="1000"/>
                                        <p:tgtEl>
                                          <p:spTgt spid="1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1" st="1"/>
                                            </p:txEl>
                                          </p:spTgt>
                                        </p:tgtEl>
                                        <p:attrNameLst>
                                          <p:attrName>style.visibility</p:attrName>
                                        </p:attrNameLst>
                                      </p:cBhvr>
                                      <p:to>
                                        <p:strVal val="visible"/>
                                      </p:to>
                                    </p:set>
                                    <p:animEffect filter="fade" transition="in">
                                      <p:cBhvr>
                                        <p:cTn dur="1000"/>
                                        <p:tgtEl>
                                          <p:spTgt spid="17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2" st="2"/>
                                            </p:txEl>
                                          </p:spTgt>
                                        </p:tgtEl>
                                        <p:attrNameLst>
                                          <p:attrName>style.visibility</p:attrName>
                                        </p:attrNameLst>
                                      </p:cBhvr>
                                      <p:to>
                                        <p:strVal val="visible"/>
                                      </p:to>
                                    </p:set>
                                    <p:animEffect filter="fade" transition="in">
                                      <p:cBhvr>
                                        <p:cTn dur="1000"/>
                                        <p:tgtEl>
                                          <p:spTgt spid="17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3" st="3"/>
                                            </p:txEl>
                                          </p:spTgt>
                                        </p:tgtEl>
                                        <p:attrNameLst>
                                          <p:attrName>style.visibility</p:attrName>
                                        </p:attrNameLst>
                                      </p:cBhvr>
                                      <p:to>
                                        <p:strVal val="visible"/>
                                      </p:to>
                                    </p:set>
                                    <p:animEffect filter="fade" transition="in">
                                      <p:cBhvr>
                                        <p:cTn dur="1000"/>
                                        <p:tgtEl>
                                          <p:spTgt spid="17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Google Shape;1783;p26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Parallel Behaviour Tree Tasks</a:t>
            </a:r>
            <a:endParaRPr/>
          </a:p>
        </p:txBody>
      </p:sp>
      <p:sp>
        <p:nvSpPr>
          <p:cNvPr id="1784" name="Google Shape;1784;p26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Google Shape;1789;p26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790" name="Google Shape;1790;p26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Parallel actions in Behaviour Trees.</a:t>
            </a:r>
            <a:endParaRPr/>
          </a:p>
          <a:p>
            <a:pPr indent="-800100" lvl="0" marL="914400" rtl="0" algn="l">
              <a:spcBef>
                <a:spcPts val="0"/>
              </a:spcBef>
              <a:spcAft>
                <a:spcPts val="0"/>
              </a:spcAft>
              <a:buSzPts val="5400"/>
              <a:buChar char="●"/>
            </a:pPr>
            <a:r>
              <a:rPr lang="en-GB"/>
              <a:t>Pseudocode-lead refactoring.</a:t>
            </a:r>
            <a:endParaRPr/>
          </a:p>
          <a:p>
            <a:pPr indent="-800100" lvl="0" marL="914400" rtl="0" algn="l">
              <a:spcBef>
                <a:spcPts val="0"/>
              </a:spcBef>
              <a:spcAft>
                <a:spcPts val="0"/>
              </a:spcAft>
              <a:buSzPts val="5400"/>
              <a:buChar char="●"/>
            </a:pPr>
            <a:r>
              <a:rPr lang="en-GB"/>
              <a:t>Aborting lower priority with decorators.</a:t>
            </a:r>
            <a:endParaRPr/>
          </a:p>
          <a:p>
            <a:pPr indent="-800100" lvl="0" marL="914400" rtl="0" algn="l">
              <a:spcBef>
                <a:spcPts val="0"/>
              </a:spcBef>
              <a:spcAft>
                <a:spcPts val="0"/>
              </a:spcAft>
              <a:buSzPts val="5400"/>
              <a:buChar char="●"/>
            </a:pPr>
            <a:r>
              <a:rPr lang="en-GB"/>
              <a:t>Organising conditional Behaviour Trees.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0" st="0"/>
                                            </p:txEl>
                                          </p:spTgt>
                                        </p:tgtEl>
                                        <p:attrNameLst>
                                          <p:attrName>style.visibility</p:attrName>
                                        </p:attrNameLst>
                                      </p:cBhvr>
                                      <p:to>
                                        <p:strVal val="visible"/>
                                      </p:to>
                                    </p:set>
                                    <p:animEffect filter="fade" transition="in">
                                      <p:cBhvr>
                                        <p:cTn dur="1000"/>
                                        <p:tgtEl>
                                          <p:spTgt spid="1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1" st="1"/>
                                            </p:txEl>
                                          </p:spTgt>
                                        </p:tgtEl>
                                        <p:attrNameLst>
                                          <p:attrName>style.visibility</p:attrName>
                                        </p:attrNameLst>
                                      </p:cBhvr>
                                      <p:to>
                                        <p:strVal val="visible"/>
                                      </p:to>
                                    </p:set>
                                    <p:animEffect filter="fade" transition="in">
                                      <p:cBhvr>
                                        <p:cTn dur="1000"/>
                                        <p:tgtEl>
                                          <p:spTgt spid="1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2" st="2"/>
                                            </p:txEl>
                                          </p:spTgt>
                                        </p:tgtEl>
                                        <p:attrNameLst>
                                          <p:attrName>style.visibility</p:attrName>
                                        </p:attrNameLst>
                                      </p:cBhvr>
                                      <p:to>
                                        <p:strVal val="visible"/>
                                      </p:to>
                                    </p:set>
                                    <p:animEffect filter="fade" transition="in">
                                      <p:cBhvr>
                                        <p:cTn dur="1000"/>
                                        <p:tgtEl>
                                          <p:spTgt spid="1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3" st="3"/>
                                            </p:txEl>
                                          </p:spTgt>
                                        </p:tgtEl>
                                        <p:attrNameLst>
                                          <p:attrName>style.visibility</p:attrName>
                                        </p:attrNameLst>
                                      </p:cBhvr>
                                      <p:to>
                                        <p:strVal val="visible"/>
                                      </p:to>
                                    </p:set>
                                    <p:animEffect filter="fade" transition="in">
                                      <p:cBhvr>
                                        <p:cTn dur="1000"/>
                                        <p:tgtEl>
                                          <p:spTgt spid="17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Google Shape;1795;p264"/>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Refactor to Pseudocode</a:t>
            </a:r>
            <a:endParaRPr/>
          </a:p>
        </p:txBody>
      </p:sp>
      <p:sp>
        <p:nvSpPr>
          <p:cNvPr id="1796" name="Google Shape;1796;p264"/>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Reorganise the tree.</a:t>
            </a:r>
            <a:endParaRPr/>
          </a:p>
          <a:p>
            <a:pPr indent="-800100" lvl="0" marL="914400" rtl="0" algn="l">
              <a:spcBef>
                <a:spcPts val="0"/>
              </a:spcBef>
              <a:spcAft>
                <a:spcPts val="0"/>
              </a:spcAft>
              <a:buSzPts val="5400"/>
              <a:buChar char="●"/>
            </a:pPr>
            <a:r>
              <a:rPr lang="en-GB"/>
              <a:t>Create decorators, services and tasks.</a:t>
            </a:r>
            <a:endParaRPr/>
          </a:p>
          <a:p>
            <a:pPr indent="-800100" lvl="0" marL="914400" rtl="0" algn="l">
              <a:spcBef>
                <a:spcPts val="0"/>
              </a:spcBef>
              <a:spcAft>
                <a:spcPts val="0"/>
              </a:spcAft>
              <a:buSzPts val="5400"/>
              <a:buChar char="●"/>
            </a:pPr>
            <a:r>
              <a:rPr lang="en-GB"/>
              <a:t>Don’t worry about implementation.</a:t>
            </a:r>
            <a:endParaRPr/>
          </a:p>
          <a:p>
            <a:pPr indent="-800100" lvl="0" marL="914400" rtl="0" algn="l">
              <a:spcBef>
                <a:spcPts val="0"/>
              </a:spcBef>
              <a:spcAft>
                <a:spcPts val="0"/>
              </a:spcAft>
              <a:buSzPts val="5400"/>
              <a:buChar char="●"/>
            </a:pPr>
            <a:r>
              <a:rPr lang="en-GB"/>
              <a:t>Repeat until it reads like pseudocode.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0" st="0"/>
                                            </p:txEl>
                                          </p:spTgt>
                                        </p:tgtEl>
                                        <p:attrNameLst>
                                          <p:attrName>style.visibility</p:attrName>
                                        </p:attrNameLst>
                                      </p:cBhvr>
                                      <p:to>
                                        <p:strVal val="visible"/>
                                      </p:to>
                                    </p:set>
                                    <p:animEffect filter="fade" transition="in">
                                      <p:cBhvr>
                                        <p:cTn dur="1000"/>
                                        <p:tgtEl>
                                          <p:spTgt spid="17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1" st="1"/>
                                            </p:txEl>
                                          </p:spTgt>
                                        </p:tgtEl>
                                        <p:attrNameLst>
                                          <p:attrName>style.visibility</p:attrName>
                                        </p:attrNameLst>
                                      </p:cBhvr>
                                      <p:to>
                                        <p:strVal val="visible"/>
                                      </p:to>
                                    </p:set>
                                    <p:animEffect filter="fade" transition="in">
                                      <p:cBhvr>
                                        <p:cTn dur="1000"/>
                                        <p:tgtEl>
                                          <p:spTgt spid="17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2" st="2"/>
                                            </p:txEl>
                                          </p:spTgt>
                                        </p:tgtEl>
                                        <p:attrNameLst>
                                          <p:attrName>style.visibility</p:attrName>
                                        </p:attrNameLst>
                                      </p:cBhvr>
                                      <p:to>
                                        <p:strVal val="visible"/>
                                      </p:to>
                                    </p:set>
                                    <p:animEffect filter="fade" transition="in">
                                      <p:cBhvr>
                                        <p:cTn dur="1000"/>
                                        <p:tgtEl>
                                          <p:spTgt spid="17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3" st="3"/>
                                            </p:txEl>
                                          </p:spTgt>
                                        </p:tgtEl>
                                        <p:attrNameLst>
                                          <p:attrName>style.visibility</p:attrName>
                                        </p:attrNameLst>
                                      </p:cBhvr>
                                      <p:to>
                                        <p:strVal val="visible"/>
                                      </p:to>
                                    </p:set>
                                    <p:animEffect filter="fade" transition="in">
                                      <p:cBhvr>
                                        <p:cTn dur="1000"/>
                                        <p:tgtEl>
                                          <p:spTgt spid="17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Google Shape;1801;p265"/>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Custom BT Tasks and Decorators</a:t>
            </a:r>
            <a:endParaRPr/>
          </a:p>
        </p:txBody>
      </p:sp>
      <p:sp>
        <p:nvSpPr>
          <p:cNvPr id="1802" name="Google Shape;1802;p265"/>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4.13.2</a:t>
            </a:r>
            <a:endParaRPr sz="3600">
              <a:solidFill>
                <a:srgbClr val="FFFFFF"/>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6" name="Shape 1806"/>
        <p:cNvGrpSpPr/>
        <p:nvPr/>
      </p:nvGrpSpPr>
      <p:grpSpPr>
        <a:xfrm>
          <a:off x="0" y="0"/>
          <a:ext cx="0" cy="0"/>
          <a:chOff x="0" y="0"/>
          <a:chExt cx="0" cy="0"/>
        </a:xfrm>
      </p:grpSpPr>
      <p:sp>
        <p:nvSpPr>
          <p:cNvPr id="1807" name="Google Shape;1807;p26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808" name="Google Shape;1808;p26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Implementing a conditional </a:t>
            </a:r>
            <a:r>
              <a:rPr lang="en-GB"/>
              <a:t>decorator</a:t>
            </a:r>
            <a:endParaRPr/>
          </a:p>
          <a:p>
            <a:pPr indent="-800100" lvl="0" marL="914400" rtl="0" algn="l">
              <a:spcBef>
                <a:spcPts val="0"/>
              </a:spcBef>
              <a:spcAft>
                <a:spcPts val="0"/>
              </a:spcAft>
              <a:buSzPts val="5400"/>
              <a:buChar char="●"/>
            </a:pPr>
            <a:r>
              <a:rPr lang="en-GB"/>
              <a:t>Custom task nodes</a:t>
            </a:r>
            <a:endParaRPr/>
          </a:p>
          <a:p>
            <a:pPr indent="-800100" lvl="0" marL="914400" rtl="0" algn="l">
              <a:spcBef>
                <a:spcPts val="0"/>
              </a:spcBef>
              <a:spcAft>
                <a:spcPts val="0"/>
              </a:spcAft>
              <a:buClr>
                <a:srgbClr val="FFFF00"/>
              </a:buClr>
              <a:buSzPts val="5400"/>
              <a:buChar char="●"/>
            </a:pPr>
            <a:r>
              <a:rPr lang="en-GB">
                <a:solidFill>
                  <a:srgbClr val="FFFF00"/>
                </a:solidFill>
              </a:rPr>
              <a:t>Implement the Task and Decorator</a:t>
            </a:r>
            <a:endParaRPr>
              <a:solidFill>
                <a:srgbClr val="FFFF00"/>
              </a:solidFill>
            </a:endParaRPr>
          </a:p>
          <a:p>
            <a:pPr indent="-800100" lvl="0" marL="914400" rtl="0" algn="l">
              <a:spcBef>
                <a:spcPts val="0"/>
              </a:spcBef>
              <a:spcAft>
                <a:spcPts val="0"/>
              </a:spcAft>
              <a:buSzPts val="5400"/>
              <a:buChar char="●"/>
            </a:pPr>
            <a:r>
              <a:rPr lang="en-GB"/>
              <a:t>Clean up when task node is aborted.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0" st="0"/>
                                            </p:txEl>
                                          </p:spTgt>
                                        </p:tgtEl>
                                        <p:attrNameLst>
                                          <p:attrName>style.visibility</p:attrName>
                                        </p:attrNameLst>
                                      </p:cBhvr>
                                      <p:to>
                                        <p:strVal val="visible"/>
                                      </p:to>
                                    </p:set>
                                    <p:animEffect filter="fade" transition="in">
                                      <p:cBhvr>
                                        <p:cTn dur="1000"/>
                                        <p:tgtEl>
                                          <p:spTgt spid="18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1" st="1"/>
                                            </p:txEl>
                                          </p:spTgt>
                                        </p:tgtEl>
                                        <p:attrNameLst>
                                          <p:attrName>style.visibility</p:attrName>
                                        </p:attrNameLst>
                                      </p:cBhvr>
                                      <p:to>
                                        <p:strVal val="visible"/>
                                      </p:to>
                                    </p:set>
                                    <p:animEffect filter="fade" transition="in">
                                      <p:cBhvr>
                                        <p:cTn dur="1000"/>
                                        <p:tgtEl>
                                          <p:spTgt spid="18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2" st="2"/>
                                            </p:txEl>
                                          </p:spTgt>
                                        </p:tgtEl>
                                        <p:attrNameLst>
                                          <p:attrName>style.visibility</p:attrName>
                                        </p:attrNameLst>
                                      </p:cBhvr>
                                      <p:to>
                                        <p:strVal val="visible"/>
                                      </p:to>
                                    </p:set>
                                    <p:animEffect filter="fade" transition="in">
                                      <p:cBhvr>
                                        <p:cTn dur="1000"/>
                                        <p:tgtEl>
                                          <p:spTgt spid="18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3" st="3"/>
                                            </p:txEl>
                                          </p:spTgt>
                                        </p:tgtEl>
                                        <p:attrNameLst>
                                          <p:attrName>style.visibility</p:attrName>
                                        </p:attrNameLst>
                                      </p:cBhvr>
                                      <p:to>
                                        <p:strVal val="visible"/>
                                      </p:to>
                                    </p:set>
                                    <p:animEffect filter="fade" transition="in">
                                      <p:cBhvr>
                                        <p:cTn dur="1000"/>
                                        <p:tgtEl>
                                          <p:spTgt spid="18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The Third Person Character</a:t>
            </a:r>
            <a:endParaRPr/>
          </a:p>
        </p:txBody>
      </p:sp>
      <p:sp>
        <p:nvSpPr>
          <p:cNvPr id="276" name="Google Shape;276;p4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sp>
        <p:nvSpPr>
          <p:cNvPr id="1813" name="Google Shape;1813;p26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Implement the Task and Decorator</a:t>
            </a:r>
            <a:endParaRPr/>
          </a:p>
        </p:txBody>
      </p:sp>
      <p:sp>
        <p:nvSpPr>
          <p:cNvPr id="1814" name="Google Shape;1814;p26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Implement Receive Execute AI.</a:t>
            </a:r>
            <a:endParaRPr/>
          </a:p>
          <a:p>
            <a:pPr indent="-800100" lvl="0" marL="914400" rtl="0" algn="l">
              <a:spcBef>
                <a:spcPts val="0"/>
              </a:spcBef>
              <a:spcAft>
                <a:spcPts val="0"/>
              </a:spcAft>
              <a:buSzPts val="5400"/>
              <a:buChar char="●"/>
            </a:pPr>
            <a:r>
              <a:rPr lang="en-GB"/>
              <a:t>Move the code over from NPC_AI_BP.</a:t>
            </a:r>
            <a:endParaRPr/>
          </a:p>
          <a:p>
            <a:pPr indent="-800100" lvl="0" marL="914400" rtl="0" algn="l">
              <a:spcBef>
                <a:spcPts val="0"/>
              </a:spcBef>
              <a:spcAft>
                <a:spcPts val="0"/>
              </a:spcAft>
              <a:buSzPts val="5400"/>
              <a:buChar char="●"/>
            </a:pPr>
            <a:r>
              <a:rPr lang="en-GB"/>
              <a:t>Also Receive Abort AI.</a:t>
            </a:r>
            <a:endParaRPr/>
          </a:p>
          <a:p>
            <a:pPr indent="-800100" lvl="0" marL="914400" rtl="0" algn="l">
              <a:spcBef>
                <a:spcPts val="0"/>
              </a:spcBef>
              <a:spcAft>
                <a:spcPts val="0"/>
              </a:spcAft>
              <a:buSzPts val="5400"/>
              <a:buChar char="●"/>
            </a:pPr>
            <a:r>
              <a:rPr lang="en-GB"/>
              <a:t>Make a decorator for distance checking.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0" st="0"/>
                                            </p:txEl>
                                          </p:spTgt>
                                        </p:tgtEl>
                                        <p:attrNameLst>
                                          <p:attrName>style.visibility</p:attrName>
                                        </p:attrNameLst>
                                      </p:cBhvr>
                                      <p:to>
                                        <p:strVal val="visible"/>
                                      </p:to>
                                    </p:set>
                                    <p:animEffect filter="fade" transition="in">
                                      <p:cBhvr>
                                        <p:cTn dur="1000"/>
                                        <p:tgtEl>
                                          <p:spTgt spid="18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1" st="1"/>
                                            </p:txEl>
                                          </p:spTgt>
                                        </p:tgtEl>
                                        <p:attrNameLst>
                                          <p:attrName>style.visibility</p:attrName>
                                        </p:attrNameLst>
                                      </p:cBhvr>
                                      <p:to>
                                        <p:strVal val="visible"/>
                                      </p:to>
                                    </p:set>
                                    <p:animEffect filter="fade" transition="in">
                                      <p:cBhvr>
                                        <p:cTn dur="1000"/>
                                        <p:tgtEl>
                                          <p:spTgt spid="18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2" st="2"/>
                                            </p:txEl>
                                          </p:spTgt>
                                        </p:tgtEl>
                                        <p:attrNameLst>
                                          <p:attrName>style.visibility</p:attrName>
                                        </p:attrNameLst>
                                      </p:cBhvr>
                                      <p:to>
                                        <p:strVal val="visible"/>
                                      </p:to>
                                    </p:set>
                                    <p:animEffect filter="fade" transition="in">
                                      <p:cBhvr>
                                        <p:cTn dur="1000"/>
                                        <p:tgtEl>
                                          <p:spTgt spid="18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3" st="3"/>
                                            </p:txEl>
                                          </p:spTgt>
                                        </p:tgtEl>
                                        <p:attrNameLst>
                                          <p:attrName>style.visibility</p:attrName>
                                        </p:attrNameLst>
                                      </p:cBhvr>
                                      <p:to>
                                        <p:strVal val="visible"/>
                                      </p:to>
                                    </p:set>
                                    <p:animEffect filter="fade" transition="in">
                                      <p:cBhvr>
                                        <p:cTn dur="1000"/>
                                        <p:tgtEl>
                                          <p:spTgt spid="18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8" name="Shape 1818"/>
        <p:cNvGrpSpPr/>
        <p:nvPr/>
      </p:nvGrpSpPr>
      <p:grpSpPr>
        <a:xfrm>
          <a:off x="0" y="0"/>
          <a:ext cx="0" cy="0"/>
          <a:chOff x="0" y="0"/>
          <a:chExt cx="0" cy="0"/>
        </a:xfrm>
      </p:grpSpPr>
      <p:sp>
        <p:nvSpPr>
          <p:cNvPr id="1819" name="Google Shape;1819;p26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External Build Data in 4.14+</a:t>
            </a:r>
            <a:endParaRPr/>
          </a:p>
        </p:txBody>
      </p:sp>
      <p:sp>
        <p:nvSpPr>
          <p:cNvPr id="1820" name="Google Shape;1820;p26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00"/>
                </a:solidFill>
              </a:rPr>
              <a:t>4.15.0</a:t>
            </a:r>
            <a:endParaRPr sz="3600">
              <a:solidFill>
                <a:srgbClr val="FFFF00"/>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Google Shape;1825;p26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826" name="Google Shape;1826;p26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Updating to 4.15.0</a:t>
            </a:r>
            <a:endParaRPr/>
          </a:p>
          <a:p>
            <a:pPr indent="-800100" lvl="0" marL="914400" rtl="0" algn="l">
              <a:spcBef>
                <a:spcPts val="0"/>
              </a:spcBef>
              <a:spcAft>
                <a:spcPts val="0"/>
              </a:spcAft>
              <a:buSzPts val="5400"/>
              <a:buChar char="●"/>
            </a:pPr>
            <a:r>
              <a:rPr lang="en-GB"/>
              <a:t>Storing build data outside of .umaps.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0" st="0"/>
                                            </p:txEl>
                                          </p:spTgt>
                                        </p:tgtEl>
                                        <p:attrNameLst>
                                          <p:attrName>style.visibility</p:attrName>
                                        </p:attrNameLst>
                                      </p:cBhvr>
                                      <p:to>
                                        <p:strVal val="visible"/>
                                      </p:to>
                                    </p:set>
                                    <p:animEffect filter="fade" transition="in">
                                      <p:cBhvr>
                                        <p:cTn dur="1000"/>
                                        <p:tgtEl>
                                          <p:spTgt spid="18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1" st="1"/>
                                            </p:txEl>
                                          </p:spTgt>
                                        </p:tgtEl>
                                        <p:attrNameLst>
                                          <p:attrName>style.visibility</p:attrName>
                                        </p:attrNameLst>
                                      </p:cBhvr>
                                      <p:to>
                                        <p:strVal val="visible"/>
                                      </p:to>
                                    </p:set>
                                    <p:animEffect filter="fade" transition="in">
                                      <p:cBhvr>
                                        <p:cTn dur="1000"/>
                                        <p:tgtEl>
                                          <p:spTgt spid="182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0" name="Shape 1830"/>
        <p:cNvGrpSpPr/>
        <p:nvPr/>
      </p:nvGrpSpPr>
      <p:grpSpPr>
        <a:xfrm>
          <a:off x="0" y="0"/>
          <a:ext cx="0" cy="0"/>
          <a:chOff x="0" y="0"/>
          <a:chExt cx="0" cy="0"/>
        </a:xfrm>
      </p:grpSpPr>
      <p:sp>
        <p:nvSpPr>
          <p:cNvPr id="1831" name="Google Shape;1831;p270"/>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Upgrade Your Own Project</a:t>
            </a:r>
            <a:endParaRPr/>
          </a:p>
        </p:txBody>
      </p:sp>
      <p:sp>
        <p:nvSpPr>
          <p:cNvPr id="1832" name="Google Shape;1832;p270"/>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Commit after the upgrade.</a:t>
            </a:r>
            <a:endParaRPr/>
          </a:p>
          <a:p>
            <a:pPr indent="-800100" lvl="0" marL="914400" rtl="0" algn="l">
              <a:spcBef>
                <a:spcPts val="0"/>
              </a:spcBef>
              <a:spcAft>
                <a:spcPts val="0"/>
              </a:spcAft>
              <a:buSzPts val="5400"/>
              <a:buChar char="●"/>
            </a:pPr>
            <a:r>
              <a:rPr lang="en-GB"/>
              <a:t>Playtest your game.</a:t>
            </a:r>
            <a:endParaRPr/>
          </a:p>
          <a:p>
            <a:pPr indent="-800100" lvl="0" marL="914400" rtl="0" algn="l">
              <a:spcBef>
                <a:spcPts val="0"/>
              </a:spcBef>
              <a:spcAft>
                <a:spcPts val="0"/>
              </a:spcAft>
              <a:buSzPts val="5400"/>
              <a:buChar char="●"/>
            </a:pPr>
            <a:r>
              <a:rPr lang="en-GB"/>
              <a:t>Report any changes you find.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0" st="0"/>
                                            </p:txEl>
                                          </p:spTgt>
                                        </p:tgtEl>
                                        <p:attrNameLst>
                                          <p:attrName>style.visibility</p:attrName>
                                        </p:attrNameLst>
                                      </p:cBhvr>
                                      <p:to>
                                        <p:strVal val="visible"/>
                                      </p:to>
                                    </p:set>
                                    <p:animEffect filter="fade" transition="in">
                                      <p:cBhvr>
                                        <p:cTn dur="1000"/>
                                        <p:tgtEl>
                                          <p:spTgt spid="18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1" st="1"/>
                                            </p:txEl>
                                          </p:spTgt>
                                        </p:tgtEl>
                                        <p:attrNameLst>
                                          <p:attrName>style.visibility</p:attrName>
                                        </p:attrNameLst>
                                      </p:cBhvr>
                                      <p:to>
                                        <p:strVal val="visible"/>
                                      </p:to>
                                    </p:set>
                                    <p:animEffect filter="fade" transition="in">
                                      <p:cBhvr>
                                        <p:cTn dur="1000"/>
                                        <p:tgtEl>
                                          <p:spTgt spid="18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2" st="2"/>
                                            </p:txEl>
                                          </p:spTgt>
                                        </p:tgtEl>
                                        <p:attrNameLst>
                                          <p:attrName>style.visibility</p:attrName>
                                        </p:attrNameLst>
                                      </p:cBhvr>
                                      <p:to>
                                        <p:strVal val="visible"/>
                                      </p:to>
                                    </p:set>
                                    <p:animEffect filter="fade" transition="in">
                                      <p:cBhvr>
                                        <p:cTn dur="1000"/>
                                        <p:tgtEl>
                                          <p:spTgt spid="183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Google Shape;1837;p27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Physical Gun Architecture</a:t>
            </a:r>
            <a:endParaRPr/>
          </a:p>
        </p:txBody>
      </p:sp>
      <p:sp>
        <p:nvSpPr>
          <p:cNvPr id="1838" name="Google Shape;1838;p27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4.15.0</a:t>
            </a:r>
            <a:endParaRPr sz="3600">
              <a:solidFill>
                <a:srgbClr val="FFFFFF"/>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2" name="Shape 1842"/>
        <p:cNvGrpSpPr/>
        <p:nvPr/>
      </p:nvGrpSpPr>
      <p:grpSpPr>
        <a:xfrm>
          <a:off x="0" y="0"/>
          <a:ext cx="0" cy="0"/>
          <a:chOff x="0" y="0"/>
          <a:chExt cx="0" cy="0"/>
        </a:xfrm>
      </p:grpSpPr>
      <p:sp>
        <p:nvSpPr>
          <p:cNvPr id="1843" name="Google Shape;1843;p27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844" name="Google Shape;1844;p27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Renaming to style guide</a:t>
            </a:r>
            <a:endParaRPr/>
          </a:p>
          <a:p>
            <a:pPr indent="-800100" lvl="0" marL="914400" rtl="0" algn="l">
              <a:spcBef>
                <a:spcPts val="0"/>
              </a:spcBef>
              <a:spcAft>
                <a:spcPts val="0"/>
              </a:spcAft>
              <a:buSzPts val="5400"/>
              <a:buChar char="●"/>
            </a:pPr>
            <a:r>
              <a:rPr lang="en-GB"/>
              <a:t>Problems of our existing architecture</a:t>
            </a:r>
            <a:endParaRPr/>
          </a:p>
          <a:p>
            <a:pPr indent="-800100" lvl="0" marL="914400" rtl="0" algn="l">
              <a:spcBef>
                <a:spcPts val="0"/>
              </a:spcBef>
              <a:spcAft>
                <a:spcPts val="0"/>
              </a:spcAft>
              <a:buSzPts val="5400"/>
              <a:buChar char="●"/>
            </a:pPr>
            <a:r>
              <a:rPr lang="en-GB"/>
              <a:t>Improved gun-centric architecture</a:t>
            </a:r>
            <a:endParaRPr/>
          </a:p>
          <a:p>
            <a:pPr indent="-800100" lvl="0" marL="914400" rtl="0" algn="l">
              <a:spcBef>
                <a:spcPts val="0"/>
              </a:spcBef>
              <a:spcAft>
                <a:spcPts val="0"/>
              </a:spcAft>
              <a:buSzPts val="5400"/>
              <a:buChar char="●"/>
            </a:pPr>
            <a:r>
              <a:rPr lang="en-GB"/>
              <a:t>Challenge: reinstating the gun actor.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0" st="0"/>
                                            </p:txEl>
                                          </p:spTgt>
                                        </p:tgtEl>
                                        <p:attrNameLst>
                                          <p:attrName>style.visibility</p:attrName>
                                        </p:attrNameLst>
                                      </p:cBhvr>
                                      <p:to>
                                        <p:strVal val="visible"/>
                                      </p:to>
                                    </p:set>
                                    <p:animEffect filter="fade" transition="in">
                                      <p:cBhvr>
                                        <p:cTn dur="1000"/>
                                        <p:tgtEl>
                                          <p:spTgt spid="18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1" st="1"/>
                                            </p:txEl>
                                          </p:spTgt>
                                        </p:tgtEl>
                                        <p:attrNameLst>
                                          <p:attrName>style.visibility</p:attrName>
                                        </p:attrNameLst>
                                      </p:cBhvr>
                                      <p:to>
                                        <p:strVal val="visible"/>
                                      </p:to>
                                    </p:set>
                                    <p:animEffect filter="fade" transition="in">
                                      <p:cBhvr>
                                        <p:cTn dur="1000"/>
                                        <p:tgtEl>
                                          <p:spTgt spid="18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2" st="2"/>
                                            </p:txEl>
                                          </p:spTgt>
                                        </p:tgtEl>
                                        <p:attrNameLst>
                                          <p:attrName>style.visibility</p:attrName>
                                        </p:attrNameLst>
                                      </p:cBhvr>
                                      <p:to>
                                        <p:strVal val="visible"/>
                                      </p:to>
                                    </p:set>
                                    <p:animEffect filter="fade" transition="in">
                                      <p:cBhvr>
                                        <p:cTn dur="1000"/>
                                        <p:tgtEl>
                                          <p:spTgt spid="18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3" st="3"/>
                                            </p:txEl>
                                          </p:spTgt>
                                        </p:tgtEl>
                                        <p:attrNameLst>
                                          <p:attrName>style.visibility</p:attrName>
                                        </p:attrNameLst>
                                      </p:cBhvr>
                                      <p:to>
                                        <p:strVal val="visible"/>
                                      </p:to>
                                    </p:set>
                                    <p:animEffect filter="fade" transition="in">
                                      <p:cBhvr>
                                        <p:cTn dur="1000"/>
                                        <p:tgtEl>
                                          <p:spTgt spid="184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grpSp>
        <p:nvGrpSpPr>
          <p:cNvPr id="1849" name="Google Shape;1849;p273"/>
          <p:cNvGrpSpPr/>
          <p:nvPr/>
        </p:nvGrpSpPr>
        <p:grpSpPr>
          <a:xfrm>
            <a:off x="7268100" y="2314100"/>
            <a:ext cx="6962500" cy="6424200"/>
            <a:chOff x="3039350" y="1151950"/>
            <a:chExt cx="3481250" cy="3212100"/>
          </a:xfrm>
        </p:grpSpPr>
        <p:cxnSp>
          <p:nvCxnSpPr>
            <p:cNvPr id="1850" name="Google Shape;1850;p273"/>
            <p:cNvCxnSpPr/>
            <p:nvPr/>
          </p:nvCxnSpPr>
          <p:spPr>
            <a:xfrm>
              <a:off x="3039350"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851" name="Google Shape;1851;p273"/>
            <p:cNvCxnSpPr/>
            <p:nvPr/>
          </p:nvCxnSpPr>
          <p:spPr>
            <a:xfrm>
              <a:off x="3739375"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852" name="Google Shape;1852;p273"/>
            <p:cNvCxnSpPr/>
            <p:nvPr/>
          </p:nvCxnSpPr>
          <p:spPr>
            <a:xfrm>
              <a:off x="4435550"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853" name="Google Shape;1853;p273"/>
            <p:cNvCxnSpPr/>
            <p:nvPr/>
          </p:nvCxnSpPr>
          <p:spPr>
            <a:xfrm>
              <a:off x="5131725"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854" name="Google Shape;1854;p273"/>
            <p:cNvCxnSpPr/>
            <p:nvPr/>
          </p:nvCxnSpPr>
          <p:spPr>
            <a:xfrm>
              <a:off x="5824350"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855" name="Google Shape;1855;p273"/>
            <p:cNvCxnSpPr/>
            <p:nvPr/>
          </p:nvCxnSpPr>
          <p:spPr>
            <a:xfrm>
              <a:off x="6520600" y="1151950"/>
              <a:ext cx="0" cy="3212100"/>
            </a:xfrm>
            <a:prstGeom prst="straightConnector1">
              <a:avLst/>
            </a:prstGeom>
            <a:noFill/>
            <a:ln cap="flat" cmpd="sng" w="9525">
              <a:solidFill>
                <a:srgbClr val="990000"/>
              </a:solidFill>
              <a:prstDash val="dot"/>
              <a:round/>
              <a:headEnd len="med" w="med" type="none"/>
              <a:tailEnd len="med" w="med" type="none"/>
            </a:ln>
          </p:spPr>
        </p:cxnSp>
      </p:grpSp>
      <p:sp>
        <p:nvSpPr>
          <p:cNvPr id="1856" name="Google Shape;1856;p273"/>
          <p:cNvSpPr txBox="1"/>
          <p:nvPr>
            <p:ph type="title"/>
          </p:nvPr>
        </p:nvSpPr>
        <p:spPr>
          <a:xfrm>
            <a:off x="7076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Gun Animation Architecture</a:t>
            </a:r>
            <a:endParaRPr/>
          </a:p>
        </p:txBody>
      </p:sp>
      <p:sp>
        <p:nvSpPr>
          <p:cNvPr id="1857" name="Google Shape;1857;p273"/>
          <p:cNvSpPr txBox="1"/>
          <p:nvPr/>
        </p:nvSpPr>
        <p:spPr>
          <a:xfrm>
            <a:off x="2287200" y="2822300"/>
            <a:ext cx="2643000" cy="1057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GB" sz="3600">
                <a:solidFill>
                  <a:srgbClr val="FFFFFF"/>
                </a:solidFill>
                <a:latin typeface="Helvetica Neue"/>
                <a:ea typeface="Helvetica Neue"/>
                <a:cs typeface="Helvetica Neue"/>
                <a:sym typeface="Helvetica Neue"/>
              </a:rPr>
              <a:t>ABP_TP</a:t>
            </a:r>
            <a:endParaRPr sz="3600"/>
          </a:p>
        </p:txBody>
      </p:sp>
      <p:sp>
        <p:nvSpPr>
          <p:cNvPr id="1858" name="Google Shape;1858;p273"/>
          <p:cNvSpPr txBox="1"/>
          <p:nvPr/>
        </p:nvSpPr>
        <p:spPr>
          <a:xfrm>
            <a:off x="2287200" y="4842650"/>
            <a:ext cx="3649200" cy="1057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GB" sz="3600">
                <a:solidFill>
                  <a:srgbClr val="FFFFFF"/>
                </a:solidFill>
                <a:latin typeface="Helvetica Neue"/>
                <a:ea typeface="Helvetica Neue"/>
                <a:cs typeface="Helvetica Neue"/>
                <a:sym typeface="Helvetica Neue"/>
              </a:rPr>
              <a:t>BP_Character</a:t>
            </a:r>
            <a:endParaRPr sz="3600"/>
          </a:p>
        </p:txBody>
      </p:sp>
      <p:sp>
        <p:nvSpPr>
          <p:cNvPr id="1859" name="Google Shape;1859;p273"/>
          <p:cNvSpPr txBox="1"/>
          <p:nvPr/>
        </p:nvSpPr>
        <p:spPr>
          <a:xfrm>
            <a:off x="2287200" y="6863000"/>
            <a:ext cx="4686000" cy="1057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GB" sz="3600">
                <a:solidFill>
                  <a:srgbClr val="FFFFFF"/>
                </a:solidFill>
                <a:latin typeface="Helvetica Neue"/>
                <a:ea typeface="Helvetica Neue"/>
                <a:cs typeface="Helvetica Neue"/>
                <a:sym typeface="Helvetica Neue"/>
              </a:rPr>
              <a:t>BP_FireComponent</a:t>
            </a:r>
            <a:endParaRPr sz="3600"/>
          </a:p>
        </p:txBody>
      </p:sp>
      <p:cxnSp>
        <p:nvCxnSpPr>
          <p:cNvPr id="1860" name="Google Shape;1860;p273"/>
          <p:cNvCxnSpPr/>
          <p:nvPr/>
        </p:nvCxnSpPr>
        <p:spPr>
          <a:xfrm>
            <a:off x="7074950" y="7419400"/>
            <a:ext cx="8233800" cy="10200"/>
          </a:xfrm>
          <a:prstGeom prst="straightConnector1">
            <a:avLst/>
          </a:prstGeom>
          <a:noFill/>
          <a:ln cap="flat" cmpd="sng" w="9525">
            <a:solidFill>
              <a:srgbClr val="FFFFFF"/>
            </a:solidFill>
            <a:prstDash val="solid"/>
            <a:round/>
            <a:headEnd len="med" w="med" type="none"/>
            <a:tailEnd len="med" w="med" type="none"/>
          </a:ln>
        </p:spPr>
      </p:cxnSp>
      <p:cxnSp>
        <p:nvCxnSpPr>
          <p:cNvPr id="1861" name="Google Shape;1861;p273"/>
          <p:cNvCxnSpPr/>
          <p:nvPr/>
        </p:nvCxnSpPr>
        <p:spPr>
          <a:xfrm>
            <a:off x="8182950" y="8781450"/>
            <a:ext cx="2023200" cy="0"/>
          </a:xfrm>
          <a:prstGeom prst="straightConnector1">
            <a:avLst/>
          </a:prstGeom>
          <a:noFill/>
          <a:ln cap="flat" cmpd="sng" w="38100">
            <a:solidFill>
              <a:srgbClr val="FFFFFF"/>
            </a:solidFill>
            <a:prstDash val="solid"/>
            <a:round/>
            <a:headEnd len="med" w="med" type="none"/>
            <a:tailEnd len="med" w="med" type="triangle"/>
          </a:ln>
        </p:spPr>
      </p:cxnSp>
      <p:sp>
        <p:nvSpPr>
          <p:cNvPr id="1862" name="Google Shape;1862;p273"/>
          <p:cNvSpPr txBox="1"/>
          <p:nvPr/>
        </p:nvSpPr>
        <p:spPr>
          <a:xfrm>
            <a:off x="8284500" y="7976650"/>
            <a:ext cx="1443600" cy="6828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3600">
                <a:solidFill>
                  <a:srgbClr val="FFFFFF"/>
                </a:solidFill>
                <a:latin typeface="Helvetica Neue"/>
                <a:ea typeface="Helvetica Neue"/>
                <a:cs typeface="Helvetica Neue"/>
                <a:sym typeface="Helvetica Neue"/>
              </a:rPr>
              <a:t>Time</a:t>
            </a:r>
            <a:endParaRPr sz="2800"/>
          </a:p>
        </p:txBody>
      </p:sp>
      <p:cxnSp>
        <p:nvCxnSpPr>
          <p:cNvPr id="1863" name="Google Shape;1863;p273"/>
          <p:cNvCxnSpPr/>
          <p:nvPr/>
        </p:nvCxnSpPr>
        <p:spPr>
          <a:xfrm>
            <a:off x="7074950" y="5325250"/>
            <a:ext cx="8233800" cy="10200"/>
          </a:xfrm>
          <a:prstGeom prst="straightConnector1">
            <a:avLst/>
          </a:prstGeom>
          <a:noFill/>
          <a:ln cap="flat" cmpd="sng" w="9525">
            <a:solidFill>
              <a:srgbClr val="FFFFFF"/>
            </a:solidFill>
            <a:prstDash val="solid"/>
            <a:round/>
            <a:headEnd len="med" w="med" type="none"/>
            <a:tailEnd len="med" w="med" type="none"/>
          </a:ln>
        </p:spPr>
      </p:cxnSp>
      <p:cxnSp>
        <p:nvCxnSpPr>
          <p:cNvPr id="1864" name="Google Shape;1864;p273"/>
          <p:cNvCxnSpPr/>
          <p:nvPr/>
        </p:nvCxnSpPr>
        <p:spPr>
          <a:xfrm>
            <a:off x="7074950" y="3231100"/>
            <a:ext cx="8233800" cy="10200"/>
          </a:xfrm>
          <a:prstGeom prst="straightConnector1">
            <a:avLst/>
          </a:prstGeom>
          <a:noFill/>
          <a:ln cap="flat" cmpd="sng" w="9525">
            <a:solidFill>
              <a:srgbClr val="FFFFFF"/>
            </a:solidFill>
            <a:prstDash val="solid"/>
            <a:round/>
            <a:headEnd len="med" w="med" type="none"/>
            <a:tailEnd len="med" w="med" type="none"/>
          </a:ln>
        </p:spPr>
      </p:cxnSp>
      <p:grpSp>
        <p:nvGrpSpPr>
          <p:cNvPr id="1865" name="Google Shape;1865;p273"/>
          <p:cNvGrpSpPr/>
          <p:nvPr/>
        </p:nvGrpSpPr>
        <p:grpSpPr>
          <a:xfrm>
            <a:off x="7268100" y="3228950"/>
            <a:ext cx="824849" cy="2104200"/>
            <a:chOff x="3039350" y="1609375"/>
            <a:chExt cx="412425" cy="1052100"/>
          </a:xfrm>
        </p:grpSpPr>
        <p:cxnSp>
          <p:nvCxnSpPr>
            <p:cNvPr id="1866" name="Google Shape;1866;p273"/>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867" name="Google Shape;1867;p273"/>
            <p:cNvCxnSpPr/>
            <p:nvPr/>
          </p:nvCxnSpPr>
          <p:spPr>
            <a:xfrm flipH="1" rot="10800000">
              <a:off x="3146075" y="1609400"/>
              <a:ext cx="122100" cy="1036800"/>
            </a:xfrm>
            <a:prstGeom prst="straightConnector1">
              <a:avLst/>
            </a:prstGeom>
            <a:noFill/>
            <a:ln cap="flat" cmpd="sng" w="9525">
              <a:solidFill>
                <a:srgbClr val="FF0000"/>
              </a:solidFill>
              <a:prstDash val="solid"/>
              <a:round/>
              <a:headEnd len="med" w="med" type="none"/>
              <a:tailEnd len="med" w="med" type="triangle"/>
            </a:ln>
          </p:spPr>
        </p:cxnSp>
        <p:sp>
          <p:nvSpPr>
            <p:cNvPr id="1868" name="Google Shape;1868;p273"/>
            <p:cNvSpPr txBox="1"/>
            <p:nvPr/>
          </p:nvSpPr>
          <p:spPr>
            <a:xfrm rot="-4960140">
              <a:off x="2850706" y="2039791"/>
              <a:ext cx="848738" cy="247078"/>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endParaRPr sz="2000"/>
            </a:p>
          </p:txBody>
        </p:sp>
      </p:grpSp>
      <p:grpSp>
        <p:nvGrpSpPr>
          <p:cNvPr id="1869" name="Google Shape;1869;p273"/>
          <p:cNvGrpSpPr/>
          <p:nvPr/>
        </p:nvGrpSpPr>
        <p:grpSpPr>
          <a:xfrm>
            <a:off x="8660600" y="3231250"/>
            <a:ext cx="824849" cy="2104200"/>
            <a:chOff x="3039350" y="1609375"/>
            <a:chExt cx="412425" cy="1052100"/>
          </a:xfrm>
        </p:grpSpPr>
        <p:cxnSp>
          <p:nvCxnSpPr>
            <p:cNvPr id="1870" name="Google Shape;1870;p273"/>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871" name="Google Shape;1871;p273"/>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1872" name="Google Shape;1872;p273"/>
            <p:cNvSpPr txBox="1"/>
            <p:nvPr/>
          </p:nvSpPr>
          <p:spPr>
            <a:xfrm rot="-4960140">
              <a:off x="2850706" y="2039791"/>
              <a:ext cx="848738" cy="247078"/>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endParaRPr sz="2000"/>
            </a:p>
          </p:txBody>
        </p:sp>
      </p:grpSp>
      <p:grpSp>
        <p:nvGrpSpPr>
          <p:cNvPr id="1873" name="Google Shape;1873;p273"/>
          <p:cNvGrpSpPr/>
          <p:nvPr/>
        </p:nvGrpSpPr>
        <p:grpSpPr>
          <a:xfrm>
            <a:off x="10053100" y="3231250"/>
            <a:ext cx="824849" cy="2104200"/>
            <a:chOff x="3039350" y="1609375"/>
            <a:chExt cx="412425" cy="1052100"/>
          </a:xfrm>
        </p:grpSpPr>
        <p:cxnSp>
          <p:nvCxnSpPr>
            <p:cNvPr id="1874" name="Google Shape;1874;p273"/>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875" name="Google Shape;1875;p273"/>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1876" name="Google Shape;1876;p273"/>
            <p:cNvSpPr txBox="1"/>
            <p:nvPr/>
          </p:nvSpPr>
          <p:spPr>
            <a:xfrm rot="-4960140">
              <a:off x="2850706" y="2039791"/>
              <a:ext cx="848738" cy="247078"/>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endParaRPr sz="2000"/>
            </a:p>
          </p:txBody>
        </p:sp>
      </p:grpSp>
      <p:grpSp>
        <p:nvGrpSpPr>
          <p:cNvPr id="1877" name="Google Shape;1877;p273"/>
          <p:cNvGrpSpPr/>
          <p:nvPr/>
        </p:nvGrpSpPr>
        <p:grpSpPr>
          <a:xfrm>
            <a:off x="11445600" y="3231100"/>
            <a:ext cx="824849" cy="2104200"/>
            <a:chOff x="3039350" y="1609375"/>
            <a:chExt cx="412425" cy="1052100"/>
          </a:xfrm>
        </p:grpSpPr>
        <p:cxnSp>
          <p:nvCxnSpPr>
            <p:cNvPr id="1878" name="Google Shape;1878;p273"/>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879" name="Google Shape;1879;p273"/>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1880" name="Google Shape;1880;p273"/>
            <p:cNvSpPr txBox="1"/>
            <p:nvPr/>
          </p:nvSpPr>
          <p:spPr>
            <a:xfrm rot="-4960140">
              <a:off x="2850706" y="2039791"/>
              <a:ext cx="848738" cy="247078"/>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endParaRPr sz="2000"/>
            </a:p>
          </p:txBody>
        </p:sp>
      </p:grpSp>
      <p:grpSp>
        <p:nvGrpSpPr>
          <p:cNvPr id="1881" name="Google Shape;1881;p273"/>
          <p:cNvGrpSpPr/>
          <p:nvPr/>
        </p:nvGrpSpPr>
        <p:grpSpPr>
          <a:xfrm>
            <a:off x="12838100" y="3231100"/>
            <a:ext cx="824849" cy="2104200"/>
            <a:chOff x="3039350" y="1609375"/>
            <a:chExt cx="412425" cy="1052100"/>
          </a:xfrm>
        </p:grpSpPr>
        <p:cxnSp>
          <p:nvCxnSpPr>
            <p:cNvPr id="1882" name="Google Shape;1882;p273"/>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883" name="Google Shape;1883;p273"/>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1884" name="Google Shape;1884;p273"/>
            <p:cNvSpPr txBox="1"/>
            <p:nvPr/>
          </p:nvSpPr>
          <p:spPr>
            <a:xfrm rot="-4960140">
              <a:off x="2850706" y="2039791"/>
              <a:ext cx="848738" cy="247078"/>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endParaRPr sz="2000"/>
            </a:p>
          </p:txBody>
        </p:sp>
      </p:grpSp>
      <p:grpSp>
        <p:nvGrpSpPr>
          <p:cNvPr id="1885" name="Google Shape;1885;p273"/>
          <p:cNvGrpSpPr/>
          <p:nvPr/>
        </p:nvGrpSpPr>
        <p:grpSpPr>
          <a:xfrm>
            <a:off x="14230600" y="3231250"/>
            <a:ext cx="824849" cy="2104200"/>
            <a:chOff x="3039350" y="1609375"/>
            <a:chExt cx="412425" cy="1052100"/>
          </a:xfrm>
        </p:grpSpPr>
        <p:cxnSp>
          <p:nvCxnSpPr>
            <p:cNvPr id="1886" name="Google Shape;1886;p273"/>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887" name="Google Shape;1887;p273"/>
            <p:cNvCxnSpPr/>
            <p:nvPr/>
          </p:nvCxnSpPr>
          <p:spPr>
            <a:xfrm flipH="1" rot="10800000">
              <a:off x="3146075" y="1609400"/>
              <a:ext cx="122100" cy="1036800"/>
            </a:xfrm>
            <a:prstGeom prst="straightConnector1">
              <a:avLst/>
            </a:prstGeom>
            <a:noFill/>
            <a:ln cap="flat" cmpd="sng" w="9525">
              <a:solidFill>
                <a:srgbClr val="FF0000"/>
              </a:solidFill>
              <a:prstDash val="solid"/>
              <a:round/>
              <a:headEnd len="med" w="med" type="none"/>
              <a:tailEnd len="med" w="med" type="triangle"/>
            </a:ln>
          </p:spPr>
        </p:cxnSp>
        <p:sp>
          <p:nvSpPr>
            <p:cNvPr id="1888" name="Google Shape;1888;p273"/>
            <p:cNvSpPr txBox="1"/>
            <p:nvPr/>
          </p:nvSpPr>
          <p:spPr>
            <a:xfrm rot="-4960140">
              <a:off x="2850706" y="2039791"/>
              <a:ext cx="848738" cy="247078"/>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endParaRPr sz="2000"/>
            </a:p>
          </p:txBody>
        </p:sp>
      </p:grpSp>
      <p:sp>
        <p:nvSpPr>
          <p:cNvPr id="1889" name="Google Shape;1889;p273"/>
          <p:cNvSpPr/>
          <p:nvPr/>
        </p:nvSpPr>
        <p:spPr>
          <a:xfrm>
            <a:off x="9108000" y="2964850"/>
            <a:ext cx="5611200" cy="2664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273"/>
          <p:cNvSpPr txBox="1"/>
          <p:nvPr/>
        </p:nvSpPr>
        <p:spPr>
          <a:xfrm>
            <a:off x="9113100" y="2418350"/>
            <a:ext cx="5301000" cy="5460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fire animation</a:t>
            </a:r>
            <a:endParaRPr sz="2000"/>
          </a:p>
        </p:txBody>
      </p:sp>
      <p:grpSp>
        <p:nvGrpSpPr>
          <p:cNvPr id="1891" name="Google Shape;1891;p273"/>
          <p:cNvGrpSpPr/>
          <p:nvPr/>
        </p:nvGrpSpPr>
        <p:grpSpPr>
          <a:xfrm>
            <a:off x="9881650" y="7417100"/>
            <a:ext cx="2542200" cy="627650"/>
            <a:chOff x="4406750" y="3704600"/>
            <a:chExt cx="1271100" cy="313825"/>
          </a:xfrm>
        </p:grpSpPr>
        <p:sp>
          <p:nvSpPr>
            <p:cNvPr id="1892" name="Google Shape;1892;p273"/>
            <p:cNvSpPr/>
            <p:nvPr/>
          </p:nvSpPr>
          <p:spPr>
            <a:xfrm>
              <a:off x="4482950" y="3704600"/>
              <a:ext cx="528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893" name="Google Shape;1893;p273"/>
            <p:cNvSpPr txBox="1"/>
            <p:nvPr/>
          </p:nvSpPr>
          <p:spPr>
            <a:xfrm>
              <a:off x="4406750" y="3745425"/>
              <a:ext cx="1271100" cy="2730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projectile</a:t>
              </a:r>
              <a:endParaRPr sz="2000"/>
            </a:p>
          </p:txBody>
        </p:sp>
      </p:grpSp>
      <p:grpSp>
        <p:nvGrpSpPr>
          <p:cNvPr id="1894" name="Google Shape;1894;p273"/>
          <p:cNvGrpSpPr/>
          <p:nvPr/>
        </p:nvGrpSpPr>
        <p:grpSpPr>
          <a:xfrm>
            <a:off x="12545250" y="7429450"/>
            <a:ext cx="2643000" cy="617600"/>
            <a:chOff x="5677925" y="3709625"/>
            <a:chExt cx="1321500" cy="308800"/>
          </a:xfrm>
        </p:grpSpPr>
        <p:sp>
          <p:nvSpPr>
            <p:cNvPr id="1895" name="Google Shape;1895;p273"/>
            <p:cNvSpPr/>
            <p:nvPr/>
          </p:nvSpPr>
          <p:spPr>
            <a:xfrm>
              <a:off x="5754125" y="3709625"/>
              <a:ext cx="528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896" name="Google Shape;1896;p273"/>
            <p:cNvSpPr txBox="1"/>
            <p:nvPr/>
          </p:nvSpPr>
          <p:spPr>
            <a:xfrm>
              <a:off x="5677925" y="3745425"/>
              <a:ext cx="1321500" cy="2730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projectile</a:t>
              </a:r>
              <a:endParaRPr sz="2000"/>
            </a:p>
          </p:txBody>
        </p:sp>
      </p:grpSp>
      <p:grpSp>
        <p:nvGrpSpPr>
          <p:cNvPr id="1897" name="Google Shape;1897;p273"/>
          <p:cNvGrpSpPr/>
          <p:nvPr/>
        </p:nvGrpSpPr>
        <p:grpSpPr>
          <a:xfrm>
            <a:off x="9606850" y="3228950"/>
            <a:ext cx="975116" cy="4198200"/>
            <a:chOff x="4269350" y="1610525"/>
            <a:chExt cx="487558" cy="2099100"/>
          </a:xfrm>
        </p:grpSpPr>
        <p:cxnSp>
          <p:nvCxnSpPr>
            <p:cNvPr id="1898" name="Google Shape;1898;p273"/>
            <p:cNvCxnSpPr/>
            <p:nvPr/>
          </p:nvCxnSpPr>
          <p:spPr>
            <a:xfrm>
              <a:off x="4269350" y="1610525"/>
              <a:ext cx="106800" cy="1052100"/>
            </a:xfrm>
            <a:prstGeom prst="straightConnector1">
              <a:avLst/>
            </a:prstGeom>
            <a:noFill/>
            <a:ln cap="flat" cmpd="sng" w="9525">
              <a:solidFill>
                <a:srgbClr val="FFFFFF"/>
              </a:solidFill>
              <a:prstDash val="solid"/>
              <a:round/>
              <a:headEnd len="med" w="med" type="none"/>
              <a:tailEnd len="med" w="med" type="triangle"/>
            </a:ln>
          </p:spPr>
        </p:cxnSp>
        <p:cxnSp>
          <p:nvCxnSpPr>
            <p:cNvPr id="1899" name="Google Shape;1899;p273"/>
            <p:cNvCxnSpPr/>
            <p:nvPr/>
          </p:nvCxnSpPr>
          <p:spPr>
            <a:xfrm>
              <a:off x="4376150" y="2657525"/>
              <a:ext cx="106800" cy="1052100"/>
            </a:xfrm>
            <a:prstGeom prst="straightConnector1">
              <a:avLst/>
            </a:prstGeom>
            <a:noFill/>
            <a:ln cap="flat" cmpd="sng" w="9525">
              <a:solidFill>
                <a:srgbClr val="FFFFFF"/>
              </a:solidFill>
              <a:prstDash val="solid"/>
              <a:round/>
              <a:headEnd len="med" w="med" type="none"/>
              <a:tailEnd len="med" w="med" type="triangle"/>
            </a:ln>
          </p:spPr>
        </p:cxnSp>
        <p:sp>
          <p:nvSpPr>
            <p:cNvPr id="1900" name="Google Shape;1900;p273"/>
            <p:cNvSpPr txBox="1"/>
            <p:nvPr/>
          </p:nvSpPr>
          <p:spPr>
            <a:xfrm rot="5011363">
              <a:off x="4135974" y="3047174"/>
              <a:ext cx="872268" cy="272955"/>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Fire Notify</a:t>
              </a:r>
              <a:endParaRPr sz="2000"/>
            </a:p>
          </p:txBody>
        </p:sp>
      </p:grpSp>
      <p:grpSp>
        <p:nvGrpSpPr>
          <p:cNvPr id="1901" name="Google Shape;1901;p273"/>
          <p:cNvGrpSpPr/>
          <p:nvPr/>
        </p:nvGrpSpPr>
        <p:grpSpPr>
          <a:xfrm>
            <a:off x="12270425" y="3272150"/>
            <a:ext cx="952841" cy="4198200"/>
            <a:chOff x="5540513" y="1630975"/>
            <a:chExt cx="476421" cy="2099100"/>
          </a:xfrm>
        </p:grpSpPr>
        <p:cxnSp>
          <p:nvCxnSpPr>
            <p:cNvPr id="1902" name="Google Shape;1902;p273"/>
            <p:cNvCxnSpPr/>
            <p:nvPr/>
          </p:nvCxnSpPr>
          <p:spPr>
            <a:xfrm>
              <a:off x="5540513" y="1630975"/>
              <a:ext cx="106800" cy="1052100"/>
            </a:xfrm>
            <a:prstGeom prst="straightConnector1">
              <a:avLst/>
            </a:prstGeom>
            <a:noFill/>
            <a:ln cap="flat" cmpd="sng" w="9525">
              <a:solidFill>
                <a:srgbClr val="FFFFFF"/>
              </a:solidFill>
              <a:prstDash val="solid"/>
              <a:round/>
              <a:headEnd len="med" w="med" type="none"/>
              <a:tailEnd len="med" w="med" type="triangle"/>
            </a:ln>
          </p:spPr>
        </p:cxnSp>
        <p:cxnSp>
          <p:nvCxnSpPr>
            <p:cNvPr id="1903" name="Google Shape;1903;p273"/>
            <p:cNvCxnSpPr/>
            <p:nvPr/>
          </p:nvCxnSpPr>
          <p:spPr>
            <a:xfrm>
              <a:off x="5647313" y="2677975"/>
              <a:ext cx="106800" cy="1052100"/>
            </a:xfrm>
            <a:prstGeom prst="straightConnector1">
              <a:avLst/>
            </a:prstGeom>
            <a:noFill/>
            <a:ln cap="flat" cmpd="sng" w="9525">
              <a:solidFill>
                <a:srgbClr val="FFFFFF"/>
              </a:solidFill>
              <a:prstDash val="solid"/>
              <a:round/>
              <a:headEnd len="med" w="med" type="none"/>
              <a:tailEnd len="med" w="med" type="triangle"/>
            </a:ln>
          </p:spPr>
        </p:cxnSp>
        <p:sp>
          <p:nvSpPr>
            <p:cNvPr id="1904" name="Google Shape;1904;p273"/>
            <p:cNvSpPr txBox="1"/>
            <p:nvPr/>
          </p:nvSpPr>
          <p:spPr>
            <a:xfrm rot="5011363">
              <a:off x="5395999" y="3057361"/>
              <a:ext cx="872268" cy="272955"/>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Fire Notify</a:t>
              </a:r>
              <a:endParaRPr sz="2000"/>
            </a:p>
          </p:txBody>
        </p:sp>
      </p:grpSp>
      <p:sp>
        <p:nvSpPr>
          <p:cNvPr id="1905" name="Google Shape;1905;p273"/>
          <p:cNvSpPr/>
          <p:nvPr/>
        </p:nvSpPr>
        <p:spPr>
          <a:xfrm>
            <a:off x="1920984" y="2602548"/>
            <a:ext cx="2795600" cy="1496700"/>
          </a:xfrm>
          <a:custGeom>
            <a:rect b="b" l="l" r="r" t="t"/>
            <a:pathLst>
              <a:path extrusionOk="0" h="29934" w="55912">
                <a:moveTo>
                  <a:pt x="31437" y="2624"/>
                </a:moveTo>
                <a:cubicBezTo>
                  <a:pt x="23418" y="1140"/>
                  <a:pt x="14952" y="-1183"/>
                  <a:pt x="7041" y="795"/>
                </a:cubicBezTo>
                <a:cubicBezTo>
                  <a:pt x="2424" y="1949"/>
                  <a:pt x="-1067" y="8850"/>
                  <a:pt x="332" y="13399"/>
                </a:cubicBezTo>
                <a:cubicBezTo>
                  <a:pt x="4148" y="25804"/>
                  <a:pt x="22777" y="28546"/>
                  <a:pt x="35707" y="29663"/>
                </a:cubicBezTo>
                <a:cubicBezTo>
                  <a:pt x="42192" y="30223"/>
                  <a:pt x="51322" y="30399"/>
                  <a:pt x="54614" y="24784"/>
                </a:cubicBezTo>
                <a:cubicBezTo>
                  <a:pt x="58256" y="18573"/>
                  <a:pt x="53619" y="8632"/>
                  <a:pt x="47905" y="4251"/>
                </a:cubicBezTo>
                <a:cubicBezTo>
                  <a:pt x="41911" y="-345"/>
                  <a:pt x="33096" y="591"/>
                  <a:pt x="25542" y="591"/>
                </a:cubicBezTo>
              </a:path>
            </a:pathLst>
          </a:custGeom>
          <a:noFill/>
          <a:ln cap="flat" cmpd="sng" w="28575">
            <a:solidFill>
              <a:srgbClr val="FF0000"/>
            </a:solidFill>
            <a:prstDash val="solid"/>
            <a:round/>
            <a:headEnd len="med" w="med" type="none"/>
            <a:tailEnd len="med" w="med" type="none"/>
          </a:ln>
        </p:spPr>
      </p:sp>
      <p:sp>
        <p:nvSpPr>
          <p:cNvPr id="1906" name="Google Shape;1906;p273"/>
          <p:cNvSpPr/>
          <p:nvPr/>
        </p:nvSpPr>
        <p:spPr>
          <a:xfrm>
            <a:off x="8894296" y="2377994"/>
            <a:ext cx="6100750" cy="1169600"/>
          </a:xfrm>
          <a:custGeom>
            <a:rect b="b" l="l" r="r" t="t"/>
            <a:pathLst>
              <a:path extrusionOk="0" h="23392" w="122015">
                <a:moveTo>
                  <a:pt x="34156" y="4617"/>
                </a:moveTo>
                <a:cubicBezTo>
                  <a:pt x="24381" y="1357"/>
                  <a:pt x="11389" y="-895"/>
                  <a:pt x="3255" y="5430"/>
                </a:cubicBezTo>
                <a:cubicBezTo>
                  <a:pt x="-705" y="8509"/>
                  <a:pt x="-1250" y="17581"/>
                  <a:pt x="2848" y="20474"/>
                </a:cubicBezTo>
                <a:cubicBezTo>
                  <a:pt x="9900" y="25453"/>
                  <a:pt x="20034" y="22507"/>
                  <a:pt x="28667" y="22507"/>
                </a:cubicBezTo>
                <a:cubicBezTo>
                  <a:pt x="44660" y="22507"/>
                  <a:pt x="60653" y="22304"/>
                  <a:pt x="76646" y="22304"/>
                </a:cubicBezTo>
                <a:cubicBezTo>
                  <a:pt x="92010" y="22304"/>
                  <a:pt x="124788" y="28018"/>
                  <a:pt x="121779" y="12952"/>
                </a:cubicBezTo>
                <a:cubicBezTo>
                  <a:pt x="121216" y="10132"/>
                  <a:pt x="117392" y="8982"/>
                  <a:pt x="114663" y="8073"/>
                </a:cubicBezTo>
                <a:cubicBezTo>
                  <a:pt x="107661" y="5740"/>
                  <a:pt x="100381" y="4273"/>
                  <a:pt x="93113" y="2990"/>
                </a:cubicBezTo>
                <a:cubicBezTo>
                  <a:pt x="73092" y="-544"/>
                  <a:pt x="51846" y="-1537"/>
                  <a:pt x="32123" y="3397"/>
                </a:cubicBezTo>
              </a:path>
            </a:pathLst>
          </a:custGeom>
          <a:noFill/>
          <a:ln cap="flat" cmpd="sng" w="28575">
            <a:solidFill>
              <a:srgbClr val="FF0000"/>
            </a:solidFill>
            <a:prstDash val="solid"/>
            <a:round/>
            <a:headEnd len="med" w="med" type="none"/>
            <a:tailEnd len="med" w="med" type="none"/>
          </a:ln>
        </p:spPr>
      </p:sp>
      <p:sp>
        <p:nvSpPr>
          <p:cNvPr id="1907" name="Google Shape;1907;p273"/>
          <p:cNvSpPr/>
          <p:nvPr/>
        </p:nvSpPr>
        <p:spPr>
          <a:xfrm>
            <a:off x="2127149" y="6685651"/>
            <a:ext cx="4760900" cy="1329550"/>
          </a:xfrm>
          <a:custGeom>
            <a:rect b="b" l="l" r="r" t="t"/>
            <a:pathLst>
              <a:path extrusionOk="0" h="26591" w="95218">
                <a:moveTo>
                  <a:pt x="41420" y="5070"/>
                </a:moveTo>
                <a:cubicBezTo>
                  <a:pt x="37438" y="3647"/>
                  <a:pt x="33031" y="3970"/>
                  <a:pt x="28815" y="3646"/>
                </a:cubicBezTo>
                <a:cubicBezTo>
                  <a:pt x="20005" y="2969"/>
                  <a:pt x="9244" y="107"/>
                  <a:pt x="2386" y="5679"/>
                </a:cubicBezTo>
                <a:cubicBezTo>
                  <a:pt x="-982" y="8415"/>
                  <a:pt x="-464" y="15105"/>
                  <a:pt x="1980" y="18691"/>
                </a:cubicBezTo>
                <a:cubicBezTo>
                  <a:pt x="6350" y="25101"/>
                  <a:pt x="16396" y="25337"/>
                  <a:pt x="24140" y="25806"/>
                </a:cubicBezTo>
                <a:cubicBezTo>
                  <a:pt x="36248" y="26539"/>
                  <a:pt x="48440" y="26989"/>
                  <a:pt x="60530" y="26009"/>
                </a:cubicBezTo>
                <a:cubicBezTo>
                  <a:pt x="72578" y="25032"/>
                  <a:pt x="93681" y="27036"/>
                  <a:pt x="95091" y="15031"/>
                </a:cubicBezTo>
                <a:cubicBezTo>
                  <a:pt x="95601" y="10692"/>
                  <a:pt x="93553" y="5284"/>
                  <a:pt x="89806" y="3037"/>
                </a:cubicBezTo>
                <a:cubicBezTo>
                  <a:pt x="83420" y="-794"/>
                  <a:pt x="75093" y="190"/>
                  <a:pt x="67646" y="190"/>
                </a:cubicBezTo>
                <a:cubicBezTo>
                  <a:pt x="57558" y="190"/>
                  <a:pt x="46580" y="-1069"/>
                  <a:pt x="37557" y="3443"/>
                </a:cubicBezTo>
              </a:path>
            </a:pathLst>
          </a:custGeom>
          <a:noFill/>
          <a:ln cap="flat" cmpd="sng" w="28575">
            <a:solidFill>
              <a:srgbClr val="FF00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1000"/>
                                        <p:tgtEl>
                                          <p:spTgt spid="1858"/>
                                        </p:tgtEl>
                                      </p:cBhvr>
                                    </p:animEffect>
                                  </p:childTnLst>
                                </p:cTn>
                              </p:par>
                              <p:par>
                                <p:cTn fill="hold" nodeType="with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1000"/>
                                        <p:tgtEl>
                                          <p:spTgt spid="1859"/>
                                        </p:tgtEl>
                                      </p:cBhvr>
                                    </p:animEffect>
                                  </p:childTnLst>
                                </p:cTn>
                              </p:par>
                              <p:par>
                                <p:cTn fill="hold" nodeType="with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1000"/>
                                        <p:tgtEl>
                                          <p:spTgt spid="1860"/>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1000"/>
                                        <p:tgtEl>
                                          <p:spTgt spid="1863"/>
                                        </p:tgtEl>
                                      </p:cBhvr>
                                    </p:animEffect>
                                  </p:childTnLst>
                                </p:cTn>
                              </p:par>
                              <p:par>
                                <p:cTn fill="hold" nodeType="with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1000"/>
                                        <p:tgtEl>
                                          <p:spTgt spid="1864"/>
                                        </p:tgtEl>
                                      </p:cBhvr>
                                    </p:animEffect>
                                  </p:childTnLst>
                                </p:cTn>
                              </p:par>
                              <p:par>
                                <p:cTn fill="hold" nodeType="withEffect" presetClass="entr" presetID="10" presetSubtype="0">
                                  <p:stCondLst>
                                    <p:cond delay="0"/>
                                  </p:stCondLst>
                                  <p:childTnLst>
                                    <p:set>
                                      <p:cBhvr>
                                        <p:cTn dur="1" fill="hold">
                                          <p:stCondLst>
                                            <p:cond delay="0"/>
                                          </p:stCondLst>
                                        </p:cTn>
                                        <p:tgtEl>
                                          <p:spTgt spid="1857"/>
                                        </p:tgtEl>
                                        <p:attrNameLst>
                                          <p:attrName>style.visibility</p:attrName>
                                        </p:attrNameLst>
                                      </p:cBhvr>
                                      <p:to>
                                        <p:strVal val="visible"/>
                                      </p:to>
                                    </p:set>
                                    <p:animEffect filter="fade" transition="in">
                                      <p:cBhvr>
                                        <p:cTn dur="1000"/>
                                        <p:tgtEl>
                                          <p:spTgt spid="1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1000"/>
                                        <p:tgtEl>
                                          <p:spTgt spid="1861"/>
                                        </p:tgtEl>
                                      </p:cBhvr>
                                    </p:animEffect>
                                  </p:childTnLst>
                                </p:cTn>
                              </p:par>
                              <p:par>
                                <p:cTn fill="hold" nodeType="with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1000"/>
                                        <p:tgtEl>
                                          <p:spTgt spid="1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1000"/>
                                        <p:tgtEl>
                                          <p:spTgt spid="1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1000"/>
                                        <p:tgtEl>
                                          <p:spTgt spid="1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1000"/>
                                        <p:tgtEl>
                                          <p:spTgt spid="1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1000"/>
                                        <p:tgtEl>
                                          <p:spTgt spid="1889"/>
                                        </p:tgtEl>
                                      </p:cBhvr>
                                    </p:animEffect>
                                  </p:childTnLst>
                                </p:cTn>
                              </p:par>
                              <p:par>
                                <p:cTn fill="hold" nodeType="with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1000"/>
                                        <p:tgtEl>
                                          <p:spTgt spid="1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1000"/>
                                        <p:tgtEl>
                                          <p:spTgt spid="1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1000"/>
                                        <p:tgtEl>
                                          <p:spTgt spid="1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1000"/>
                                        <p:tgtEl>
                                          <p:spTgt spid="1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1000"/>
                                        <p:tgtEl>
                                          <p:spTgt spid="1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1000"/>
                                        <p:tgtEl>
                                          <p:spTgt spid="1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1000"/>
                                        <p:tgtEl>
                                          <p:spTgt spid="1901"/>
                                        </p:tgtEl>
                                      </p:cBhvr>
                                    </p:animEffect>
                                  </p:childTnLst>
                                </p:cTn>
                              </p:par>
                              <p:par>
                                <p:cTn fill="hold" nodeType="with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1000"/>
                                        <p:tgtEl>
                                          <p:spTgt spid="1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1000"/>
                                        <p:tgtEl>
                                          <p:spTgt spid="1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1000"/>
                                        <p:tgtEl>
                                          <p:spTgt spid="1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Google Shape;1912;p27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Improved Architecture</a:t>
            </a:r>
            <a:endParaRPr/>
          </a:p>
        </p:txBody>
      </p:sp>
      <p:grpSp>
        <p:nvGrpSpPr>
          <p:cNvPr id="1913" name="Google Shape;1913;p274"/>
          <p:cNvGrpSpPr/>
          <p:nvPr/>
        </p:nvGrpSpPr>
        <p:grpSpPr>
          <a:xfrm>
            <a:off x="7268100" y="2314100"/>
            <a:ext cx="6962500" cy="6424200"/>
            <a:chOff x="3039350" y="1151950"/>
            <a:chExt cx="3481250" cy="3212100"/>
          </a:xfrm>
        </p:grpSpPr>
        <p:cxnSp>
          <p:nvCxnSpPr>
            <p:cNvPr id="1914" name="Google Shape;1914;p274"/>
            <p:cNvCxnSpPr/>
            <p:nvPr/>
          </p:nvCxnSpPr>
          <p:spPr>
            <a:xfrm>
              <a:off x="3039350"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915" name="Google Shape;1915;p274"/>
            <p:cNvCxnSpPr/>
            <p:nvPr/>
          </p:nvCxnSpPr>
          <p:spPr>
            <a:xfrm>
              <a:off x="3739375"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916" name="Google Shape;1916;p274"/>
            <p:cNvCxnSpPr/>
            <p:nvPr/>
          </p:nvCxnSpPr>
          <p:spPr>
            <a:xfrm>
              <a:off x="4435550"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917" name="Google Shape;1917;p274"/>
            <p:cNvCxnSpPr/>
            <p:nvPr/>
          </p:nvCxnSpPr>
          <p:spPr>
            <a:xfrm>
              <a:off x="5131725"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918" name="Google Shape;1918;p274"/>
            <p:cNvCxnSpPr/>
            <p:nvPr/>
          </p:nvCxnSpPr>
          <p:spPr>
            <a:xfrm>
              <a:off x="5824350"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1919" name="Google Shape;1919;p274"/>
            <p:cNvCxnSpPr/>
            <p:nvPr/>
          </p:nvCxnSpPr>
          <p:spPr>
            <a:xfrm>
              <a:off x="6520600" y="1151950"/>
              <a:ext cx="0" cy="3212100"/>
            </a:xfrm>
            <a:prstGeom prst="straightConnector1">
              <a:avLst/>
            </a:prstGeom>
            <a:noFill/>
            <a:ln cap="flat" cmpd="sng" w="9525">
              <a:solidFill>
                <a:srgbClr val="990000"/>
              </a:solidFill>
              <a:prstDash val="dot"/>
              <a:round/>
              <a:headEnd len="med" w="med" type="none"/>
              <a:tailEnd len="med" w="med" type="none"/>
            </a:ln>
          </p:spPr>
        </p:cxnSp>
      </p:grpSp>
      <p:sp>
        <p:nvSpPr>
          <p:cNvPr id="1920" name="Google Shape;1920;p274"/>
          <p:cNvSpPr txBox="1"/>
          <p:nvPr/>
        </p:nvSpPr>
        <p:spPr>
          <a:xfrm>
            <a:off x="2287200" y="2822300"/>
            <a:ext cx="2643000" cy="1057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GB" sz="3600">
                <a:solidFill>
                  <a:srgbClr val="FFFFFF"/>
                </a:solidFill>
                <a:latin typeface="Helvetica Neue"/>
                <a:ea typeface="Helvetica Neue"/>
                <a:cs typeface="Helvetica Neue"/>
                <a:sym typeface="Helvetica Neue"/>
              </a:rPr>
              <a:t>BP_Gun</a:t>
            </a:r>
            <a:endParaRPr sz="3600"/>
          </a:p>
        </p:txBody>
      </p:sp>
      <p:sp>
        <p:nvSpPr>
          <p:cNvPr id="1921" name="Google Shape;1921;p274"/>
          <p:cNvSpPr txBox="1"/>
          <p:nvPr/>
        </p:nvSpPr>
        <p:spPr>
          <a:xfrm>
            <a:off x="2287200" y="4842650"/>
            <a:ext cx="3649200" cy="1057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GB" sz="3600">
                <a:solidFill>
                  <a:srgbClr val="FFFFFF"/>
                </a:solidFill>
                <a:latin typeface="Helvetica Neue"/>
                <a:ea typeface="Helvetica Neue"/>
                <a:cs typeface="Helvetica Neue"/>
                <a:sym typeface="Helvetica Neue"/>
              </a:rPr>
              <a:t>BP_Character</a:t>
            </a:r>
            <a:endParaRPr sz="3600"/>
          </a:p>
        </p:txBody>
      </p:sp>
      <p:sp>
        <p:nvSpPr>
          <p:cNvPr id="1922" name="Google Shape;1922;p274"/>
          <p:cNvSpPr txBox="1"/>
          <p:nvPr/>
        </p:nvSpPr>
        <p:spPr>
          <a:xfrm>
            <a:off x="2287200" y="6863000"/>
            <a:ext cx="4686000" cy="1057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GB" sz="3600">
                <a:solidFill>
                  <a:srgbClr val="FFFFFF"/>
                </a:solidFill>
                <a:latin typeface="Helvetica Neue"/>
                <a:ea typeface="Helvetica Neue"/>
                <a:cs typeface="Helvetica Neue"/>
                <a:sym typeface="Helvetica Neue"/>
              </a:rPr>
              <a:t>Mesh</a:t>
            </a:r>
            <a:endParaRPr sz="3600"/>
          </a:p>
        </p:txBody>
      </p:sp>
      <p:cxnSp>
        <p:nvCxnSpPr>
          <p:cNvPr id="1923" name="Google Shape;1923;p274"/>
          <p:cNvCxnSpPr/>
          <p:nvPr/>
        </p:nvCxnSpPr>
        <p:spPr>
          <a:xfrm>
            <a:off x="7074950" y="7419400"/>
            <a:ext cx="8233800" cy="10200"/>
          </a:xfrm>
          <a:prstGeom prst="straightConnector1">
            <a:avLst/>
          </a:prstGeom>
          <a:noFill/>
          <a:ln cap="flat" cmpd="sng" w="9525">
            <a:solidFill>
              <a:srgbClr val="FFFFFF"/>
            </a:solidFill>
            <a:prstDash val="solid"/>
            <a:round/>
            <a:headEnd len="med" w="med" type="none"/>
            <a:tailEnd len="med" w="med" type="none"/>
          </a:ln>
        </p:spPr>
      </p:cxnSp>
      <p:cxnSp>
        <p:nvCxnSpPr>
          <p:cNvPr id="1924" name="Google Shape;1924;p274"/>
          <p:cNvCxnSpPr/>
          <p:nvPr/>
        </p:nvCxnSpPr>
        <p:spPr>
          <a:xfrm>
            <a:off x="8182950" y="8781450"/>
            <a:ext cx="2023200" cy="0"/>
          </a:xfrm>
          <a:prstGeom prst="straightConnector1">
            <a:avLst/>
          </a:prstGeom>
          <a:noFill/>
          <a:ln cap="flat" cmpd="sng" w="38100">
            <a:solidFill>
              <a:srgbClr val="FFFFFF"/>
            </a:solidFill>
            <a:prstDash val="solid"/>
            <a:round/>
            <a:headEnd len="med" w="med" type="none"/>
            <a:tailEnd len="med" w="med" type="triangle"/>
          </a:ln>
        </p:spPr>
      </p:cxnSp>
      <p:sp>
        <p:nvSpPr>
          <p:cNvPr id="1925" name="Google Shape;1925;p274"/>
          <p:cNvSpPr txBox="1"/>
          <p:nvPr/>
        </p:nvSpPr>
        <p:spPr>
          <a:xfrm>
            <a:off x="8284500" y="7976650"/>
            <a:ext cx="1443600" cy="6828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3600">
                <a:solidFill>
                  <a:srgbClr val="FFFFFF"/>
                </a:solidFill>
                <a:latin typeface="Helvetica Neue"/>
                <a:ea typeface="Helvetica Neue"/>
                <a:cs typeface="Helvetica Neue"/>
                <a:sym typeface="Helvetica Neue"/>
              </a:rPr>
              <a:t>Time</a:t>
            </a:r>
            <a:endParaRPr sz="2800"/>
          </a:p>
        </p:txBody>
      </p:sp>
      <p:cxnSp>
        <p:nvCxnSpPr>
          <p:cNvPr id="1926" name="Google Shape;1926;p274"/>
          <p:cNvCxnSpPr/>
          <p:nvPr/>
        </p:nvCxnSpPr>
        <p:spPr>
          <a:xfrm>
            <a:off x="7074950" y="5325250"/>
            <a:ext cx="8233800" cy="10200"/>
          </a:xfrm>
          <a:prstGeom prst="straightConnector1">
            <a:avLst/>
          </a:prstGeom>
          <a:noFill/>
          <a:ln cap="flat" cmpd="sng" w="9525">
            <a:solidFill>
              <a:srgbClr val="FFFFFF"/>
            </a:solidFill>
            <a:prstDash val="solid"/>
            <a:round/>
            <a:headEnd len="med" w="med" type="none"/>
            <a:tailEnd len="med" w="med" type="none"/>
          </a:ln>
        </p:spPr>
      </p:cxnSp>
      <p:cxnSp>
        <p:nvCxnSpPr>
          <p:cNvPr id="1927" name="Google Shape;1927;p274"/>
          <p:cNvCxnSpPr/>
          <p:nvPr/>
        </p:nvCxnSpPr>
        <p:spPr>
          <a:xfrm>
            <a:off x="7074950" y="3231100"/>
            <a:ext cx="8233800" cy="10200"/>
          </a:xfrm>
          <a:prstGeom prst="straightConnector1">
            <a:avLst/>
          </a:prstGeom>
          <a:noFill/>
          <a:ln cap="flat" cmpd="sng" w="9525">
            <a:solidFill>
              <a:srgbClr val="FFFFFF"/>
            </a:solidFill>
            <a:prstDash val="solid"/>
            <a:round/>
            <a:headEnd len="med" w="med" type="none"/>
            <a:tailEnd len="med" w="med" type="none"/>
          </a:ln>
        </p:spPr>
      </p:cxnSp>
      <p:grpSp>
        <p:nvGrpSpPr>
          <p:cNvPr id="1928" name="Google Shape;1928;p274"/>
          <p:cNvGrpSpPr/>
          <p:nvPr/>
        </p:nvGrpSpPr>
        <p:grpSpPr>
          <a:xfrm>
            <a:off x="7268100" y="3106250"/>
            <a:ext cx="871050" cy="2226900"/>
            <a:chOff x="3039350" y="1548025"/>
            <a:chExt cx="435525" cy="1113450"/>
          </a:xfrm>
        </p:grpSpPr>
        <p:cxnSp>
          <p:nvCxnSpPr>
            <p:cNvPr id="1929" name="Google Shape;1929;p274"/>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930" name="Google Shape;1930;p274"/>
            <p:cNvCxnSpPr/>
            <p:nvPr/>
          </p:nvCxnSpPr>
          <p:spPr>
            <a:xfrm flipH="1" rot="10800000">
              <a:off x="3146075" y="1609400"/>
              <a:ext cx="122100" cy="1036800"/>
            </a:xfrm>
            <a:prstGeom prst="straightConnector1">
              <a:avLst/>
            </a:prstGeom>
            <a:noFill/>
            <a:ln cap="flat" cmpd="sng" w="9525">
              <a:solidFill>
                <a:srgbClr val="FF0000"/>
              </a:solidFill>
              <a:prstDash val="solid"/>
              <a:round/>
              <a:headEnd len="med" w="med" type="none"/>
              <a:tailEnd len="med" w="med" type="triangle"/>
            </a:ln>
          </p:spPr>
        </p:cxnSp>
        <p:sp>
          <p:nvSpPr>
            <p:cNvPr id="1931" name="Google Shape;1931;p274"/>
            <p:cNvSpPr txBox="1"/>
            <p:nvPr/>
          </p:nvSpPr>
          <p:spPr>
            <a:xfrm rot="-4959819">
              <a:off x="2772113" y="1950386"/>
              <a:ext cx="1029024" cy="247078"/>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Trigger down</a:t>
              </a:r>
              <a:endParaRPr sz="2000"/>
            </a:p>
          </p:txBody>
        </p:sp>
      </p:grpSp>
      <p:grpSp>
        <p:nvGrpSpPr>
          <p:cNvPr id="1932" name="Google Shape;1932;p274"/>
          <p:cNvGrpSpPr/>
          <p:nvPr/>
        </p:nvGrpSpPr>
        <p:grpSpPr>
          <a:xfrm>
            <a:off x="8660600" y="3102548"/>
            <a:ext cx="871650" cy="2232902"/>
            <a:chOff x="3039350" y="1545024"/>
            <a:chExt cx="435825" cy="1116451"/>
          </a:xfrm>
        </p:grpSpPr>
        <p:cxnSp>
          <p:nvCxnSpPr>
            <p:cNvPr id="1933" name="Google Shape;1933;p274"/>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934" name="Google Shape;1934;p274"/>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1935" name="Google Shape;1935;p274"/>
            <p:cNvSpPr txBox="1"/>
            <p:nvPr/>
          </p:nvSpPr>
          <p:spPr>
            <a:xfrm rot="-4960104">
              <a:off x="2770756" y="1948885"/>
              <a:ext cx="1032038"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nvGrpSpPr>
          <p:cNvPr id="1936" name="Google Shape;1936;p274"/>
          <p:cNvGrpSpPr/>
          <p:nvPr/>
        </p:nvGrpSpPr>
        <p:grpSpPr>
          <a:xfrm>
            <a:off x="10053100" y="3021547"/>
            <a:ext cx="881850" cy="2313903"/>
            <a:chOff x="3039350" y="1504524"/>
            <a:chExt cx="440925" cy="1156951"/>
          </a:xfrm>
        </p:grpSpPr>
        <p:cxnSp>
          <p:nvCxnSpPr>
            <p:cNvPr id="1937" name="Google Shape;1937;p274"/>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938" name="Google Shape;1938;p274"/>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1939" name="Google Shape;1939;p274"/>
            <p:cNvSpPr txBox="1"/>
            <p:nvPr/>
          </p:nvSpPr>
          <p:spPr>
            <a:xfrm rot="-4960456">
              <a:off x="2752896" y="1928635"/>
              <a:ext cx="1072857"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nvGrpSpPr>
          <p:cNvPr id="1940" name="Google Shape;1940;p274"/>
          <p:cNvGrpSpPr/>
          <p:nvPr/>
        </p:nvGrpSpPr>
        <p:grpSpPr>
          <a:xfrm>
            <a:off x="11445600" y="3109598"/>
            <a:ext cx="870450" cy="2225702"/>
            <a:chOff x="3039350" y="1548624"/>
            <a:chExt cx="435225" cy="1112851"/>
          </a:xfrm>
        </p:grpSpPr>
        <p:cxnSp>
          <p:nvCxnSpPr>
            <p:cNvPr id="1941" name="Google Shape;1941;p274"/>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942" name="Google Shape;1942;p274"/>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1943" name="Google Shape;1943;p274"/>
            <p:cNvSpPr txBox="1"/>
            <p:nvPr/>
          </p:nvSpPr>
          <p:spPr>
            <a:xfrm rot="-4960558">
              <a:off x="2772280" y="1950685"/>
              <a:ext cx="1028391"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nvGrpSpPr>
          <p:cNvPr id="1944" name="Google Shape;1944;p274"/>
          <p:cNvGrpSpPr/>
          <p:nvPr/>
        </p:nvGrpSpPr>
        <p:grpSpPr>
          <a:xfrm>
            <a:off x="12838100" y="3031001"/>
            <a:ext cx="880650" cy="2304299"/>
            <a:chOff x="3039350" y="1509325"/>
            <a:chExt cx="440325" cy="1152150"/>
          </a:xfrm>
        </p:grpSpPr>
        <p:cxnSp>
          <p:nvCxnSpPr>
            <p:cNvPr id="1945" name="Google Shape;1945;p274"/>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946" name="Google Shape;1946;p274"/>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1947" name="Google Shape;1947;p274"/>
            <p:cNvSpPr txBox="1"/>
            <p:nvPr/>
          </p:nvSpPr>
          <p:spPr>
            <a:xfrm rot="-4960402">
              <a:off x="2755015" y="1931036"/>
              <a:ext cx="1068020"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nvGrpSpPr>
          <p:cNvPr id="1948" name="Google Shape;1948;p274"/>
          <p:cNvGrpSpPr/>
          <p:nvPr/>
        </p:nvGrpSpPr>
        <p:grpSpPr>
          <a:xfrm>
            <a:off x="14230600" y="3110348"/>
            <a:ext cx="870450" cy="2225102"/>
            <a:chOff x="3039350" y="1548924"/>
            <a:chExt cx="435225" cy="1112551"/>
          </a:xfrm>
        </p:grpSpPr>
        <p:cxnSp>
          <p:nvCxnSpPr>
            <p:cNvPr id="1949" name="Google Shape;1949;p274"/>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1950" name="Google Shape;1950;p274"/>
            <p:cNvCxnSpPr/>
            <p:nvPr/>
          </p:nvCxnSpPr>
          <p:spPr>
            <a:xfrm flipH="1" rot="10800000">
              <a:off x="3146075" y="1609400"/>
              <a:ext cx="122100" cy="1036800"/>
            </a:xfrm>
            <a:prstGeom prst="straightConnector1">
              <a:avLst/>
            </a:prstGeom>
            <a:noFill/>
            <a:ln cap="flat" cmpd="sng" w="9525">
              <a:solidFill>
                <a:srgbClr val="FF0000"/>
              </a:solidFill>
              <a:prstDash val="solid"/>
              <a:round/>
              <a:headEnd len="med" w="med" type="none"/>
              <a:tailEnd len="med" w="med" type="triangle"/>
            </a:ln>
          </p:spPr>
        </p:cxnSp>
        <p:sp>
          <p:nvSpPr>
            <p:cNvPr id="1951" name="Google Shape;1951;p274"/>
            <p:cNvSpPr txBox="1"/>
            <p:nvPr/>
          </p:nvSpPr>
          <p:spPr>
            <a:xfrm rot="-4960430">
              <a:off x="2772429" y="1950835"/>
              <a:ext cx="1028093"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nvGrpSpPr>
          <p:cNvPr id="1952" name="Google Shape;1952;p274"/>
          <p:cNvGrpSpPr/>
          <p:nvPr/>
        </p:nvGrpSpPr>
        <p:grpSpPr>
          <a:xfrm>
            <a:off x="8780650" y="1463048"/>
            <a:ext cx="1751400" cy="1768202"/>
            <a:chOff x="4390325" y="731524"/>
            <a:chExt cx="875700" cy="884101"/>
          </a:xfrm>
        </p:grpSpPr>
        <p:sp>
          <p:nvSpPr>
            <p:cNvPr id="1953" name="Google Shape;1953;p274"/>
            <p:cNvSpPr/>
            <p:nvPr/>
          </p:nvSpPr>
          <p:spPr>
            <a:xfrm>
              <a:off x="4554000" y="1482425"/>
              <a:ext cx="249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54" name="Google Shape;1954;p274"/>
            <p:cNvSpPr txBox="1"/>
            <p:nvPr/>
          </p:nvSpPr>
          <p:spPr>
            <a:xfrm rot="-2328925">
              <a:off x="4431406" y="934897"/>
              <a:ext cx="793537" cy="410754"/>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endParaRPr b="1" sz="2000">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endParaRPr sz="2000"/>
            </a:p>
          </p:txBody>
        </p:sp>
      </p:grpSp>
      <p:grpSp>
        <p:nvGrpSpPr>
          <p:cNvPr id="1955" name="Google Shape;1955;p274"/>
          <p:cNvGrpSpPr/>
          <p:nvPr/>
        </p:nvGrpSpPr>
        <p:grpSpPr>
          <a:xfrm>
            <a:off x="9881650" y="7417100"/>
            <a:ext cx="2542200" cy="627650"/>
            <a:chOff x="4406750" y="3704600"/>
            <a:chExt cx="1271100" cy="313825"/>
          </a:xfrm>
        </p:grpSpPr>
        <p:sp>
          <p:nvSpPr>
            <p:cNvPr id="1956" name="Google Shape;1956;p274"/>
            <p:cNvSpPr/>
            <p:nvPr/>
          </p:nvSpPr>
          <p:spPr>
            <a:xfrm>
              <a:off x="4482950" y="3704600"/>
              <a:ext cx="528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57" name="Google Shape;1957;p274"/>
            <p:cNvSpPr txBox="1"/>
            <p:nvPr/>
          </p:nvSpPr>
          <p:spPr>
            <a:xfrm>
              <a:off x="4406750" y="3745425"/>
              <a:ext cx="1271100" cy="2730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endParaRPr sz="2000"/>
            </a:p>
          </p:txBody>
        </p:sp>
      </p:grpSp>
      <p:grpSp>
        <p:nvGrpSpPr>
          <p:cNvPr id="1958" name="Google Shape;1958;p274"/>
          <p:cNvGrpSpPr/>
          <p:nvPr/>
        </p:nvGrpSpPr>
        <p:grpSpPr>
          <a:xfrm>
            <a:off x="12662780" y="7406522"/>
            <a:ext cx="2643000" cy="617600"/>
            <a:chOff x="5677925" y="3709625"/>
            <a:chExt cx="1321500" cy="308800"/>
          </a:xfrm>
        </p:grpSpPr>
        <p:sp>
          <p:nvSpPr>
            <p:cNvPr id="1959" name="Google Shape;1959;p274"/>
            <p:cNvSpPr/>
            <p:nvPr/>
          </p:nvSpPr>
          <p:spPr>
            <a:xfrm>
              <a:off x="5754125" y="3709625"/>
              <a:ext cx="528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60" name="Google Shape;1960;p274"/>
            <p:cNvSpPr txBox="1"/>
            <p:nvPr/>
          </p:nvSpPr>
          <p:spPr>
            <a:xfrm>
              <a:off x="5677925" y="3745425"/>
              <a:ext cx="1321500" cy="2730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endParaRPr sz="2000"/>
            </a:p>
          </p:txBody>
        </p:sp>
      </p:grpSp>
      <p:grpSp>
        <p:nvGrpSpPr>
          <p:cNvPr id="1961" name="Google Shape;1961;p274"/>
          <p:cNvGrpSpPr/>
          <p:nvPr/>
        </p:nvGrpSpPr>
        <p:grpSpPr>
          <a:xfrm>
            <a:off x="9606850" y="3228950"/>
            <a:ext cx="975116" cy="4198200"/>
            <a:chOff x="4269350" y="1610525"/>
            <a:chExt cx="487558" cy="2099100"/>
          </a:xfrm>
        </p:grpSpPr>
        <p:cxnSp>
          <p:nvCxnSpPr>
            <p:cNvPr id="1962" name="Google Shape;1962;p274"/>
            <p:cNvCxnSpPr/>
            <p:nvPr/>
          </p:nvCxnSpPr>
          <p:spPr>
            <a:xfrm>
              <a:off x="4269350" y="1610525"/>
              <a:ext cx="106800" cy="1052100"/>
            </a:xfrm>
            <a:prstGeom prst="straightConnector1">
              <a:avLst/>
            </a:prstGeom>
            <a:noFill/>
            <a:ln cap="flat" cmpd="sng" w="9525">
              <a:solidFill>
                <a:srgbClr val="FFFFFF"/>
              </a:solidFill>
              <a:prstDash val="solid"/>
              <a:round/>
              <a:headEnd len="med" w="med" type="none"/>
              <a:tailEnd len="med" w="med" type="triangle"/>
            </a:ln>
          </p:spPr>
        </p:cxnSp>
        <p:cxnSp>
          <p:nvCxnSpPr>
            <p:cNvPr id="1963" name="Google Shape;1963;p274"/>
            <p:cNvCxnSpPr/>
            <p:nvPr/>
          </p:nvCxnSpPr>
          <p:spPr>
            <a:xfrm>
              <a:off x="4376150" y="2657525"/>
              <a:ext cx="106800" cy="1052100"/>
            </a:xfrm>
            <a:prstGeom prst="straightConnector1">
              <a:avLst/>
            </a:prstGeom>
            <a:noFill/>
            <a:ln cap="flat" cmpd="sng" w="9525">
              <a:solidFill>
                <a:srgbClr val="FFFFFF"/>
              </a:solidFill>
              <a:prstDash val="solid"/>
              <a:round/>
              <a:headEnd len="med" w="med" type="none"/>
              <a:tailEnd len="med" w="med" type="triangle"/>
            </a:ln>
          </p:spPr>
        </p:cxnSp>
        <p:sp>
          <p:nvSpPr>
            <p:cNvPr id="1964" name="Google Shape;1964;p274"/>
            <p:cNvSpPr txBox="1"/>
            <p:nvPr/>
          </p:nvSpPr>
          <p:spPr>
            <a:xfrm rot="5011363">
              <a:off x="4135974" y="3047174"/>
              <a:ext cx="872268" cy="272955"/>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Animate</a:t>
              </a:r>
              <a:endParaRPr sz="2000"/>
            </a:p>
          </p:txBody>
        </p:sp>
      </p:grpSp>
      <p:grpSp>
        <p:nvGrpSpPr>
          <p:cNvPr id="1965" name="Google Shape;1965;p274"/>
          <p:cNvGrpSpPr/>
          <p:nvPr/>
        </p:nvGrpSpPr>
        <p:grpSpPr>
          <a:xfrm>
            <a:off x="12387955" y="3249222"/>
            <a:ext cx="952841" cy="4198200"/>
            <a:chOff x="5540513" y="1630975"/>
            <a:chExt cx="476421" cy="2099100"/>
          </a:xfrm>
        </p:grpSpPr>
        <p:cxnSp>
          <p:nvCxnSpPr>
            <p:cNvPr id="1966" name="Google Shape;1966;p274"/>
            <p:cNvCxnSpPr/>
            <p:nvPr/>
          </p:nvCxnSpPr>
          <p:spPr>
            <a:xfrm>
              <a:off x="5540513" y="1630975"/>
              <a:ext cx="106800" cy="1052100"/>
            </a:xfrm>
            <a:prstGeom prst="straightConnector1">
              <a:avLst/>
            </a:prstGeom>
            <a:noFill/>
            <a:ln cap="flat" cmpd="sng" w="9525">
              <a:solidFill>
                <a:srgbClr val="FFFFFF"/>
              </a:solidFill>
              <a:prstDash val="solid"/>
              <a:round/>
              <a:headEnd len="med" w="med" type="none"/>
              <a:tailEnd len="med" w="med" type="triangle"/>
            </a:ln>
          </p:spPr>
        </p:cxnSp>
        <p:cxnSp>
          <p:nvCxnSpPr>
            <p:cNvPr id="1967" name="Google Shape;1967;p274"/>
            <p:cNvCxnSpPr/>
            <p:nvPr/>
          </p:nvCxnSpPr>
          <p:spPr>
            <a:xfrm>
              <a:off x="5647313" y="2677975"/>
              <a:ext cx="106800" cy="1052100"/>
            </a:xfrm>
            <a:prstGeom prst="straightConnector1">
              <a:avLst/>
            </a:prstGeom>
            <a:noFill/>
            <a:ln cap="flat" cmpd="sng" w="9525">
              <a:solidFill>
                <a:srgbClr val="FFFFFF"/>
              </a:solidFill>
              <a:prstDash val="solid"/>
              <a:round/>
              <a:headEnd len="med" w="med" type="none"/>
              <a:tailEnd len="med" w="med" type="triangle"/>
            </a:ln>
          </p:spPr>
        </p:cxnSp>
        <p:sp>
          <p:nvSpPr>
            <p:cNvPr id="1968" name="Google Shape;1968;p274"/>
            <p:cNvSpPr txBox="1"/>
            <p:nvPr/>
          </p:nvSpPr>
          <p:spPr>
            <a:xfrm rot="5011363">
              <a:off x="5395999" y="3057361"/>
              <a:ext cx="872268" cy="272955"/>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Animate</a:t>
              </a:r>
              <a:endParaRPr sz="2000"/>
            </a:p>
          </p:txBody>
        </p:sp>
      </p:grpSp>
      <p:grpSp>
        <p:nvGrpSpPr>
          <p:cNvPr id="1969" name="Google Shape;1969;p274"/>
          <p:cNvGrpSpPr/>
          <p:nvPr/>
        </p:nvGrpSpPr>
        <p:grpSpPr>
          <a:xfrm>
            <a:off x="11545851" y="1506600"/>
            <a:ext cx="1698600" cy="1737000"/>
            <a:chOff x="5772925" y="753300"/>
            <a:chExt cx="849300" cy="868500"/>
          </a:xfrm>
        </p:grpSpPr>
        <p:sp>
          <p:nvSpPr>
            <p:cNvPr id="1970" name="Google Shape;1970;p274"/>
            <p:cNvSpPr/>
            <p:nvPr/>
          </p:nvSpPr>
          <p:spPr>
            <a:xfrm>
              <a:off x="5946600" y="1488600"/>
              <a:ext cx="249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71" name="Google Shape;1971;p274"/>
            <p:cNvSpPr txBox="1"/>
            <p:nvPr/>
          </p:nvSpPr>
          <p:spPr>
            <a:xfrm rot="-2320650">
              <a:off x="5818097" y="945344"/>
              <a:ext cx="758958" cy="410612"/>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endParaRPr b="1" sz="2000">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endParaRPr sz="2000"/>
            </a:p>
          </p:txBody>
        </p:sp>
      </p:grpSp>
      <p:grpSp>
        <p:nvGrpSpPr>
          <p:cNvPr id="1972" name="Google Shape;1972;p274"/>
          <p:cNvGrpSpPr/>
          <p:nvPr/>
        </p:nvGrpSpPr>
        <p:grpSpPr>
          <a:xfrm>
            <a:off x="9615950" y="2595950"/>
            <a:ext cx="2324192" cy="546000"/>
            <a:chOff x="4807975" y="1297975"/>
            <a:chExt cx="1162096" cy="273000"/>
          </a:xfrm>
        </p:grpSpPr>
        <p:cxnSp>
          <p:nvCxnSpPr>
            <p:cNvPr id="1973" name="Google Shape;1973;p274"/>
            <p:cNvCxnSpPr/>
            <p:nvPr/>
          </p:nvCxnSpPr>
          <p:spPr>
            <a:xfrm>
              <a:off x="4807975" y="1543300"/>
              <a:ext cx="1133400" cy="0"/>
            </a:xfrm>
            <a:prstGeom prst="straightConnector1">
              <a:avLst/>
            </a:prstGeom>
            <a:noFill/>
            <a:ln cap="flat" cmpd="sng" w="9525">
              <a:solidFill>
                <a:srgbClr val="CCCCCC"/>
              </a:solidFill>
              <a:prstDash val="solid"/>
              <a:round/>
              <a:headEnd len="med" w="med" type="triangle"/>
              <a:tailEnd len="med" w="med" type="triangle"/>
            </a:ln>
          </p:spPr>
        </p:cxnSp>
        <p:sp>
          <p:nvSpPr>
            <p:cNvPr id="1974" name="Google Shape;1974;p274"/>
            <p:cNvSpPr txBox="1"/>
            <p:nvPr/>
          </p:nvSpPr>
          <p:spPr>
            <a:xfrm>
              <a:off x="5103071" y="1297975"/>
              <a:ext cx="867000" cy="2730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waiting</a:t>
              </a:r>
              <a:endParaRPr sz="20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1000"/>
                                        <p:tgtEl>
                                          <p:spTgt spid="1924"/>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1000"/>
                                        <p:tgtEl>
                                          <p:spTgt spid="1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0"/>
                                        </p:tgtEl>
                                        <p:attrNameLst>
                                          <p:attrName>style.visibility</p:attrName>
                                        </p:attrNameLst>
                                      </p:cBhvr>
                                      <p:to>
                                        <p:strVal val="visible"/>
                                      </p:to>
                                    </p:set>
                                    <p:animEffect filter="fade" transition="in">
                                      <p:cBhvr>
                                        <p:cTn dur="1000"/>
                                        <p:tgtEl>
                                          <p:spTgt spid="1920"/>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1"/>
                                        </p:tgtEl>
                                        <p:attrNameLst>
                                          <p:attrName>style.visibility</p:attrName>
                                        </p:attrNameLst>
                                      </p:cBhvr>
                                      <p:to>
                                        <p:strVal val="visible"/>
                                      </p:to>
                                    </p:set>
                                    <p:animEffect filter="fade" transition="in">
                                      <p:cBhvr>
                                        <p:cTn dur="1000"/>
                                        <p:tgtEl>
                                          <p:spTgt spid="1921"/>
                                        </p:tgtEl>
                                      </p:cBhvr>
                                    </p:animEffec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1000"/>
                                        <p:tgtEl>
                                          <p:spTgt spid="1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1000"/>
                                        <p:tgtEl>
                                          <p:spTgt spid="1932"/>
                                        </p:tgtEl>
                                      </p:cBhvr>
                                    </p:animEffect>
                                  </p:childTnLst>
                                </p:cTn>
                              </p:par>
                              <p:par>
                                <p:cTn fill="hold" nodeType="with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1000"/>
                                        <p:tgtEl>
                                          <p:spTgt spid="1936"/>
                                        </p:tgtEl>
                                      </p:cBhvr>
                                    </p:animEffect>
                                  </p:childTnLst>
                                </p:cTn>
                              </p:par>
                              <p:par>
                                <p:cTn fill="hold" nodeType="withEffect" presetClass="entr" presetID="10" presetSubtype="0">
                                  <p:stCondLst>
                                    <p:cond delay="0"/>
                                  </p:stCondLst>
                                  <p:childTnLst>
                                    <p:set>
                                      <p:cBhvr>
                                        <p:cTn dur="1" fill="hold">
                                          <p:stCondLst>
                                            <p:cond delay="0"/>
                                          </p:stCondLst>
                                        </p:cTn>
                                        <p:tgtEl>
                                          <p:spTgt spid="1940"/>
                                        </p:tgtEl>
                                        <p:attrNameLst>
                                          <p:attrName>style.visibility</p:attrName>
                                        </p:attrNameLst>
                                      </p:cBhvr>
                                      <p:to>
                                        <p:strVal val="visible"/>
                                      </p:to>
                                    </p:set>
                                    <p:animEffect filter="fade" transition="in">
                                      <p:cBhvr>
                                        <p:cTn dur="1000"/>
                                        <p:tgtEl>
                                          <p:spTgt spid="1940"/>
                                        </p:tgtEl>
                                      </p:cBhvr>
                                    </p:animEffect>
                                  </p:childTnLst>
                                </p:cTn>
                              </p:par>
                              <p:par>
                                <p:cTn fill="hold" nodeType="withEffect" presetClass="entr" presetID="10" presetSubtype="0">
                                  <p:stCondLst>
                                    <p:cond delay="0"/>
                                  </p:stCondLst>
                                  <p:childTnLst>
                                    <p:set>
                                      <p:cBhvr>
                                        <p:cTn dur="1" fill="hold">
                                          <p:stCondLst>
                                            <p:cond delay="0"/>
                                          </p:stCondLst>
                                        </p:cTn>
                                        <p:tgtEl>
                                          <p:spTgt spid="1944"/>
                                        </p:tgtEl>
                                        <p:attrNameLst>
                                          <p:attrName>style.visibility</p:attrName>
                                        </p:attrNameLst>
                                      </p:cBhvr>
                                      <p:to>
                                        <p:strVal val="visible"/>
                                      </p:to>
                                    </p:set>
                                    <p:animEffect filter="fade" transition="in">
                                      <p:cBhvr>
                                        <p:cTn dur="1000"/>
                                        <p:tgtEl>
                                          <p:spTgt spid="1944"/>
                                        </p:tgtEl>
                                      </p:cBhvr>
                                    </p:animEffect>
                                  </p:childTnLst>
                                </p:cTn>
                              </p:par>
                              <p:par>
                                <p:cTn fill="hold" nodeType="withEffect" presetClass="entr" presetID="10" presetSubtype="0">
                                  <p:stCondLst>
                                    <p:cond delay="0"/>
                                  </p:stCondLst>
                                  <p:childTnLst>
                                    <p:set>
                                      <p:cBhvr>
                                        <p:cTn dur="1" fill="hold">
                                          <p:stCondLst>
                                            <p:cond delay="0"/>
                                          </p:stCondLst>
                                        </p:cTn>
                                        <p:tgtEl>
                                          <p:spTgt spid="1948"/>
                                        </p:tgtEl>
                                        <p:attrNameLst>
                                          <p:attrName>style.visibility</p:attrName>
                                        </p:attrNameLst>
                                      </p:cBhvr>
                                      <p:to>
                                        <p:strVal val="visible"/>
                                      </p:to>
                                    </p:set>
                                    <p:animEffect filter="fade" transition="in">
                                      <p:cBhvr>
                                        <p:cTn dur="1000"/>
                                        <p:tgtEl>
                                          <p:spTgt spid="1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2"/>
                                        </p:tgtEl>
                                        <p:attrNameLst>
                                          <p:attrName>style.visibility</p:attrName>
                                        </p:attrNameLst>
                                      </p:cBhvr>
                                      <p:to>
                                        <p:strVal val="visible"/>
                                      </p:to>
                                    </p:set>
                                    <p:animEffect filter="fade" transition="in">
                                      <p:cBhvr>
                                        <p:cTn dur="1000"/>
                                        <p:tgtEl>
                                          <p:spTgt spid="1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1000"/>
                                        <p:tgtEl>
                                          <p:spTgt spid="1972"/>
                                        </p:tgtEl>
                                      </p:cBhvr>
                                    </p:animEffect>
                                  </p:childTnLst>
                                </p:cTn>
                              </p:par>
                              <p:par>
                                <p:cTn fill="hold" nodeType="withEffect" presetClass="entr" presetID="10" presetSubtype="0">
                                  <p:stCondLst>
                                    <p:cond delay="0"/>
                                  </p:stCondLst>
                                  <p:childTnLst>
                                    <p:set>
                                      <p:cBhvr>
                                        <p:cTn dur="1" fill="hold">
                                          <p:stCondLst>
                                            <p:cond delay="0"/>
                                          </p:stCondLst>
                                        </p:cTn>
                                        <p:tgtEl>
                                          <p:spTgt spid="1969"/>
                                        </p:tgtEl>
                                        <p:attrNameLst>
                                          <p:attrName>style.visibility</p:attrName>
                                        </p:attrNameLst>
                                      </p:cBhvr>
                                      <p:to>
                                        <p:strVal val="visible"/>
                                      </p:to>
                                    </p:set>
                                    <p:animEffect filter="fade" transition="in">
                                      <p:cBhvr>
                                        <p:cTn dur="1000"/>
                                        <p:tgtEl>
                                          <p:spTgt spid="19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1000"/>
                                        <p:tgtEl>
                                          <p:spTgt spid="1955"/>
                                        </p:tgtEl>
                                      </p:cBhvr>
                                    </p:animEffect>
                                  </p:childTnLst>
                                </p:cTn>
                              </p:par>
                              <p:par>
                                <p:cTn fill="hold" nodeType="withEffect" presetClass="entr" presetID="10" presetSubtype="0">
                                  <p:stCondLst>
                                    <p:cond delay="0"/>
                                  </p:stCondLst>
                                  <p:childTnLst>
                                    <p:set>
                                      <p:cBhvr>
                                        <p:cTn dur="1" fill="hold">
                                          <p:stCondLst>
                                            <p:cond delay="0"/>
                                          </p:stCondLst>
                                        </p:cTn>
                                        <p:tgtEl>
                                          <p:spTgt spid="1958"/>
                                        </p:tgtEl>
                                        <p:attrNameLst>
                                          <p:attrName>style.visibility</p:attrName>
                                        </p:attrNameLst>
                                      </p:cBhvr>
                                      <p:to>
                                        <p:strVal val="visible"/>
                                      </p:to>
                                    </p:set>
                                    <p:animEffect filter="fade" transition="in">
                                      <p:cBhvr>
                                        <p:cTn dur="1000"/>
                                        <p:tgtEl>
                                          <p:spTgt spid="1958"/>
                                        </p:tgtEl>
                                      </p:cBhvr>
                                    </p:animEffect>
                                  </p:childTnLst>
                                </p:cTn>
                              </p:par>
                              <p:par>
                                <p:cTn fill="hold" nodeType="withEffect" presetClass="entr" presetID="10" presetSubtype="0">
                                  <p:stCondLst>
                                    <p:cond delay="0"/>
                                  </p:stCondLst>
                                  <p:childTnLst>
                                    <p:set>
                                      <p:cBhvr>
                                        <p:cTn dur="1" fill="hold">
                                          <p:stCondLst>
                                            <p:cond delay="0"/>
                                          </p:stCondLst>
                                        </p:cTn>
                                        <p:tgtEl>
                                          <p:spTgt spid="1961"/>
                                        </p:tgtEl>
                                        <p:attrNameLst>
                                          <p:attrName>style.visibility</p:attrName>
                                        </p:attrNameLst>
                                      </p:cBhvr>
                                      <p:to>
                                        <p:strVal val="visible"/>
                                      </p:to>
                                    </p:set>
                                    <p:animEffect filter="fade" transition="in">
                                      <p:cBhvr>
                                        <p:cTn dur="1000"/>
                                        <p:tgtEl>
                                          <p:spTgt spid="1961"/>
                                        </p:tgtEl>
                                      </p:cBhvr>
                                    </p:animEffect>
                                  </p:childTnLst>
                                </p:cTn>
                              </p:par>
                              <p:par>
                                <p:cTn fill="hold" nodeType="with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par>
                                <p:cTn fill="hold" nodeType="with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par>
                                <p:cTn fill="hold" nodeType="with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Google Shape;1979;p275"/>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Reinstate the Gun Actor</a:t>
            </a:r>
            <a:endParaRPr/>
          </a:p>
        </p:txBody>
      </p:sp>
      <p:sp>
        <p:nvSpPr>
          <p:cNvPr id="1980" name="Google Shape;1980;p275"/>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Only needs to be childed to FP_Arms</a:t>
            </a:r>
            <a:endParaRPr/>
          </a:p>
          <a:p>
            <a:pPr indent="-800100" lvl="0" marL="914400" rtl="0" algn="l">
              <a:spcBef>
                <a:spcPts val="0"/>
              </a:spcBef>
              <a:spcAft>
                <a:spcPts val="0"/>
              </a:spcAft>
              <a:buSzPts val="5400"/>
              <a:buChar char="●"/>
            </a:pPr>
            <a:r>
              <a:rPr lang="en-GB"/>
              <a:t>FireComponent should be removed</a:t>
            </a:r>
            <a:endParaRPr/>
          </a:p>
          <a:p>
            <a:pPr indent="-800100" lvl="0" marL="914400" rtl="0" algn="l">
              <a:spcBef>
                <a:spcPts val="0"/>
              </a:spcBef>
              <a:spcAft>
                <a:spcPts val="0"/>
              </a:spcAft>
              <a:buSzPts val="5400"/>
              <a:buChar char="●"/>
            </a:pPr>
            <a:r>
              <a:rPr lang="en-GB"/>
              <a:t>Both AI and Player should be able to shoot.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xEl>
                                              <p:pRg end="0" st="0"/>
                                            </p:txEl>
                                          </p:spTgt>
                                        </p:tgtEl>
                                        <p:attrNameLst>
                                          <p:attrName>style.visibility</p:attrName>
                                        </p:attrNameLst>
                                      </p:cBhvr>
                                      <p:to>
                                        <p:strVal val="visible"/>
                                      </p:to>
                                    </p:set>
                                    <p:animEffect filter="fade" transition="in">
                                      <p:cBhvr>
                                        <p:cTn dur="1000"/>
                                        <p:tgtEl>
                                          <p:spTgt spid="19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xEl>
                                              <p:pRg end="1" st="1"/>
                                            </p:txEl>
                                          </p:spTgt>
                                        </p:tgtEl>
                                        <p:attrNameLst>
                                          <p:attrName>style.visibility</p:attrName>
                                        </p:attrNameLst>
                                      </p:cBhvr>
                                      <p:to>
                                        <p:strVal val="visible"/>
                                      </p:to>
                                    </p:set>
                                    <p:animEffect filter="fade" transition="in">
                                      <p:cBhvr>
                                        <p:cTn dur="1000"/>
                                        <p:tgtEl>
                                          <p:spTgt spid="19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xEl>
                                              <p:pRg end="2" st="2"/>
                                            </p:txEl>
                                          </p:spTgt>
                                        </p:tgtEl>
                                        <p:attrNameLst>
                                          <p:attrName>style.visibility</p:attrName>
                                        </p:attrNameLst>
                                      </p:cBhvr>
                                      <p:to>
                                        <p:strVal val="visible"/>
                                      </p:to>
                                    </p:set>
                                    <p:animEffect filter="fade" transition="in">
                                      <p:cBhvr>
                                        <p:cTn dur="1000"/>
                                        <p:tgtEl>
                                          <p:spTgt spid="198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276"/>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Converting a Character BP to C++</a:t>
            </a:r>
            <a:endParaRPr/>
          </a:p>
        </p:txBody>
      </p:sp>
      <p:sp>
        <p:nvSpPr>
          <p:cNvPr id="1986" name="Google Shape;1986;p27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82" name="Google Shape;282;p4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Add a third person character to the scene</a:t>
            </a:r>
            <a:endParaRPr/>
          </a:p>
          <a:p>
            <a:pPr indent="-800100" lvl="0" marL="914400" rtl="0" algn="l">
              <a:spcBef>
                <a:spcPts val="0"/>
              </a:spcBef>
              <a:spcAft>
                <a:spcPts val="0"/>
              </a:spcAft>
              <a:buSzPts val="5400"/>
              <a:buChar char="●"/>
            </a:pPr>
            <a:r>
              <a:rPr lang="en-GB"/>
              <a:t>Caution about tidying files at this stage</a:t>
            </a:r>
            <a:endParaRPr/>
          </a:p>
          <a:p>
            <a:pPr indent="-800100" lvl="0" marL="914400" rtl="0" algn="l">
              <a:spcBef>
                <a:spcPts val="0"/>
              </a:spcBef>
              <a:spcAft>
                <a:spcPts val="0"/>
              </a:spcAft>
              <a:buSzPts val="5400"/>
              <a:buChar char="●"/>
            </a:pPr>
            <a:r>
              <a:rPr lang="en-GB"/>
              <a:t>Add a navmesh, and check it’s continuous.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Effect filter="fade" transition="in">
                                      <p:cBhvr>
                                        <p:cTn dur="1000"/>
                                        <p:tgtEl>
                                          <p:spTgt spid="2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animEffect filter="fade" transition="in">
                                      <p:cBhvr>
                                        <p:cTn dur="1000"/>
                                        <p:tgtEl>
                                          <p:spTgt spid="2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2" st="2"/>
                                            </p:txEl>
                                          </p:spTgt>
                                        </p:tgtEl>
                                        <p:attrNameLst>
                                          <p:attrName>style.visibility</p:attrName>
                                        </p:attrNameLst>
                                      </p:cBhvr>
                                      <p:to>
                                        <p:strVal val="visible"/>
                                      </p:to>
                                    </p:set>
                                    <p:animEffect filter="fade" transition="in">
                                      <p:cBhvr>
                                        <p:cTn dur="1000"/>
                                        <p:tgtEl>
                                          <p:spTgt spid="2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0" name="Shape 1990"/>
        <p:cNvGrpSpPr/>
        <p:nvPr/>
      </p:nvGrpSpPr>
      <p:grpSpPr>
        <a:xfrm>
          <a:off x="0" y="0"/>
          <a:ext cx="0" cy="0"/>
          <a:chOff x="0" y="0"/>
          <a:chExt cx="0" cy="0"/>
        </a:xfrm>
      </p:grpSpPr>
      <p:sp>
        <p:nvSpPr>
          <p:cNvPr id="1991" name="Google Shape;1991;p27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992" name="Google Shape;1992;p27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Creating and reparenting a character</a:t>
            </a:r>
            <a:endParaRPr/>
          </a:p>
          <a:p>
            <a:pPr indent="-800100" lvl="0" marL="914400" rtl="0" algn="l">
              <a:spcBef>
                <a:spcPts val="0"/>
              </a:spcBef>
              <a:spcAft>
                <a:spcPts val="0"/>
              </a:spcAft>
              <a:buSzPts val="5400"/>
              <a:buChar char="●"/>
            </a:pPr>
            <a:r>
              <a:rPr lang="en-GB"/>
              <a:t>Challenge: Converting the component hierarchy</a:t>
            </a:r>
            <a:endParaRPr/>
          </a:p>
          <a:p>
            <a:pPr indent="-800100" lvl="0" marL="914400" rtl="0" algn="l">
              <a:spcBef>
                <a:spcPts val="0"/>
              </a:spcBef>
              <a:spcAft>
                <a:spcPts val="0"/>
              </a:spcAft>
              <a:buSzPts val="5400"/>
              <a:buChar char="●"/>
            </a:pPr>
            <a:r>
              <a:rPr lang="en-GB"/>
              <a:t>Reviewing my </a:t>
            </a:r>
            <a:r>
              <a:rPr lang="en-GB">
                <a:solidFill>
                  <a:srgbClr val="FFFF00"/>
                </a:solidFill>
                <a:latin typeface="Consolas"/>
                <a:ea typeface="Consolas"/>
                <a:cs typeface="Consolas"/>
                <a:sym typeface="Consolas"/>
              </a:rPr>
              <a:t>Mannequin.cpp</a:t>
            </a:r>
            <a:endParaRPr>
              <a:solidFill>
                <a:srgbClr val="FF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xEl>
                                              <p:pRg end="0" st="0"/>
                                            </p:txEl>
                                          </p:spTgt>
                                        </p:tgtEl>
                                        <p:attrNameLst>
                                          <p:attrName>style.visibility</p:attrName>
                                        </p:attrNameLst>
                                      </p:cBhvr>
                                      <p:to>
                                        <p:strVal val="visible"/>
                                      </p:to>
                                    </p:set>
                                    <p:animEffect filter="fade" transition="in">
                                      <p:cBhvr>
                                        <p:cTn dur="1000"/>
                                        <p:tgtEl>
                                          <p:spTgt spid="19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xEl>
                                              <p:pRg end="1" st="1"/>
                                            </p:txEl>
                                          </p:spTgt>
                                        </p:tgtEl>
                                        <p:attrNameLst>
                                          <p:attrName>style.visibility</p:attrName>
                                        </p:attrNameLst>
                                      </p:cBhvr>
                                      <p:to>
                                        <p:strVal val="visible"/>
                                      </p:to>
                                    </p:set>
                                    <p:animEffect filter="fade" transition="in">
                                      <p:cBhvr>
                                        <p:cTn dur="1000"/>
                                        <p:tgtEl>
                                          <p:spTgt spid="19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xEl>
                                              <p:pRg end="2" st="2"/>
                                            </p:txEl>
                                          </p:spTgt>
                                        </p:tgtEl>
                                        <p:attrNameLst>
                                          <p:attrName>style.visibility</p:attrName>
                                        </p:attrNameLst>
                                      </p:cBhvr>
                                      <p:to>
                                        <p:strVal val="visible"/>
                                      </p:to>
                                    </p:set>
                                    <p:animEffect filter="fade" transition="in">
                                      <p:cBhvr>
                                        <p:cTn dur="1000"/>
                                        <p:tgtEl>
                                          <p:spTgt spid="199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Google Shape;1997;p27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Converting the Component Hierarchy</a:t>
            </a:r>
            <a:endParaRPr/>
          </a:p>
        </p:txBody>
      </p:sp>
      <p:sp>
        <p:nvSpPr>
          <p:cNvPr id="1998" name="Google Shape;1998;p27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Both mesh and cameras should be “inherited”.</a:t>
            </a:r>
            <a:endParaRPr/>
          </a:p>
          <a:p>
            <a:pPr indent="-800100" lvl="0" marL="914400" rtl="0" algn="l">
              <a:spcBef>
                <a:spcPts val="0"/>
              </a:spcBef>
              <a:spcAft>
                <a:spcPts val="0"/>
              </a:spcAft>
              <a:buSzPts val="5400"/>
              <a:buChar char="●"/>
            </a:pPr>
            <a:r>
              <a:rPr lang="en-GB"/>
              <a:t>Only need the FP camera.</a:t>
            </a:r>
            <a:endParaRPr/>
          </a:p>
          <a:p>
            <a:pPr indent="-800100" lvl="0" marL="914400" rtl="0" algn="l">
              <a:spcBef>
                <a:spcPts val="0"/>
              </a:spcBef>
              <a:spcAft>
                <a:spcPts val="0"/>
              </a:spcAft>
              <a:buSzPts val="5400"/>
              <a:buChar char="●"/>
            </a:pPr>
            <a:r>
              <a:rPr lang="en-GB"/>
              <a:t>All components in correct places.</a:t>
            </a:r>
            <a:endParaRPr/>
          </a:p>
          <a:p>
            <a:pPr indent="-800100" lvl="0" marL="914400" rtl="0" algn="l">
              <a:spcBef>
                <a:spcPts val="0"/>
              </a:spcBef>
              <a:spcAft>
                <a:spcPts val="0"/>
              </a:spcAft>
              <a:buSzPts val="5400"/>
              <a:buChar char="●"/>
            </a:pPr>
            <a:r>
              <a:rPr lang="en-GB"/>
              <a:t>No Fire method in Blueprint.</a:t>
            </a:r>
            <a:endParaRPr/>
          </a:p>
          <a:p>
            <a:pPr indent="-800100" lvl="0" marL="914400" rtl="0" algn="l">
              <a:spcBef>
                <a:spcPts val="0"/>
              </a:spcBef>
              <a:spcAft>
                <a:spcPts val="0"/>
              </a:spcAft>
              <a:buSzPts val="5400"/>
              <a:buChar char="●"/>
            </a:pPr>
            <a:r>
              <a:rPr lang="en-GB"/>
              <a:t>Weapon firing should 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0" st="0"/>
                                            </p:txEl>
                                          </p:spTgt>
                                        </p:tgtEl>
                                        <p:attrNameLst>
                                          <p:attrName>style.visibility</p:attrName>
                                        </p:attrNameLst>
                                      </p:cBhvr>
                                      <p:to>
                                        <p:strVal val="visible"/>
                                      </p:to>
                                    </p:set>
                                    <p:animEffect filter="fade" transition="in">
                                      <p:cBhvr>
                                        <p:cTn dur="1000"/>
                                        <p:tgtEl>
                                          <p:spTgt spid="19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1" st="1"/>
                                            </p:txEl>
                                          </p:spTgt>
                                        </p:tgtEl>
                                        <p:attrNameLst>
                                          <p:attrName>style.visibility</p:attrName>
                                        </p:attrNameLst>
                                      </p:cBhvr>
                                      <p:to>
                                        <p:strVal val="visible"/>
                                      </p:to>
                                    </p:set>
                                    <p:animEffect filter="fade" transition="in">
                                      <p:cBhvr>
                                        <p:cTn dur="1000"/>
                                        <p:tgtEl>
                                          <p:spTgt spid="19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2" st="2"/>
                                            </p:txEl>
                                          </p:spTgt>
                                        </p:tgtEl>
                                        <p:attrNameLst>
                                          <p:attrName>style.visibility</p:attrName>
                                        </p:attrNameLst>
                                      </p:cBhvr>
                                      <p:to>
                                        <p:strVal val="visible"/>
                                      </p:to>
                                    </p:set>
                                    <p:animEffect filter="fade" transition="in">
                                      <p:cBhvr>
                                        <p:cTn dur="1000"/>
                                        <p:tgtEl>
                                          <p:spTgt spid="19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3" st="3"/>
                                            </p:txEl>
                                          </p:spTgt>
                                        </p:tgtEl>
                                        <p:attrNameLst>
                                          <p:attrName>style.visibility</p:attrName>
                                        </p:attrNameLst>
                                      </p:cBhvr>
                                      <p:to>
                                        <p:strVal val="visible"/>
                                      </p:to>
                                    </p:set>
                                    <p:animEffect filter="fade" transition="in">
                                      <p:cBhvr>
                                        <p:cTn dur="1000"/>
                                        <p:tgtEl>
                                          <p:spTgt spid="19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4" st="4"/>
                                            </p:txEl>
                                          </p:spTgt>
                                        </p:tgtEl>
                                        <p:attrNameLst>
                                          <p:attrName>style.visibility</p:attrName>
                                        </p:attrNameLst>
                                      </p:cBhvr>
                                      <p:to>
                                        <p:strVal val="visible"/>
                                      </p:to>
                                    </p:set>
                                    <p:animEffect filter="fade" transition="in">
                                      <p:cBhvr>
                                        <p:cTn dur="1000"/>
                                        <p:tgtEl>
                                          <p:spTgt spid="19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2" name="Shape 2002"/>
        <p:cNvGrpSpPr/>
        <p:nvPr/>
      </p:nvGrpSpPr>
      <p:grpSpPr>
        <a:xfrm>
          <a:off x="0" y="0"/>
          <a:ext cx="0" cy="0"/>
          <a:chOff x="0" y="0"/>
          <a:chExt cx="0" cy="0"/>
        </a:xfrm>
      </p:grpSpPr>
      <p:sp>
        <p:nvSpPr>
          <p:cNvPr id="2003" name="Google Shape;2003;p27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Who’s Pulled the Trigger?</a:t>
            </a:r>
            <a:endParaRPr/>
          </a:p>
        </p:txBody>
      </p:sp>
      <p:sp>
        <p:nvSpPr>
          <p:cNvPr id="2004" name="Google Shape;2004;p27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28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010" name="Google Shape;2010;p28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Reviewing the architecture</a:t>
            </a:r>
            <a:endParaRPr/>
          </a:p>
          <a:p>
            <a:pPr indent="-800100" lvl="0" marL="914400" rtl="0" algn="l">
              <a:spcBef>
                <a:spcPts val="0"/>
              </a:spcBef>
              <a:spcAft>
                <a:spcPts val="0"/>
              </a:spcAft>
              <a:buSzPts val="5400"/>
              <a:buChar char="●"/>
            </a:pPr>
            <a:r>
              <a:rPr lang="en-GB"/>
              <a:t>Revision: binding input in C++</a:t>
            </a:r>
            <a:endParaRPr/>
          </a:p>
          <a:p>
            <a:pPr indent="-800100" lvl="0" marL="914400" rtl="0" algn="l">
              <a:spcBef>
                <a:spcPts val="0"/>
              </a:spcBef>
              <a:spcAft>
                <a:spcPts val="0"/>
              </a:spcAft>
              <a:buSzPts val="5400"/>
              <a:buChar char="●"/>
            </a:pPr>
            <a:r>
              <a:rPr lang="en-GB"/>
              <a:t>Challenge</a:t>
            </a:r>
            <a:endParaRPr/>
          </a:p>
          <a:p>
            <a:pPr indent="-800100" lvl="0" marL="914400" rtl="0" algn="l">
              <a:spcBef>
                <a:spcPts val="0"/>
              </a:spcBef>
              <a:spcAft>
                <a:spcPts val="0"/>
              </a:spcAft>
              <a:buSzPts val="5400"/>
              <a:buChar char="●"/>
            </a:pPr>
            <a:r>
              <a:rPr lang="en-GB"/>
              <a:t>Remove firing from Animation BP</a:t>
            </a:r>
            <a:endParaRPr/>
          </a:p>
          <a:p>
            <a:pPr indent="-800100" lvl="0" marL="914400" rtl="0" algn="l">
              <a:spcBef>
                <a:spcPts val="0"/>
              </a:spcBef>
              <a:spcAft>
                <a:spcPts val="0"/>
              </a:spcAft>
              <a:buSzPts val="5400"/>
              <a:buChar char="●"/>
            </a:pPr>
            <a:r>
              <a:rPr lang="en-GB"/>
              <a:t>Control trigger from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0" st="0"/>
                                            </p:txEl>
                                          </p:spTgt>
                                        </p:tgtEl>
                                        <p:attrNameLst>
                                          <p:attrName>style.visibility</p:attrName>
                                        </p:attrNameLst>
                                      </p:cBhvr>
                                      <p:to>
                                        <p:strVal val="visible"/>
                                      </p:to>
                                    </p:set>
                                    <p:animEffect filter="fade" transition="in">
                                      <p:cBhvr>
                                        <p:cTn dur="1000"/>
                                        <p:tgtEl>
                                          <p:spTgt spid="20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1" st="1"/>
                                            </p:txEl>
                                          </p:spTgt>
                                        </p:tgtEl>
                                        <p:attrNameLst>
                                          <p:attrName>style.visibility</p:attrName>
                                        </p:attrNameLst>
                                      </p:cBhvr>
                                      <p:to>
                                        <p:strVal val="visible"/>
                                      </p:to>
                                    </p:set>
                                    <p:animEffect filter="fade" transition="in">
                                      <p:cBhvr>
                                        <p:cTn dur="1000"/>
                                        <p:tgtEl>
                                          <p:spTgt spid="20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2" st="2"/>
                                            </p:txEl>
                                          </p:spTgt>
                                        </p:tgtEl>
                                        <p:attrNameLst>
                                          <p:attrName>style.visibility</p:attrName>
                                        </p:attrNameLst>
                                      </p:cBhvr>
                                      <p:to>
                                        <p:strVal val="visible"/>
                                      </p:to>
                                    </p:set>
                                    <p:animEffect filter="fade" transition="in">
                                      <p:cBhvr>
                                        <p:cTn dur="1000"/>
                                        <p:tgtEl>
                                          <p:spTgt spid="20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3" st="3"/>
                                            </p:txEl>
                                          </p:spTgt>
                                        </p:tgtEl>
                                        <p:attrNameLst>
                                          <p:attrName>style.visibility</p:attrName>
                                        </p:attrNameLst>
                                      </p:cBhvr>
                                      <p:to>
                                        <p:strVal val="visible"/>
                                      </p:to>
                                    </p:set>
                                    <p:animEffect filter="fade" transition="in">
                                      <p:cBhvr>
                                        <p:cTn dur="1000"/>
                                        <p:tgtEl>
                                          <p:spTgt spid="20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4" st="4"/>
                                            </p:txEl>
                                          </p:spTgt>
                                        </p:tgtEl>
                                        <p:attrNameLst>
                                          <p:attrName>style.visibility</p:attrName>
                                        </p:attrNameLst>
                                      </p:cBhvr>
                                      <p:to>
                                        <p:strVal val="visible"/>
                                      </p:to>
                                    </p:set>
                                    <p:animEffect filter="fade" transition="in">
                                      <p:cBhvr>
                                        <p:cTn dur="1000"/>
                                        <p:tgtEl>
                                          <p:spTgt spid="20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4" name="Shape 2014"/>
        <p:cNvGrpSpPr/>
        <p:nvPr/>
      </p:nvGrpSpPr>
      <p:grpSpPr>
        <a:xfrm>
          <a:off x="0" y="0"/>
          <a:ext cx="0" cy="0"/>
          <a:chOff x="0" y="0"/>
          <a:chExt cx="0" cy="0"/>
        </a:xfrm>
      </p:grpSpPr>
      <p:sp>
        <p:nvSpPr>
          <p:cNvPr id="2015" name="Google Shape;2015;p28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Improved Architecture</a:t>
            </a:r>
            <a:endParaRPr/>
          </a:p>
        </p:txBody>
      </p:sp>
      <p:grpSp>
        <p:nvGrpSpPr>
          <p:cNvPr id="2016" name="Google Shape;2016;p281"/>
          <p:cNvGrpSpPr/>
          <p:nvPr/>
        </p:nvGrpSpPr>
        <p:grpSpPr>
          <a:xfrm>
            <a:off x="7268100" y="2314100"/>
            <a:ext cx="6962500" cy="6424200"/>
            <a:chOff x="3039350" y="1151950"/>
            <a:chExt cx="3481250" cy="3212100"/>
          </a:xfrm>
        </p:grpSpPr>
        <p:cxnSp>
          <p:nvCxnSpPr>
            <p:cNvPr id="2017" name="Google Shape;2017;p281"/>
            <p:cNvCxnSpPr/>
            <p:nvPr/>
          </p:nvCxnSpPr>
          <p:spPr>
            <a:xfrm>
              <a:off x="3039350"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2018" name="Google Shape;2018;p281"/>
            <p:cNvCxnSpPr/>
            <p:nvPr/>
          </p:nvCxnSpPr>
          <p:spPr>
            <a:xfrm>
              <a:off x="3739375"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2019" name="Google Shape;2019;p281"/>
            <p:cNvCxnSpPr/>
            <p:nvPr/>
          </p:nvCxnSpPr>
          <p:spPr>
            <a:xfrm>
              <a:off x="4435550"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2020" name="Google Shape;2020;p281"/>
            <p:cNvCxnSpPr/>
            <p:nvPr/>
          </p:nvCxnSpPr>
          <p:spPr>
            <a:xfrm>
              <a:off x="5131725"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2021" name="Google Shape;2021;p281"/>
            <p:cNvCxnSpPr/>
            <p:nvPr/>
          </p:nvCxnSpPr>
          <p:spPr>
            <a:xfrm>
              <a:off x="5824350" y="1151950"/>
              <a:ext cx="0" cy="3212100"/>
            </a:xfrm>
            <a:prstGeom prst="straightConnector1">
              <a:avLst/>
            </a:prstGeom>
            <a:noFill/>
            <a:ln cap="flat" cmpd="sng" w="9525">
              <a:solidFill>
                <a:srgbClr val="990000"/>
              </a:solidFill>
              <a:prstDash val="dot"/>
              <a:round/>
              <a:headEnd len="med" w="med" type="none"/>
              <a:tailEnd len="med" w="med" type="none"/>
            </a:ln>
          </p:spPr>
        </p:cxnSp>
        <p:cxnSp>
          <p:nvCxnSpPr>
            <p:cNvPr id="2022" name="Google Shape;2022;p281"/>
            <p:cNvCxnSpPr/>
            <p:nvPr/>
          </p:nvCxnSpPr>
          <p:spPr>
            <a:xfrm>
              <a:off x="6520600" y="1151950"/>
              <a:ext cx="0" cy="3212100"/>
            </a:xfrm>
            <a:prstGeom prst="straightConnector1">
              <a:avLst/>
            </a:prstGeom>
            <a:noFill/>
            <a:ln cap="flat" cmpd="sng" w="9525">
              <a:solidFill>
                <a:srgbClr val="990000"/>
              </a:solidFill>
              <a:prstDash val="dot"/>
              <a:round/>
              <a:headEnd len="med" w="med" type="none"/>
              <a:tailEnd len="med" w="med" type="none"/>
            </a:ln>
          </p:spPr>
        </p:cxnSp>
      </p:grpSp>
      <p:sp>
        <p:nvSpPr>
          <p:cNvPr id="2023" name="Google Shape;2023;p281"/>
          <p:cNvSpPr txBox="1"/>
          <p:nvPr/>
        </p:nvSpPr>
        <p:spPr>
          <a:xfrm>
            <a:off x="2287200" y="2822300"/>
            <a:ext cx="2643000" cy="1057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GB" sz="3600">
                <a:solidFill>
                  <a:srgbClr val="FFFFFF"/>
                </a:solidFill>
                <a:latin typeface="Helvetica Neue"/>
                <a:ea typeface="Helvetica Neue"/>
                <a:cs typeface="Helvetica Neue"/>
                <a:sym typeface="Helvetica Neue"/>
              </a:rPr>
              <a:t>BP_Gun</a:t>
            </a:r>
            <a:endParaRPr sz="3600"/>
          </a:p>
        </p:txBody>
      </p:sp>
      <p:sp>
        <p:nvSpPr>
          <p:cNvPr id="2024" name="Google Shape;2024;p281"/>
          <p:cNvSpPr txBox="1"/>
          <p:nvPr/>
        </p:nvSpPr>
        <p:spPr>
          <a:xfrm>
            <a:off x="2287200" y="4842650"/>
            <a:ext cx="3649200" cy="1057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GB" sz="3600">
                <a:solidFill>
                  <a:srgbClr val="FFFFFF"/>
                </a:solidFill>
                <a:latin typeface="Helvetica Neue"/>
                <a:ea typeface="Helvetica Neue"/>
                <a:cs typeface="Helvetica Neue"/>
                <a:sym typeface="Helvetica Neue"/>
              </a:rPr>
              <a:t>BP_Character</a:t>
            </a:r>
            <a:endParaRPr sz="3600"/>
          </a:p>
        </p:txBody>
      </p:sp>
      <p:sp>
        <p:nvSpPr>
          <p:cNvPr id="2025" name="Google Shape;2025;p281"/>
          <p:cNvSpPr txBox="1"/>
          <p:nvPr/>
        </p:nvSpPr>
        <p:spPr>
          <a:xfrm>
            <a:off x="2287200" y="6863000"/>
            <a:ext cx="4686000" cy="1057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GB" sz="3600">
                <a:solidFill>
                  <a:srgbClr val="FFFFFF"/>
                </a:solidFill>
                <a:latin typeface="Helvetica Neue"/>
                <a:ea typeface="Helvetica Neue"/>
                <a:cs typeface="Helvetica Neue"/>
                <a:sym typeface="Helvetica Neue"/>
              </a:rPr>
              <a:t>Mesh</a:t>
            </a:r>
            <a:endParaRPr sz="3600"/>
          </a:p>
        </p:txBody>
      </p:sp>
      <p:cxnSp>
        <p:nvCxnSpPr>
          <p:cNvPr id="2026" name="Google Shape;2026;p281"/>
          <p:cNvCxnSpPr/>
          <p:nvPr/>
        </p:nvCxnSpPr>
        <p:spPr>
          <a:xfrm>
            <a:off x="7074950" y="7419400"/>
            <a:ext cx="8233800" cy="10200"/>
          </a:xfrm>
          <a:prstGeom prst="straightConnector1">
            <a:avLst/>
          </a:prstGeom>
          <a:noFill/>
          <a:ln cap="flat" cmpd="sng" w="9525">
            <a:solidFill>
              <a:srgbClr val="FFFFFF"/>
            </a:solidFill>
            <a:prstDash val="solid"/>
            <a:round/>
            <a:headEnd len="med" w="med" type="none"/>
            <a:tailEnd len="med" w="med" type="none"/>
          </a:ln>
        </p:spPr>
      </p:cxnSp>
      <p:cxnSp>
        <p:nvCxnSpPr>
          <p:cNvPr id="2027" name="Google Shape;2027;p281"/>
          <p:cNvCxnSpPr/>
          <p:nvPr/>
        </p:nvCxnSpPr>
        <p:spPr>
          <a:xfrm>
            <a:off x="8182950" y="8781450"/>
            <a:ext cx="2023200" cy="0"/>
          </a:xfrm>
          <a:prstGeom prst="straightConnector1">
            <a:avLst/>
          </a:prstGeom>
          <a:noFill/>
          <a:ln cap="flat" cmpd="sng" w="38100">
            <a:solidFill>
              <a:srgbClr val="FFFFFF"/>
            </a:solidFill>
            <a:prstDash val="solid"/>
            <a:round/>
            <a:headEnd len="med" w="med" type="none"/>
            <a:tailEnd len="med" w="med" type="triangle"/>
          </a:ln>
        </p:spPr>
      </p:cxnSp>
      <p:sp>
        <p:nvSpPr>
          <p:cNvPr id="2028" name="Google Shape;2028;p281"/>
          <p:cNvSpPr txBox="1"/>
          <p:nvPr/>
        </p:nvSpPr>
        <p:spPr>
          <a:xfrm>
            <a:off x="8284500" y="7976650"/>
            <a:ext cx="1443600" cy="6828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3600">
                <a:solidFill>
                  <a:srgbClr val="FFFFFF"/>
                </a:solidFill>
                <a:latin typeface="Helvetica Neue"/>
                <a:ea typeface="Helvetica Neue"/>
                <a:cs typeface="Helvetica Neue"/>
                <a:sym typeface="Helvetica Neue"/>
              </a:rPr>
              <a:t>Time</a:t>
            </a:r>
            <a:endParaRPr sz="2800"/>
          </a:p>
        </p:txBody>
      </p:sp>
      <p:cxnSp>
        <p:nvCxnSpPr>
          <p:cNvPr id="2029" name="Google Shape;2029;p281"/>
          <p:cNvCxnSpPr/>
          <p:nvPr/>
        </p:nvCxnSpPr>
        <p:spPr>
          <a:xfrm>
            <a:off x="7074950" y="5325250"/>
            <a:ext cx="8233800" cy="10200"/>
          </a:xfrm>
          <a:prstGeom prst="straightConnector1">
            <a:avLst/>
          </a:prstGeom>
          <a:noFill/>
          <a:ln cap="flat" cmpd="sng" w="9525">
            <a:solidFill>
              <a:srgbClr val="FFFFFF"/>
            </a:solidFill>
            <a:prstDash val="solid"/>
            <a:round/>
            <a:headEnd len="med" w="med" type="none"/>
            <a:tailEnd len="med" w="med" type="none"/>
          </a:ln>
        </p:spPr>
      </p:cxnSp>
      <p:cxnSp>
        <p:nvCxnSpPr>
          <p:cNvPr id="2030" name="Google Shape;2030;p281"/>
          <p:cNvCxnSpPr/>
          <p:nvPr/>
        </p:nvCxnSpPr>
        <p:spPr>
          <a:xfrm>
            <a:off x="7074950" y="3231100"/>
            <a:ext cx="8233800" cy="10200"/>
          </a:xfrm>
          <a:prstGeom prst="straightConnector1">
            <a:avLst/>
          </a:prstGeom>
          <a:noFill/>
          <a:ln cap="flat" cmpd="sng" w="9525">
            <a:solidFill>
              <a:srgbClr val="FFFFFF"/>
            </a:solidFill>
            <a:prstDash val="solid"/>
            <a:round/>
            <a:headEnd len="med" w="med" type="none"/>
            <a:tailEnd len="med" w="med" type="none"/>
          </a:ln>
        </p:spPr>
      </p:cxnSp>
      <p:grpSp>
        <p:nvGrpSpPr>
          <p:cNvPr id="2031" name="Google Shape;2031;p281"/>
          <p:cNvGrpSpPr/>
          <p:nvPr/>
        </p:nvGrpSpPr>
        <p:grpSpPr>
          <a:xfrm>
            <a:off x="7294733" y="3034039"/>
            <a:ext cx="7908050" cy="2313903"/>
            <a:chOff x="3634050" y="1510774"/>
            <a:chExt cx="3954025" cy="1156951"/>
          </a:xfrm>
        </p:grpSpPr>
        <p:grpSp>
          <p:nvGrpSpPr>
            <p:cNvPr id="2032" name="Google Shape;2032;p281"/>
            <p:cNvGrpSpPr/>
            <p:nvPr/>
          </p:nvGrpSpPr>
          <p:grpSpPr>
            <a:xfrm>
              <a:off x="3634050" y="1553125"/>
              <a:ext cx="435525" cy="1113450"/>
              <a:chOff x="3039350" y="1548025"/>
              <a:chExt cx="435525" cy="1113450"/>
            </a:xfrm>
          </p:grpSpPr>
          <p:cxnSp>
            <p:nvCxnSpPr>
              <p:cNvPr id="2033" name="Google Shape;2033;p281"/>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2034" name="Google Shape;2034;p281"/>
              <p:cNvCxnSpPr/>
              <p:nvPr/>
            </p:nvCxnSpPr>
            <p:spPr>
              <a:xfrm flipH="1" rot="10800000">
                <a:off x="3146075" y="1609400"/>
                <a:ext cx="122100" cy="1036800"/>
              </a:xfrm>
              <a:prstGeom prst="straightConnector1">
                <a:avLst/>
              </a:prstGeom>
              <a:noFill/>
              <a:ln cap="flat" cmpd="sng" w="9525">
                <a:solidFill>
                  <a:srgbClr val="FF0000"/>
                </a:solidFill>
                <a:prstDash val="solid"/>
                <a:round/>
                <a:headEnd len="med" w="med" type="none"/>
                <a:tailEnd len="med" w="med" type="triangle"/>
              </a:ln>
            </p:spPr>
          </p:cxnSp>
          <p:sp>
            <p:nvSpPr>
              <p:cNvPr id="2035" name="Google Shape;2035;p281"/>
              <p:cNvSpPr txBox="1"/>
              <p:nvPr/>
            </p:nvSpPr>
            <p:spPr>
              <a:xfrm rot="-4959819">
                <a:off x="2772113" y="1950386"/>
                <a:ext cx="1029024" cy="247078"/>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Trigger down</a:t>
                </a:r>
                <a:endParaRPr sz="2000"/>
              </a:p>
            </p:txBody>
          </p:sp>
        </p:grpSp>
        <p:grpSp>
          <p:nvGrpSpPr>
            <p:cNvPr id="2036" name="Google Shape;2036;p281"/>
            <p:cNvGrpSpPr/>
            <p:nvPr/>
          </p:nvGrpSpPr>
          <p:grpSpPr>
            <a:xfrm>
              <a:off x="4330300" y="1551274"/>
              <a:ext cx="435825" cy="1116451"/>
              <a:chOff x="3039350" y="1545024"/>
              <a:chExt cx="435825" cy="1116451"/>
            </a:xfrm>
          </p:grpSpPr>
          <p:cxnSp>
            <p:nvCxnSpPr>
              <p:cNvPr id="2037" name="Google Shape;2037;p281"/>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2038" name="Google Shape;2038;p281"/>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2039" name="Google Shape;2039;p281"/>
              <p:cNvSpPr txBox="1"/>
              <p:nvPr/>
            </p:nvSpPr>
            <p:spPr>
              <a:xfrm rot="-4960104">
                <a:off x="2770756" y="1948885"/>
                <a:ext cx="1032038"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nvGrpSpPr>
            <p:cNvPr id="2040" name="Google Shape;2040;p281"/>
            <p:cNvGrpSpPr/>
            <p:nvPr/>
          </p:nvGrpSpPr>
          <p:grpSpPr>
            <a:xfrm>
              <a:off x="5026550" y="1510774"/>
              <a:ext cx="440925" cy="1156951"/>
              <a:chOff x="3039350" y="1504524"/>
              <a:chExt cx="440925" cy="1156951"/>
            </a:xfrm>
          </p:grpSpPr>
          <p:cxnSp>
            <p:nvCxnSpPr>
              <p:cNvPr id="2041" name="Google Shape;2041;p281"/>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2042" name="Google Shape;2042;p281"/>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2043" name="Google Shape;2043;p281"/>
              <p:cNvSpPr txBox="1"/>
              <p:nvPr/>
            </p:nvSpPr>
            <p:spPr>
              <a:xfrm rot="-4960456">
                <a:off x="2752896" y="1928635"/>
                <a:ext cx="1072857"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nvGrpSpPr>
            <p:cNvPr id="2044" name="Google Shape;2044;p281"/>
            <p:cNvGrpSpPr/>
            <p:nvPr/>
          </p:nvGrpSpPr>
          <p:grpSpPr>
            <a:xfrm>
              <a:off x="5722800" y="1554799"/>
              <a:ext cx="435225" cy="1112851"/>
              <a:chOff x="3039350" y="1548624"/>
              <a:chExt cx="435225" cy="1112851"/>
            </a:xfrm>
          </p:grpSpPr>
          <p:cxnSp>
            <p:nvCxnSpPr>
              <p:cNvPr id="2045" name="Google Shape;2045;p281"/>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2046" name="Google Shape;2046;p281"/>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2047" name="Google Shape;2047;p281"/>
              <p:cNvSpPr txBox="1"/>
              <p:nvPr/>
            </p:nvSpPr>
            <p:spPr>
              <a:xfrm rot="-4960558">
                <a:off x="2772280" y="1950685"/>
                <a:ext cx="1028391"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nvGrpSpPr>
            <p:cNvPr id="2048" name="Google Shape;2048;p281"/>
            <p:cNvGrpSpPr/>
            <p:nvPr/>
          </p:nvGrpSpPr>
          <p:grpSpPr>
            <a:xfrm>
              <a:off x="6419050" y="1515500"/>
              <a:ext cx="440325" cy="1152150"/>
              <a:chOff x="3039350" y="1509325"/>
              <a:chExt cx="440325" cy="1152150"/>
            </a:xfrm>
          </p:grpSpPr>
          <p:cxnSp>
            <p:nvCxnSpPr>
              <p:cNvPr id="2049" name="Google Shape;2049;p281"/>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2050" name="Google Shape;2050;p281"/>
              <p:cNvCxnSpPr/>
              <p:nvPr/>
            </p:nvCxnSpPr>
            <p:spPr>
              <a:xfrm flipH="1" rot="10800000">
                <a:off x="3146075" y="1609400"/>
                <a:ext cx="122100" cy="1036800"/>
              </a:xfrm>
              <a:prstGeom prst="straightConnector1">
                <a:avLst/>
              </a:prstGeom>
              <a:noFill/>
              <a:ln cap="flat" cmpd="sng" w="9525">
                <a:solidFill>
                  <a:srgbClr val="93C47D"/>
                </a:solidFill>
                <a:prstDash val="solid"/>
                <a:round/>
                <a:headEnd len="med" w="med" type="none"/>
                <a:tailEnd len="med" w="med" type="triangle"/>
              </a:ln>
            </p:spPr>
          </p:cxnSp>
          <p:sp>
            <p:nvSpPr>
              <p:cNvPr id="2051" name="Google Shape;2051;p281"/>
              <p:cNvSpPr txBox="1"/>
              <p:nvPr/>
            </p:nvSpPr>
            <p:spPr>
              <a:xfrm rot="-4960402">
                <a:off x="2755015" y="1931036"/>
                <a:ext cx="1068020"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nvGrpSpPr>
            <p:cNvPr id="2052" name="Google Shape;2052;p281"/>
            <p:cNvGrpSpPr/>
            <p:nvPr/>
          </p:nvGrpSpPr>
          <p:grpSpPr>
            <a:xfrm>
              <a:off x="7115300" y="1554949"/>
              <a:ext cx="472775" cy="1112776"/>
              <a:chOff x="3039350" y="1548699"/>
              <a:chExt cx="472775" cy="1112776"/>
            </a:xfrm>
          </p:grpSpPr>
          <p:cxnSp>
            <p:nvCxnSpPr>
              <p:cNvPr id="2053" name="Google Shape;2053;p281"/>
              <p:cNvCxnSpPr/>
              <p:nvPr/>
            </p:nvCxnSpPr>
            <p:spPr>
              <a:xfrm>
                <a:off x="3039350" y="1609375"/>
                <a:ext cx="106800" cy="1052100"/>
              </a:xfrm>
              <a:prstGeom prst="straightConnector1">
                <a:avLst/>
              </a:prstGeom>
              <a:noFill/>
              <a:ln cap="flat" cmpd="sng" w="9525">
                <a:solidFill>
                  <a:schemeClr val="dk2"/>
                </a:solidFill>
                <a:prstDash val="solid"/>
                <a:round/>
                <a:headEnd len="med" w="med" type="none"/>
                <a:tailEnd len="med" w="med" type="triangle"/>
              </a:ln>
            </p:spPr>
          </p:cxnSp>
          <p:cxnSp>
            <p:nvCxnSpPr>
              <p:cNvPr id="2054" name="Google Shape;2054;p281"/>
              <p:cNvCxnSpPr/>
              <p:nvPr/>
            </p:nvCxnSpPr>
            <p:spPr>
              <a:xfrm flipH="1" rot="10800000">
                <a:off x="3146075" y="1609400"/>
                <a:ext cx="122100" cy="1036800"/>
              </a:xfrm>
              <a:prstGeom prst="straightConnector1">
                <a:avLst/>
              </a:prstGeom>
              <a:noFill/>
              <a:ln cap="flat" cmpd="sng" w="9525">
                <a:solidFill>
                  <a:srgbClr val="FF0000"/>
                </a:solidFill>
                <a:prstDash val="solid"/>
                <a:round/>
                <a:headEnd len="med" w="med" type="none"/>
                <a:tailEnd len="med" w="med" type="triangle"/>
              </a:ln>
            </p:spPr>
          </p:cxnSp>
          <p:sp>
            <p:nvSpPr>
              <p:cNvPr id="2055" name="Google Shape;2055;p281"/>
              <p:cNvSpPr txBox="1"/>
              <p:nvPr/>
            </p:nvSpPr>
            <p:spPr>
              <a:xfrm rot="-4960430">
                <a:off x="2809979" y="1950610"/>
                <a:ext cx="1028093" cy="24707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Trigger down</a:t>
                </a:r>
                <a:endParaRPr sz="2000"/>
              </a:p>
            </p:txBody>
          </p:sp>
        </p:grpSp>
      </p:grpSp>
      <p:grpSp>
        <p:nvGrpSpPr>
          <p:cNvPr id="2056" name="Google Shape;2056;p281"/>
          <p:cNvGrpSpPr/>
          <p:nvPr/>
        </p:nvGrpSpPr>
        <p:grpSpPr>
          <a:xfrm>
            <a:off x="8780650" y="1463048"/>
            <a:ext cx="1751400" cy="1768202"/>
            <a:chOff x="4390325" y="731524"/>
            <a:chExt cx="875700" cy="884101"/>
          </a:xfrm>
        </p:grpSpPr>
        <p:sp>
          <p:nvSpPr>
            <p:cNvPr id="2057" name="Google Shape;2057;p281"/>
            <p:cNvSpPr/>
            <p:nvPr/>
          </p:nvSpPr>
          <p:spPr>
            <a:xfrm>
              <a:off x="4554000" y="1482425"/>
              <a:ext cx="249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58" name="Google Shape;2058;p281"/>
            <p:cNvSpPr txBox="1"/>
            <p:nvPr/>
          </p:nvSpPr>
          <p:spPr>
            <a:xfrm rot="-2328925">
              <a:off x="4431406" y="934897"/>
              <a:ext cx="793537" cy="410754"/>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endParaRPr b="1" sz="2000">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endParaRPr sz="2000"/>
            </a:p>
          </p:txBody>
        </p:sp>
      </p:grpSp>
      <p:grpSp>
        <p:nvGrpSpPr>
          <p:cNvPr id="2059" name="Google Shape;2059;p281"/>
          <p:cNvGrpSpPr/>
          <p:nvPr/>
        </p:nvGrpSpPr>
        <p:grpSpPr>
          <a:xfrm>
            <a:off x="9881650" y="7417100"/>
            <a:ext cx="2542200" cy="627650"/>
            <a:chOff x="4406750" y="3704600"/>
            <a:chExt cx="1271100" cy="313825"/>
          </a:xfrm>
        </p:grpSpPr>
        <p:sp>
          <p:nvSpPr>
            <p:cNvPr id="2060" name="Google Shape;2060;p281"/>
            <p:cNvSpPr/>
            <p:nvPr/>
          </p:nvSpPr>
          <p:spPr>
            <a:xfrm>
              <a:off x="4482950" y="3704600"/>
              <a:ext cx="528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61" name="Google Shape;2061;p281"/>
            <p:cNvSpPr txBox="1"/>
            <p:nvPr/>
          </p:nvSpPr>
          <p:spPr>
            <a:xfrm>
              <a:off x="4406750" y="3745425"/>
              <a:ext cx="1271100" cy="2730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endParaRPr sz="2000"/>
            </a:p>
          </p:txBody>
        </p:sp>
      </p:grpSp>
      <p:grpSp>
        <p:nvGrpSpPr>
          <p:cNvPr id="2062" name="Google Shape;2062;p281"/>
          <p:cNvGrpSpPr/>
          <p:nvPr/>
        </p:nvGrpSpPr>
        <p:grpSpPr>
          <a:xfrm>
            <a:off x="12662780" y="7406522"/>
            <a:ext cx="2643000" cy="617600"/>
            <a:chOff x="5677925" y="3709625"/>
            <a:chExt cx="1321500" cy="308800"/>
          </a:xfrm>
        </p:grpSpPr>
        <p:sp>
          <p:nvSpPr>
            <p:cNvPr id="2063" name="Google Shape;2063;p281"/>
            <p:cNvSpPr/>
            <p:nvPr/>
          </p:nvSpPr>
          <p:spPr>
            <a:xfrm>
              <a:off x="5754125" y="3709625"/>
              <a:ext cx="528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64" name="Google Shape;2064;p281"/>
            <p:cNvSpPr txBox="1"/>
            <p:nvPr/>
          </p:nvSpPr>
          <p:spPr>
            <a:xfrm>
              <a:off x="5677925" y="3745425"/>
              <a:ext cx="1321500" cy="2730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endParaRPr sz="2000"/>
            </a:p>
          </p:txBody>
        </p:sp>
      </p:grpSp>
      <p:grpSp>
        <p:nvGrpSpPr>
          <p:cNvPr id="2065" name="Google Shape;2065;p281"/>
          <p:cNvGrpSpPr/>
          <p:nvPr/>
        </p:nvGrpSpPr>
        <p:grpSpPr>
          <a:xfrm>
            <a:off x="9606850" y="3228950"/>
            <a:ext cx="975116" cy="4198200"/>
            <a:chOff x="4269350" y="1610525"/>
            <a:chExt cx="487558" cy="2099100"/>
          </a:xfrm>
        </p:grpSpPr>
        <p:cxnSp>
          <p:nvCxnSpPr>
            <p:cNvPr id="2066" name="Google Shape;2066;p281"/>
            <p:cNvCxnSpPr/>
            <p:nvPr/>
          </p:nvCxnSpPr>
          <p:spPr>
            <a:xfrm>
              <a:off x="4269350" y="1610525"/>
              <a:ext cx="106800" cy="1052100"/>
            </a:xfrm>
            <a:prstGeom prst="straightConnector1">
              <a:avLst/>
            </a:prstGeom>
            <a:noFill/>
            <a:ln cap="flat" cmpd="sng" w="9525">
              <a:solidFill>
                <a:srgbClr val="FFFFFF"/>
              </a:solidFill>
              <a:prstDash val="solid"/>
              <a:round/>
              <a:headEnd len="med" w="med" type="none"/>
              <a:tailEnd len="med" w="med" type="triangle"/>
            </a:ln>
          </p:spPr>
        </p:cxnSp>
        <p:cxnSp>
          <p:nvCxnSpPr>
            <p:cNvPr id="2067" name="Google Shape;2067;p281"/>
            <p:cNvCxnSpPr/>
            <p:nvPr/>
          </p:nvCxnSpPr>
          <p:spPr>
            <a:xfrm>
              <a:off x="4376150" y="2657525"/>
              <a:ext cx="106800" cy="1052100"/>
            </a:xfrm>
            <a:prstGeom prst="straightConnector1">
              <a:avLst/>
            </a:prstGeom>
            <a:noFill/>
            <a:ln cap="flat" cmpd="sng" w="9525">
              <a:solidFill>
                <a:srgbClr val="FFFFFF"/>
              </a:solidFill>
              <a:prstDash val="solid"/>
              <a:round/>
              <a:headEnd len="med" w="med" type="none"/>
              <a:tailEnd len="med" w="med" type="triangle"/>
            </a:ln>
          </p:spPr>
        </p:cxnSp>
        <p:sp>
          <p:nvSpPr>
            <p:cNvPr id="2068" name="Google Shape;2068;p281"/>
            <p:cNvSpPr txBox="1"/>
            <p:nvPr/>
          </p:nvSpPr>
          <p:spPr>
            <a:xfrm rot="5011363">
              <a:off x="4135974" y="3047174"/>
              <a:ext cx="872268" cy="272955"/>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Animate</a:t>
              </a:r>
              <a:endParaRPr sz="2000"/>
            </a:p>
          </p:txBody>
        </p:sp>
      </p:grpSp>
      <p:grpSp>
        <p:nvGrpSpPr>
          <p:cNvPr id="2069" name="Google Shape;2069;p281"/>
          <p:cNvGrpSpPr/>
          <p:nvPr/>
        </p:nvGrpSpPr>
        <p:grpSpPr>
          <a:xfrm>
            <a:off x="12387955" y="3249222"/>
            <a:ext cx="952841" cy="4198200"/>
            <a:chOff x="5540513" y="1630975"/>
            <a:chExt cx="476421" cy="2099100"/>
          </a:xfrm>
        </p:grpSpPr>
        <p:cxnSp>
          <p:nvCxnSpPr>
            <p:cNvPr id="2070" name="Google Shape;2070;p281"/>
            <p:cNvCxnSpPr/>
            <p:nvPr/>
          </p:nvCxnSpPr>
          <p:spPr>
            <a:xfrm>
              <a:off x="5540513" y="1630975"/>
              <a:ext cx="106800" cy="1052100"/>
            </a:xfrm>
            <a:prstGeom prst="straightConnector1">
              <a:avLst/>
            </a:prstGeom>
            <a:noFill/>
            <a:ln cap="flat" cmpd="sng" w="9525">
              <a:solidFill>
                <a:srgbClr val="FFFFFF"/>
              </a:solidFill>
              <a:prstDash val="solid"/>
              <a:round/>
              <a:headEnd len="med" w="med" type="none"/>
              <a:tailEnd len="med" w="med" type="triangle"/>
            </a:ln>
          </p:spPr>
        </p:cxnSp>
        <p:cxnSp>
          <p:nvCxnSpPr>
            <p:cNvPr id="2071" name="Google Shape;2071;p281"/>
            <p:cNvCxnSpPr/>
            <p:nvPr/>
          </p:nvCxnSpPr>
          <p:spPr>
            <a:xfrm>
              <a:off x="5647313" y="2677975"/>
              <a:ext cx="106800" cy="1052100"/>
            </a:xfrm>
            <a:prstGeom prst="straightConnector1">
              <a:avLst/>
            </a:prstGeom>
            <a:noFill/>
            <a:ln cap="flat" cmpd="sng" w="9525">
              <a:solidFill>
                <a:srgbClr val="FFFFFF"/>
              </a:solidFill>
              <a:prstDash val="solid"/>
              <a:round/>
              <a:headEnd len="med" w="med" type="none"/>
              <a:tailEnd len="med" w="med" type="triangle"/>
            </a:ln>
          </p:spPr>
        </p:cxnSp>
        <p:sp>
          <p:nvSpPr>
            <p:cNvPr id="2072" name="Google Shape;2072;p281"/>
            <p:cNvSpPr txBox="1"/>
            <p:nvPr/>
          </p:nvSpPr>
          <p:spPr>
            <a:xfrm rot="5011363">
              <a:off x="5395999" y="3057361"/>
              <a:ext cx="872268" cy="272955"/>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Animate</a:t>
              </a:r>
              <a:endParaRPr sz="2000"/>
            </a:p>
          </p:txBody>
        </p:sp>
      </p:grpSp>
      <p:grpSp>
        <p:nvGrpSpPr>
          <p:cNvPr id="2073" name="Google Shape;2073;p281"/>
          <p:cNvGrpSpPr/>
          <p:nvPr/>
        </p:nvGrpSpPr>
        <p:grpSpPr>
          <a:xfrm>
            <a:off x="11545851" y="1506600"/>
            <a:ext cx="1698600" cy="1737000"/>
            <a:chOff x="5772925" y="753300"/>
            <a:chExt cx="849300" cy="868500"/>
          </a:xfrm>
        </p:grpSpPr>
        <p:sp>
          <p:nvSpPr>
            <p:cNvPr id="2074" name="Google Shape;2074;p281"/>
            <p:cNvSpPr/>
            <p:nvPr/>
          </p:nvSpPr>
          <p:spPr>
            <a:xfrm>
              <a:off x="5946600" y="1488600"/>
              <a:ext cx="249300" cy="133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75" name="Google Shape;2075;p281"/>
            <p:cNvSpPr txBox="1"/>
            <p:nvPr/>
          </p:nvSpPr>
          <p:spPr>
            <a:xfrm rot="-2320650">
              <a:off x="5818097" y="945344"/>
              <a:ext cx="758958" cy="410612"/>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endParaRPr b="1" sz="2000">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endParaRPr sz="2000"/>
            </a:p>
          </p:txBody>
        </p:sp>
      </p:grpSp>
      <p:grpSp>
        <p:nvGrpSpPr>
          <p:cNvPr id="2076" name="Google Shape;2076;p281"/>
          <p:cNvGrpSpPr/>
          <p:nvPr/>
        </p:nvGrpSpPr>
        <p:grpSpPr>
          <a:xfrm>
            <a:off x="9615950" y="2595950"/>
            <a:ext cx="2324192" cy="546000"/>
            <a:chOff x="4807975" y="1297975"/>
            <a:chExt cx="1162096" cy="273000"/>
          </a:xfrm>
        </p:grpSpPr>
        <p:cxnSp>
          <p:nvCxnSpPr>
            <p:cNvPr id="2077" name="Google Shape;2077;p281"/>
            <p:cNvCxnSpPr/>
            <p:nvPr/>
          </p:nvCxnSpPr>
          <p:spPr>
            <a:xfrm>
              <a:off x="4807975" y="1543300"/>
              <a:ext cx="1133400" cy="0"/>
            </a:xfrm>
            <a:prstGeom prst="straightConnector1">
              <a:avLst/>
            </a:prstGeom>
            <a:noFill/>
            <a:ln cap="flat" cmpd="sng" w="9525">
              <a:solidFill>
                <a:srgbClr val="CCCCCC"/>
              </a:solidFill>
              <a:prstDash val="solid"/>
              <a:round/>
              <a:headEnd len="med" w="med" type="triangle"/>
              <a:tailEnd len="med" w="med" type="triangle"/>
            </a:ln>
          </p:spPr>
        </p:cxnSp>
        <p:sp>
          <p:nvSpPr>
            <p:cNvPr id="2078" name="Google Shape;2078;p281"/>
            <p:cNvSpPr txBox="1"/>
            <p:nvPr/>
          </p:nvSpPr>
          <p:spPr>
            <a:xfrm>
              <a:off x="5103071" y="1297975"/>
              <a:ext cx="867000" cy="2730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waiting</a:t>
              </a:r>
              <a:endParaRPr sz="2000"/>
            </a:p>
          </p:txBody>
        </p:sp>
      </p:grpSp>
      <p:grpSp>
        <p:nvGrpSpPr>
          <p:cNvPr id="2079" name="Google Shape;2079;p281"/>
          <p:cNvGrpSpPr/>
          <p:nvPr/>
        </p:nvGrpSpPr>
        <p:grpSpPr>
          <a:xfrm>
            <a:off x="11572936" y="3098565"/>
            <a:ext cx="771000" cy="2195892"/>
            <a:chOff x="4383825" y="1569779"/>
            <a:chExt cx="385500" cy="1097946"/>
          </a:xfrm>
        </p:grpSpPr>
        <p:cxnSp>
          <p:nvCxnSpPr>
            <p:cNvPr id="2080" name="Google Shape;2080;p281"/>
            <p:cNvCxnSpPr/>
            <p:nvPr/>
          </p:nvCxnSpPr>
          <p:spPr>
            <a:xfrm flipH="1" rot="10800000">
              <a:off x="4442100" y="1630925"/>
              <a:ext cx="122100" cy="1036800"/>
            </a:xfrm>
            <a:prstGeom prst="straightConnector1">
              <a:avLst/>
            </a:prstGeom>
            <a:noFill/>
            <a:ln cap="flat" cmpd="sng" w="9525">
              <a:solidFill>
                <a:srgbClr val="FFFFFF"/>
              </a:solidFill>
              <a:prstDash val="solid"/>
              <a:round/>
              <a:headEnd len="med" w="med" type="none"/>
              <a:tailEnd len="med" w="med" type="triangle"/>
            </a:ln>
          </p:spPr>
        </p:cxnSp>
        <p:sp>
          <p:nvSpPr>
            <p:cNvPr id="2081" name="Google Shape;2081;p281"/>
            <p:cNvSpPr txBox="1"/>
            <p:nvPr/>
          </p:nvSpPr>
          <p:spPr>
            <a:xfrm rot="-4960104">
              <a:off x="4060556" y="1969980"/>
              <a:ext cx="1032038" cy="25589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OnFire</a:t>
              </a:r>
              <a:endParaRPr b="1" sz="2000">
                <a:solidFill>
                  <a:schemeClr val="lt1"/>
                </a:solidFill>
                <a:latin typeface="Helvetica Neue"/>
                <a:ea typeface="Helvetica Neue"/>
                <a:cs typeface="Helvetica Neue"/>
                <a:sym typeface="Helvetica Neue"/>
              </a:endParaRPr>
            </a:p>
          </p:txBody>
        </p:sp>
      </p:grpSp>
      <p:grpSp>
        <p:nvGrpSpPr>
          <p:cNvPr id="2082" name="Google Shape;2082;p281"/>
          <p:cNvGrpSpPr/>
          <p:nvPr/>
        </p:nvGrpSpPr>
        <p:grpSpPr>
          <a:xfrm>
            <a:off x="8776661" y="3122729"/>
            <a:ext cx="771000" cy="2195892"/>
            <a:chOff x="4383825" y="1569779"/>
            <a:chExt cx="385500" cy="1097946"/>
          </a:xfrm>
        </p:grpSpPr>
        <p:cxnSp>
          <p:nvCxnSpPr>
            <p:cNvPr id="2083" name="Google Shape;2083;p281"/>
            <p:cNvCxnSpPr/>
            <p:nvPr/>
          </p:nvCxnSpPr>
          <p:spPr>
            <a:xfrm flipH="1" rot="10800000">
              <a:off x="4442100" y="1630925"/>
              <a:ext cx="122100" cy="1036800"/>
            </a:xfrm>
            <a:prstGeom prst="straightConnector1">
              <a:avLst/>
            </a:prstGeom>
            <a:noFill/>
            <a:ln cap="flat" cmpd="sng" w="9525">
              <a:solidFill>
                <a:srgbClr val="FFFFFF"/>
              </a:solidFill>
              <a:prstDash val="solid"/>
              <a:round/>
              <a:headEnd len="med" w="med" type="none"/>
              <a:tailEnd len="med" w="med" type="triangle"/>
            </a:ln>
          </p:spPr>
        </p:cxnSp>
        <p:sp>
          <p:nvSpPr>
            <p:cNvPr id="2084" name="Google Shape;2084;p281"/>
            <p:cNvSpPr txBox="1"/>
            <p:nvPr/>
          </p:nvSpPr>
          <p:spPr>
            <a:xfrm rot="-4960104">
              <a:off x="4060556" y="1969980"/>
              <a:ext cx="1032038" cy="25589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OnFire</a:t>
              </a:r>
              <a:endParaRPr b="1" sz="2000">
                <a:solidFill>
                  <a:schemeClr val="lt1"/>
                </a:solidFill>
                <a:latin typeface="Helvetica Neue"/>
                <a:ea typeface="Helvetica Neue"/>
                <a:cs typeface="Helvetica Neue"/>
                <a:sym typeface="Helvetica Neue"/>
              </a:endParaRPr>
            </a:p>
          </p:txBody>
        </p:sp>
      </p:grpSp>
      <p:grpSp>
        <p:nvGrpSpPr>
          <p:cNvPr id="2085" name="Google Shape;2085;p281"/>
          <p:cNvGrpSpPr/>
          <p:nvPr/>
        </p:nvGrpSpPr>
        <p:grpSpPr>
          <a:xfrm>
            <a:off x="12961768" y="3122694"/>
            <a:ext cx="771000" cy="2195892"/>
            <a:chOff x="4383825" y="1569779"/>
            <a:chExt cx="385500" cy="1097946"/>
          </a:xfrm>
        </p:grpSpPr>
        <p:cxnSp>
          <p:nvCxnSpPr>
            <p:cNvPr id="2086" name="Google Shape;2086;p281"/>
            <p:cNvCxnSpPr/>
            <p:nvPr/>
          </p:nvCxnSpPr>
          <p:spPr>
            <a:xfrm flipH="1" rot="10800000">
              <a:off x="4442100" y="1630925"/>
              <a:ext cx="122100" cy="1036800"/>
            </a:xfrm>
            <a:prstGeom prst="straightConnector1">
              <a:avLst/>
            </a:prstGeom>
            <a:noFill/>
            <a:ln cap="flat" cmpd="sng" w="9525">
              <a:solidFill>
                <a:srgbClr val="FFFFFF"/>
              </a:solidFill>
              <a:prstDash val="solid"/>
              <a:round/>
              <a:headEnd len="med" w="med" type="none"/>
              <a:tailEnd len="med" w="med" type="triangle"/>
            </a:ln>
          </p:spPr>
        </p:cxnSp>
        <p:sp>
          <p:nvSpPr>
            <p:cNvPr id="2087" name="Google Shape;2087;p281"/>
            <p:cNvSpPr txBox="1"/>
            <p:nvPr/>
          </p:nvSpPr>
          <p:spPr>
            <a:xfrm rot="-4960104">
              <a:off x="4060556" y="1969980"/>
              <a:ext cx="1032038" cy="25589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OnFire</a:t>
              </a:r>
              <a:endParaRPr b="1" sz="2000">
                <a:solidFill>
                  <a:schemeClr val="lt1"/>
                </a:solidFill>
                <a:latin typeface="Helvetica Neue"/>
                <a:ea typeface="Helvetica Neue"/>
                <a:cs typeface="Helvetica Neue"/>
                <a:sym typeface="Helvetica Neue"/>
              </a:endParaRPr>
            </a:p>
          </p:txBody>
        </p:sp>
      </p:grpSp>
      <p:grpSp>
        <p:nvGrpSpPr>
          <p:cNvPr id="2088" name="Google Shape;2088;p281"/>
          <p:cNvGrpSpPr/>
          <p:nvPr/>
        </p:nvGrpSpPr>
        <p:grpSpPr>
          <a:xfrm>
            <a:off x="10206150" y="3093058"/>
            <a:ext cx="771000" cy="2195892"/>
            <a:chOff x="4383825" y="1569779"/>
            <a:chExt cx="385500" cy="1097946"/>
          </a:xfrm>
        </p:grpSpPr>
        <p:cxnSp>
          <p:nvCxnSpPr>
            <p:cNvPr id="2089" name="Google Shape;2089;p281"/>
            <p:cNvCxnSpPr/>
            <p:nvPr/>
          </p:nvCxnSpPr>
          <p:spPr>
            <a:xfrm flipH="1" rot="10800000">
              <a:off x="4442100" y="1630925"/>
              <a:ext cx="122100" cy="1036800"/>
            </a:xfrm>
            <a:prstGeom prst="straightConnector1">
              <a:avLst/>
            </a:prstGeom>
            <a:noFill/>
            <a:ln cap="flat" cmpd="sng" w="9525">
              <a:solidFill>
                <a:srgbClr val="FFFFFF"/>
              </a:solidFill>
              <a:prstDash val="solid"/>
              <a:round/>
              <a:headEnd len="med" w="med" type="none"/>
              <a:tailEnd len="med" w="med" type="triangle"/>
            </a:ln>
          </p:spPr>
        </p:cxnSp>
        <p:sp>
          <p:nvSpPr>
            <p:cNvPr id="2090" name="Google Shape;2090;p281"/>
            <p:cNvSpPr txBox="1"/>
            <p:nvPr/>
          </p:nvSpPr>
          <p:spPr>
            <a:xfrm rot="-4960104">
              <a:off x="4060556" y="1969980"/>
              <a:ext cx="1032038" cy="255898"/>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GB" sz="2000">
                  <a:solidFill>
                    <a:schemeClr val="lt1"/>
                  </a:solidFill>
                  <a:latin typeface="Helvetica Neue"/>
                  <a:ea typeface="Helvetica Neue"/>
                  <a:cs typeface="Helvetica Neue"/>
                  <a:sym typeface="Helvetica Neue"/>
                </a:rPr>
                <a:t>OnFire</a:t>
              </a:r>
              <a:endParaRPr b="1" sz="2000">
                <a:solidFill>
                  <a:schemeClr val="lt1"/>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1"/>
                                        </p:tgtEl>
                                      </p:cBhvr>
                                    </p:animEffect>
                                    <p:set>
                                      <p:cBhvr>
                                        <p:cTn dur="1" fill="hold">
                                          <p:stCondLst>
                                            <p:cond delay="1000"/>
                                          </p:stCondLst>
                                        </p:cTn>
                                        <p:tgtEl>
                                          <p:spTgt spid="20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1000"/>
                                        <p:tgtEl>
                                          <p:spTgt spid="2079"/>
                                        </p:tgtEl>
                                      </p:cBhvr>
                                    </p:animEffect>
                                  </p:childTnLst>
                                </p:cTn>
                              </p:par>
                              <p:par>
                                <p:cTn fill="hold" nodeType="withEffect" presetClass="entr" presetID="10" presetSubtype="0">
                                  <p:stCondLst>
                                    <p:cond delay="0"/>
                                  </p:stCondLst>
                                  <p:childTnLst>
                                    <p:set>
                                      <p:cBhvr>
                                        <p:cTn dur="1" fill="hold">
                                          <p:stCondLst>
                                            <p:cond delay="0"/>
                                          </p:stCondLst>
                                        </p:cTn>
                                        <p:tgtEl>
                                          <p:spTgt spid="2085"/>
                                        </p:tgtEl>
                                        <p:attrNameLst>
                                          <p:attrName>style.visibility</p:attrName>
                                        </p:attrNameLst>
                                      </p:cBhvr>
                                      <p:to>
                                        <p:strVal val="visible"/>
                                      </p:to>
                                    </p:set>
                                    <p:animEffect filter="fade" transition="in">
                                      <p:cBhvr>
                                        <p:cTn dur="1000"/>
                                        <p:tgtEl>
                                          <p:spTgt spid="2085"/>
                                        </p:tgtEl>
                                      </p:cBhvr>
                                    </p:animEffect>
                                  </p:childTnLst>
                                </p:cTn>
                              </p:par>
                              <p:par>
                                <p:cTn fill="hold" nodeType="with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1000"/>
                                        <p:tgtEl>
                                          <p:spTgt spid="2088"/>
                                        </p:tgtEl>
                                      </p:cBhvr>
                                    </p:animEffect>
                                  </p:childTnLst>
                                </p:cTn>
                              </p:par>
                              <p:par>
                                <p:cTn fill="hold" nodeType="with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1000"/>
                                        <p:tgtEl>
                                          <p:spTgt spid="2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4" name="Shape 2094"/>
        <p:cNvGrpSpPr/>
        <p:nvPr/>
      </p:nvGrpSpPr>
      <p:grpSpPr>
        <a:xfrm>
          <a:off x="0" y="0"/>
          <a:ext cx="0" cy="0"/>
          <a:chOff x="0" y="0"/>
          <a:chExt cx="0" cy="0"/>
        </a:xfrm>
      </p:grpSpPr>
      <p:sp>
        <p:nvSpPr>
          <p:cNvPr id="2095" name="Google Shape;2095;p28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Who Pulls the Old Trigger?</a:t>
            </a:r>
            <a:endParaRPr/>
          </a:p>
        </p:txBody>
      </p:sp>
      <p:sp>
        <p:nvSpPr>
          <p:cNvPr id="2096" name="Google Shape;2096;p282"/>
          <p:cNvSpPr/>
          <p:nvPr/>
        </p:nvSpPr>
        <p:spPr>
          <a:xfrm>
            <a:off x="2925350" y="2560150"/>
            <a:ext cx="5377200" cy="88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InputComponent</a:t>
            </a:r>
            <a:endParaRPr sz="4800"/>
          </a:p>
        </p:txBody>
      </p:sp>
      <p:sp>
        <p:nvSpPr>
          <p:cNvPr id="2097" name="Google Shape;2097;p282"/>
          <p:cNvSpPr/>
          <p:nvPr/>
        </p:nvSpPr>
        <p:spPr>
          <a:xfrm>
            <a:off x="6493450" y="7158300"/>
            <a:ext cx="5377200" cy="88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endParaRPr b="1" sz="4800">
              <a:solidFill>
                <a:srgbClr val="FFFFFF"/>
              </a:solidFill>
              <a:latin typeface="Helvetica Neue"/>
              <a:ea typeface="Helvetica Neue"/>
              <a:cs typeface="Helvetica Neue"/>
              <a:sym typeface="Helvetica Neue"/>
            </a:endParaRPr>
          </a:p>
        </p:txBody>
      </p:sp>
      <p:sp>
        <p:nvSpPr>
          <p:cNvPr id="2098" name="Google Shape;2098;p282"/>
          <p:cNvSpPr/>
          <p:nvPr/>
        </p:nvSpPr>
        <p:spPr>
          <a:xfrm>
            <a:off x="6493450" y="5528950"/>
            <a:ext cx="5377200" cy="88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Mannequin</a:t>
            </a:r>
            <a:endParaRPr b="1" sz="4800">
              <a:solidFill>
                <a:srgbClr val="FFFFFF"/>
              </a:solidFill>
              <a:latin typeface="Helvetica Neue"/>
              <a:ea typeface="Helvetica Neue"/>
              <a:cs typeface="Helvetica Neue"/>
              <a:sym typeface="Helvetica Neue"/>
            </a:endParaRPr>
          </a:p>
        </p:txBody>
      </p:sp>
      <p:sp>
        <p:nvSpPr>
          <p:cNvPr id="2099" name="Google Shape;2099;p282"/>
          <p:cNvSpPr/>
          <p:nvPr/>
        </p:nvSpPr>
        <p:spPr>
          <a:xfrm>
            <a:off x="10194250" y="2586850"/>
            <a:ext cx="2876400" cy="88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BTTask</a:t>
            </a:r>
            <a:endParaRPr b="1" sz="4800">
              <a:solidFill>
                <a:srgbClr val="FFFFFF"/>
              </a:solidFill>
              <a:latin typeface="Helvetica Neue"/>
              <a:ea typeface="Helvetica Neue"/>
              <a:cs typeface="Helvetica Neue"/>
              <a:sym typeface="Helvetica Neue"/>
            </a:endParaRPr>
          </a:p>
        </p:txBody>
      </p:sp>
      <p:sp>
        <p:nvSpPr>
          <p:cNvPr id="2100" name="Google Shape;2100;p282"/>
          <p:cNvSpPr/>
          <p:nvPr/>
        </p:nvSpPr>
        <p:spPr>
          <a:xfrm>
            <a:off x="6493450" y="3963400"/>
            <a:ext cx="5377200" cy="9618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Animation BP</a:t>
            </a:r>
            <a:endParaRPr b="1" sz="4800">
              <a:solidFill>
                <a:srgbClr val="FFFFFF"/>
              </a:solidFill>
              <a:latin typeface="Helvetica Neue"/>
              <a:ea typeface="Helvetica Neue"/>
              <a:cs typeface="Helvetica Neue"/>
              <a:sym typeface="Helvetica Neue"/>
            </a:endParaRPr>
          </a:p>
        </p:txBody>
      </p:sp>
      <p:cxnSp>
        <p:nvCxnSpPr>
          <p:cNvPr id="2101" name="Google Shape;2101;p282"/>
          <p:cNvCxnSpPr>
            <a:stCxn id="2096" idx="3"/>
            <a:endCxn id="2100" idx="0"/>
          </p:cNvCxnSpPr>
          <p:nvPr/>
        </p:nvCxnSpPr>
        <p:spPr>
          <a:xfrm>
            <a:off x="8302550" y="3001450"/>
            <a:ext cx="879600" cy="962100"/>
          </a:xfrm>
          <a:prstGeom prst="straightConnector1">
            <a:avLst/>
          </a:prstGeom>
          <a:noFill/>
          <a:ln cap="flat" cmpd="sng" w="28575">
            <a:solidFill>
              <a:srgbClr val="FFFFFF"/>
            </a:solidFill>
            <a:prstDash val="solid"/>
            <a:round/>
            <a:headEnd len="med" w="med" type="none"/>
            <a:tailEnd len="med" w="med" type="triangle"/>
          </a:ln>
        </p:spPr>
      </p:cxnSp>
      <p:cxnSp>
        <p:nvCxnSpPr>
          <p:cNvPr id="2102" name="Google Shape;2102;p282"/>
          <p:cNvCxnSpPr>
            <a:stCxn id="2099" idx="1"/>
            <a:endCxn id="2100" idx="0"/>
          </p:cNvCxnSpPr>
          <p:nvPr/>
        </p:nvCxnSpPr>
        <p:spPr>
          <a:xfrm flipH="1">
            <a:off x="9182050" y="3028150"/>
            <a:ext cx="1012200" cy="935400"/>
          </a:xfrm>
          <a:prstGeom prst="straightConnector1">
            <a:avLst/>
          </a:prstGeom>
          <a:noFill/>
          <a:ln cap="flat" cmpd="sng" w="28575">
            <a:solidFill>
              <a:srgbClr val="FFFFFF"/>
            </a:solidFill>
            <a:prstDash val="solid"/>
            <a:round/>
            <a:headEnd len="med" w="med" type="none"/>
            <a:tailEnd len="med" w="med" type="triangle"/>
          </a:ln>
        </p:spPr>
      </p:cxnSp>
      <p:cxnSp>
        <p:nvCxnSpPr>
          <p:cNvPr id="2103" name="Google Shape;2103;p282"/>
          <p:cNvCxnSpPr>
            <a:stCxn id="2100" idx="2"/>
            <a:endCxn id="2098" idx="0"/>
          </p:cNvCxnSpPr>
          <p:nvPr/>
        </p:nvCxnSpPr>
        <p:spPr>
          <a:xfrm>
            <a:off x="9182050" y="4925200"/>
            <a:ext cx="0" cy="603900"/>
          </a:xfrm>
          <a:prstGeom prst="straightConnector1">
            <a:avLst/>
          </a:prstGeom>
          <a:noFill/>
          <a:ln cap="flat" cmpd="sng" w="28575">
            <a:solidFill>
              <a:srgbClr val="FFFFFF"/>
            </a:solidFill>
            <a:prstDash val="solid"/>
            <a:round/>
            <a:headEnd len="med" w="med" type="none"/>
            <a:tailEnd len="med" w="med" type="triangle"/>
          </a:ln>
        </p:spPr>
      </p:cxnSp>
      <p:cxnSp>
        <p:nvCxnSpPr>
          <p:cNvPr id="2104" name="Google Shape;2104;p282"/>
          <p:cNvCxnSpPr>
            <a:endCxn id="2097" idx="0"/>
          </p:cNvCxnSpPr>
          <p:nvPr/>
        </p:nvCxnSpPr>
        <p:spPr>
          <a:xfrm flipH="1">
            <a:off x="9182050" y="6411300"/>
            <a:ext cx="37800" cy="7470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Google Shape;2109;p28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Who Pulls the New Trigger?</a:t>
            </a:r>
            <a:endParaRPr/>
          </a:p>
        </p:txBody>
      </p:sp>
      <p:sp>
        <p:nvSpPr>
          <p:cNvPr id="2110" name="Google Shape;2110;p283"/>
          <p:cNvSpPr/>
          <p:nvPr/>
        </p:nvSpPr>
        <p:spPr>
          <a:xfrm>
            <a:off x="2925350" y="2560150"/>
            <a:ext cx="5377200" cy="88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InputComponent</a:t>
            </a:r>
            <a:endParaRPr sz="4800"/>
          </a:p>
        </p:txBody>
      </p:sp>
      <p:sp>
        <p:nvSpPr>
          <p:cNvPr id="2111" name="Google Shape;2111;p283"/>
          <p:cNvSpPr/>
          <p:nvPr/>
        </p:nvSpPr>
        <p:spPr>
          <a:xfrm>
            <a:off x="6512350" y="6053100"/>
            <a:ext cx="5377200" cy="88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endParaRPr b="1" sz="4800">
              <a:solidFill>
                <a:srgbClr val="FFFFFF"/>
              </a:solidFill>
              <a:latin typeface="Helvetica Neue"/>
              <a:ea typeface="Helvetica Neue"/>
              <a:cs typeface="Helvetica Neue"/>
              <a:sym typeface="Helvetica Neue"/>
            </a:endParaRPr>
          </a:p>
        </p:txBody>
      </p:sp>
      <p:sp>
        <p:nvSpPr>
          <p:cNvPr id="2112" name="Google Shape;2112;p283"/>
          <p:cNvSpPr/>
          <p:nvPr/>
        </p:nvSpPr>
        <p:spPr>
          <a:xfrm>
            <a:off x="6512350" y="4499075"/>
            <a:ext cx="5377200" cy="88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Mannequin</a:t>
            </a:r>
            <a:endParaRPr b="1" sz="4800">
              <a:solidFill>
                <a:srgbClr val="FFFFFF"/>
              </a:solidFill>
              <a:latin typeface="Helvetica Neue"/>
              <a:ea typeface="Helvetica Neue"/>
              <a:cs typeface="Helvetica Neue"/>
              <a:sym typeface="Helvetica Neue"/>
            </a:endParaRPr>
          </a:p>
        </p:txBody>
      </p:sp>
      <p:sp>
        <p:nvSpPr>
          <p:cNvPr id="2113" name="Google Shape;2113;p283"/>
          <p:cNvSpPr/>
          <p:nvPr/>
        </p:nvSpPr>
        <p:spPr>
          <a:xfrm>
            <a:off x="10194250" y="2586850"/>
            <a:ext cx="2876400" cy="88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BTTask</a:t>
            </a:r>
            <a:endParaRPr b="1" sz="4800">
              <a:solidFill>
                <a:srgbClr val="FFFFFF"/>
              </a:solidFill>
              <a:latin typeface="Helvetica Neue"/>
              <a:ea typeface="Helvetica Neue"/>
              <a:cs typeface="Helvetica Neue"/>
              <a:sym typeface="Helvetica Neue"/>
            </a:endParaRPr>
          </a:p>
        </p:txBody>
      </p:sp>
      <p:cxnSp>
        <p:nvCxnSpPr>
          <p:cNvPr id="2114" name="Google Shape;2114;p283"/>
          <p:cNvCxnSpPr>
            <a:stCxn id="2110" idx="3"/>
            <a:endCxn id="2112" idx="0"/>
          </p:cNvCxnSpPr>
          <p:nvPr/>
        </p:nvCxnSpPr>
        <p:spPr>
          <a:xfrm>
            <a:off x="8302550" y="3001450"/>
            <a:ext cx="898500" cy="1497600"/>
          </a:xfrm>
          <a:prstGeom prst="straightConnector1">
            <a:avLst/>
          </a:prstGeom>
          <a:noFill/>
          <a:ln cap="flat" cmpd="sng" w="28575">
            <a:solidFill>
              <a:srgbClr val="FFFFFF"/>
            </a:solidFill>
            <a:prstDash val="solid"/>
            <a:round/>
            <a:headEnd len="med" w="med" type="none"/>
            <a:tailEnd len="med" w="med" type="triangle"/>
          </a:ln>
        </p:spPr>
      </p:cxnSp>
      <p:cxnSp>
        <p:nvCxnSpPr>
          <p:cNvPr id="2115" name="Google Shape;2115;p283"/>
          <p:cNvCxnSpPr>
            <a:stCxn id="2113" idx="1"/>
            <a:endCxn id="2112" idx="0"/>
          </p:cNvCxnSpPr>
          <p:nvPr/>
        </p:nvCxnSpPr>
        <p:spPr>
          <a:xfrm flipH="1">
            <a:off x="9200950" y="3028150"/>
            <a:ext cx="993300" cy="1470900"/>
          </a:xfrm>
          <a:prstGeom prst="straightConnector1">
            <a:avLst/>
          </a:prstGeom>
          <a:noFill/>
          <a:ln cap="flat" cmpd="sng" w="28575">
            <a:solidFill>
              <a:srgbClr val="FFFFFF"/>
            </a:solidFill>
            <a:prstDash val="solid"/>
            <a:round/>
            <a:headEnd len="med" w="med" type="none"/>
            <a:tailEnd len="med" w="med" type="triangle"/>
          </a:ln>
        </p:spPr>
      </p:cxnSp>
      <p:cxnSp>
        <p:nvCxnSpPr>
          <p:cNvPr id="2116" name="Google Shape;2116;p283"/>
          <p:cNvCxnSpPr>
            <a:stCxn id="2112" idx="2"/>
            <a:endCxn id="2111" idx="0"/>
          </p:cNvCxnSpPr>
          <p:nvPr/>
        </p:nvCxnSpPr>
        <p:spPr>
          <a:xfrm>
            <a:off x="9200950" y="5381675"/>
            <a:ext cx="0" cy="6714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Google Shape;2121;p284"/>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Direct Firing Control</a:t>
            </a:r>
            <a:endParaRPr/>
          </a:p>
        </p:txBody>
      </p:sp>
      <p:sp>
        <p:nvSpPr>
          <p:cNvPr id="2122" name="Google Shape;2122;p284"/>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marR="0" rtl="0" algn="l">
              <a:lnSpc>
                <a:spcPct val="115000"/>
              </a:lnSpc>
              <a:spcBef>
                <a:spcPts val="0"/>
              </a:spcBef>
              <a:spcAft>
                <a:spcPts val="0"/>
              </a:spcAft>
              <a:buSzPts val="5400"/>
              <a:buChar char="●"/>
            </a:pPr>
            <a:r>
              <a:rPr lang="en-GB"/>
              <a:t>Rename the </a:t>
            </a:r>
            <a:r>
              <a:rPr lang="en-GB">
                <a:solidFill>
                  <a:srgbClr val="FFFF00"/>
                </a:solidFill>
                <a:latin typeface="Consolas"/>
                <a:ea typeface="Consolas"/>
                <a:cs typeface="Consolas"/>
                <a:sym typeface="Consolas"/>
              </a:rPr>
              <a:t>Fire</a:t>
            </a:r>
            <a:r>
              <a:rPr lang="en-GB"/>
              <a:t> function to </a:t>
            </a:r>
            <a:r>
              <a:rPr lang="en-GB">
                <a:solidFill>
                  <a:srgbClr val="FFFF00"/>
                </a:solidFill>
                <a:latin typeface="Consolas"/>
                <a:ea typeface="Consolas"/>
                <a:cs typeface="Consolas"/>
                <a:sym typeface="Consolas"/>
              </a:rPr>
              <a:t>PullTrigger</a:t>
            </a:r>
            <a:r>
              <a:rPr lang="en-GB"/>
              <a:t>.</a:t>
            </a:r>
            <a:endParaRPr/>
          </a:p>
          <a:p>
            <a:pPr indent="-800100" lvl="0" marL="914400" rtl="0" algn="l">
              <a:spcBef>
                <a:spcPts val="0"/>
              </a:spcBef>
              <a:spcAft>
                <a:spcPts val="0"/>
              </a:spcAft>
              <a:buSzPts val="5400"/>
              <a:buChar char="●"/>
            </a:pPr>
            <a:r>
              <a:rPr lang="en-GB"/>
              <a:t>Should not be called from the Animation layer.</a:t>
            </a:r>
            <a:endParaRPr/>
          </a:p>
          <a:p>
            <a:pPr indent="-800100" lvl="0" marL="914400" rtl="0" algn="l">
              <a:spcBef>
                <a:spcPts val="0"/>
              </a:spcBef>
              <a:spcAft>
                <a:spcPts val="0"/>
              </a:spcAft>
              <a:buSzPts val="5400"/>
              <a:buChar char="●"/>
            </a:pPr>
            <a:r>
              <a:rPr lang="en-GB"/>
              <a:t>Strip out all shooting animations.</a:t>
            </a:r>
            <a:endParaRPr/>
          </a:p>
          <a:p>
            <a:pPr indent="-800100" lvl="0" marL="914400" rtl="0" algn="l">
              <a:spcBef>
                <a:spcPts val="0"/>
              </a:spcBef>
              <a:spcAft>
                <a:spcPts val="0"/>
              </a:spcAft>
              <a:buSzPts val="5400"/>
              <a:buChar char="●"/>
            </a:pPr>
            <a:r>
              <a:rPr lang="en-GB"/>
              <a:t>Shoot BTTask should fire once.</a:t>
            </a:r>
            <a:endParaRPr/>
          </a:p>
          <a:p>
            <a:pPr indent="-800100" lvl="0" marL="914400" rtl="0" algn="l">
              <a:spcBef>
                <a:spcPts val="0"/>
              </a:spcBef>
              <a:spcAft>
                <a:spcPts val="0"/>
              </a:spcAft>
              <a:buSzPts val="5400"/>
              <a:buChar char="●"/>
            </a:pPr>
            <a:r>
              <a:rPr lang="en-GB"/>
              <a:t>Doesn’t matter if this leads to rapid firing.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0" st="0"/>
                                            </p:txEl>
                                          </p:spTgt>
                                        </p:tgtEl>
                                        <p:attrNameLst>
                                          <p:attrName>style.visibility</p:attrName>
                                        </p:attrNameLst>
                                      </p:cBhvr>
                                      <p:to>
                                        <p:strVal val="visible"/>
                                      </p:to>
                                    </p:set>
                                    <p:animEffect filter="fade" transition="in">
                                      <p:cBhvr>
                                        <p:cTn dur="1000"/>
                                        <p:tgtEl>
                                          <p:spTgt spid="2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1" st="1"/>
                                            </p:txEl>
                                          </p:spTgt>
                                        </p:tgtEl>
                                        <p:attrNameLst>
                                          <p:attrName>style.visibility</p:attrName>
                                        </p:attrNameLst>
                                      </p:cBhvr>
                                      <p:to>
                                        <p:strVal val="visible"/>
                                      </p:to>
                                    </p:set>
                                    <p:animEffect filter="fade" transition="in">
                                      <p:cBhvr>
                                        <p:cTn dur="1000"/>
                                        <p:tgtEl>
                                          <p:spTgt spid="2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2" st="2"/>
                                            </p:txEl>
                                          </p:spTgt>
                                        </p:tgtEl>
                                        <p:attrNameLst>
                                          <p:attrName>style.visibility</p:attrName>
                                        </p:attrNameLst>
                                      </p:cBhvr>
                                      <p:to>
                                        <p:strVal val="visible"/>
                                      </p:to>
                                    </p:set>
                                    <p:animEffect filter="fade" transition="in">
                                      <p:cBhvr>
                                        <p:cTn dur="1000"/>
                                        <p:tgtEl>
                                          <p:spTgt spid="2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3" st="3"/>
                                            </p:txEl>
                                          </p:spTgt>
                                        </p:tgtEl>
                                        <p:attrNameLst>
                                          <p:attrName>style.visibility</p:attrName>
                                        </p:attrNameLst>
                                      </p:cBhvr>
                                      <p:to>
                                        <p:strVal val="visible"/>
                                      </p:to>
                                    </p:set>
                                    <p:animEffect filter="fade" transition="in">
                                      <p:cBhvr>
                                        <p:cTn dur="1000"/>
                                        <p:tgtEl>
                                          <p:spTgt spid="2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4" st="4"/>
                                            </p:txEl>
                                          </p:spTgt>
                                        </p:tgtEl>
                                        <p:attrNameLst>
                                          <p:attrName>style.visibility</p:attrName>
                                        </p:attrNameLst>
                                      </p:cBhvr>
                                      <p:to>
                                        <p:strVal val="visible"/>
                                      </p:to>
                                    </p:set>
                                    <p:animEffect filter="fade" transition="in">
                                      <p:cBhvr>
                                        <p:cTn dur="1000"/>
                                        <p:tgtEl>
                                          <p:spTgt spid="21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Google Shape;2127;p285"/>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Cooldown Nodes &amp; Gameplay Tags</a:t>
            </a:r>
            <a:endParaRPr/>
          </a:p>
        </p:txBody>
      </p:sp>
      <p:sp>
        <p:nvSpPr>
          <p:cNvPr id="2128" name="Google Shape;2128;p285"/>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Google Shape;2133;p28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134" name="Google Shape;2134;p28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How cooldown nodes work.</a:t>
            </a:r>
            <a:endParaRPr/>
          </a:p>
          <a:p>
            <a:pPr indent="-800100" lvl="0" marL="914400" rtl="0" algn="l">
              <a:spcBef>
                <a:spcPts val="0"/>
              </a:spcBef>
              <a:spcAft>
                <a:spcPts val="0"/>
              </a:spcAft>
              <a:buSzPts val="5400"/>
              <a:buChar char="●"/>
            </a:pPr>
            <a:r>
              <a:rPr lang="en-GB"/>
              <a:t>Adding gameplay tags.</a:t>
            </a:r>
            <a:endParaRPr/>
          </a:p>
          <a:p>
            <a:pPr indent="-800100" lvl="0" marL="914400" rtl="0" algn="l">
              <a:spcBef>
                <a:spcPts val="0"/>
              </a:spcBef>
              <a:spcAft>
                <a:spcPts val="0"/>
              </a:spcAft>
              <a:buSzPts val="5400"/>
              <a:buChar char="●"/>
            </a:pPr>
            <a:r>
              <a:rPr lang="en-GB"/>
              <a:t>Challenge: Let the AI Cooldown</a:t>
            </a:r>
            <a:endParaRPr/>
          </a:p>
          <a:p>
            <a:pPr indent="-800100" lvl="0" marL="914400" rtl="0" algn="l">
              <a:spcBef>
                <a:spcPts val="0"/>
              </a:spcBef>
              <a:spcAft>
                <a:spcPts val="0"/>
              </a:spcAft>
              <a:buSzPts val="5400"/>
              <a:buChar char="●"/>
            </a:pPr>
            <a:r>
              <a:rPr lang="en-GB"/>
              <a:t>Randomised burst of fire.</a:t>
            </a:r>
            <a:endParaRPr/>
          </a:p>
          <a:p>
            <a:pPr indent="-800100" lvl="0" marL="914400" rtl="0" algn="l">
              <a:spcBef>
                <a:spcPts val="0"/>
              </a:spcBef>
              <a:spcAft>
                <a:spcPts val="0"/>
              </a:spcAft>
              <a:buSzPts val="5400"/>
              <a:buChar char="●"/>
            </a:pPr>
            <a:r>
              <a:rPr lang="en-GB"/>
              <a:t>Separated into sub-behaviour trees.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0" st="0"/>
                                            </p:txEl>
                                          </p:spTgt>
                                        </p:tgtEl>
                                        <p:attrNameLst>
                                          <p:attrName>style.visibility</p:attrName>
                                        </p:attrNameLst>
                                      </p:cBhvr>
                                      <p:to>
                                        <p:strVal val="visible"/>
                                      </p:to>
                                    </p:set>
                                    <p:animEffect filter="fade" transition="in">
                                      <p:cBhvr>
                                        <p:cTn dur="1000"/>
                                        <p:tgtEl>
                                          <p:spTgt spid="2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1" st="1"/>
                                            </p:txEl>
                                          </p:spTgt>
                                        </p:tgtEl>
                                        <p:attrNameLst>
                                          <p:attrName>style.visibility</p:attrName>
                                        </p:attrNameLst>
                                      </p:cBhvr>
                                      <p:to>
                                        <p:strVal val="visible"/>
                                      </p:to>
                                    </p:set>
                                    <p:animEffect filter="fade" transition="in">
                                      <p:cBhvr>
                                        <p:cTn dur="1000"/>
                                        <p:tgtEl>
                                          <p:spTgt spid="2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2" st="2"/>
                                            </p:txEl>
                                          </p:spTgt>
                                        </p:tgtEl>
                                        <p:attrNameLst>
                                          <p:attrName>style.visibility</p:attrName>
                                        </p:attrNameLst>
                                      </p:cBhvr>
                                      <p:to>
                                        <p:strVal val="visible"/>
                                      </p:to>
                                    </p:set>
                                    <p:animEffect filter="fade" transition="in">
                                      <p:cBhvr>
                                        <p:cTn dur="1000"/>
                                        <p:tgtEl>
                                          <p:spTgt spid="21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3" st="3"/>
                                            </p:txEl>
                                          </p:spTgt>
                                        </p:tgtEl>
                                        <p:attrNameLst>
                                          <p:attrName>style.visibility</p:attrName>
                                        </p:attrNameLst>
                                      </p:cBhvr>
                                      <p:to>
                                        <p:strVal val="visible"/>
                                      </p:to>
                                    </p:set>
                                    <p:animEffect filter="fade" transition="in">
                                      <p:cBhvr>
                                        <p:cTn dur="1000"/>
                                        <p:tgtEl>
                                          <p:spTgt spid="21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4" st="4"/>
                                            </p:txEl>
                                          </p:spTgt>
                                        </p:tgtEl>
                                        <p:attrNameLst>
                                          <p:attrName>style.visibility</p:attrName>
                                        </p:attrNameLst>
                                      </p:cBhvr>
                                      <p:to>
                                        <p:strVal val="visible"/>
                                      </p:to>
                                    </p:set>
                                    <p:animEffect filter="fade" transition="in">
                                      <p:cBhvr>
                                        <p:cTn dur="1000"/>
                                        <p:tgtEl>
                                          <p:spTgt spid="21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4"/>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Add a Navmesh</a:t>
            </a:r>
            <a:endParaRPr/>
          </a:p>
        </p:txBody>
      </p:sp>
      <p:sp>
        <p:nvSpPr>
          <p:cNvPr id="288" name="Google Shape;288;p44"/>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Ensure it covers “up the stairs”</a:t>
            </a:r>
            <a:endParaRPr/>
          </a:p>
          <a:p>
            <a:pPr indent="-800100" lvl="0" marL="914400" rtl="0" algn="l">
              <a:spcBef>
                <a:spcPts val="0"/>
              </a:spcBef>
              <a:spcAft>
                <a:spcPts val="0"/>
              </a:spcAft>
              <a:buSzPts val="5400"/>
              <a:buChar char="●"/>
            </a:pPr>
            <a:r>
              <a:rPr lang="en-GB"/>
              <a:t>Preview with the P key</a:t>
            </a:r>
            <a:endParaRPr/>
          </a:p>
          <a:p>
            <a:pPr indent="-800100" lvl="0" marL="914400" rtl="0" algn="l">
              <a:spcBef>
                <a:spcPts val="0"/>
              </a:spcBef>
              <a:spcAft>
                <a:spcPts val="0"/>
              </a:spcAft>
              <a:buSzPts val="5400"/>
              <a:buChar char="●"/>
            </a:pPr>
            <a:r>
              <a:rPr lang="en-GB"/>
              <a:t>Share on the community site.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1000"/>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1000"/>
                                        <p:tgtEl>
                                          <p:spTgt spid="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Effect filter="fade" transition="in">
                                      <p:cBhvr>
                                        <p:cTn dur="1000"/>
                                        <p:tgtEl>
                                          <p:spTgt spid="2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28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Let the AI Cooldown</a:t>
            </a:r>
            <a:endParaRPr/>
          </a:p>
        </p:txBody>
      </p:sp>
      <p:sp>
        <p:nvSpPr>
          <p:cNvPr id="2140" name="Google Shape;2140;p28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AI should pause between gunshots.</a:t>
            </a:r>
            <a:endParaRPr/>
          </a:p>
          <a:p>
            <a:pPr indent="-800100" lvl="0" marL="914400" rtl="0" algn="l">
              <a:spcBef>
                <a:spcPts val="0"/>
              </a:spcBef>
              <a:spcAft>
                <a:spcPts val="0"/>
              </a:spcAft>
              <a:buSzPts val="5400"/>
              <a:buChar char="●"/>
            </a:pPr>
            <a:r>
              <a:rPr lang="en-GB"/>
              <a:t>Ensure</a:t>
            </a:r>
            <a:r>
              <a:rPr lang="en-GB"/>
              <a:t> this works both moving and stationary.</a:t>
            </a:r>
            <a:endParaRPr/>
          </a:p>
          <a:p>
            <a:pPr indent="-800100" lvl="0" marL="914400" rtl="0" algn="l">
              <a:spcBef>
                <a:spcPts val="0"/>
              </a:spcBef>
              <a:spcAft>
                <a:spcPts val="0"/>
              </a:spcAft>
              <a:buSzPts val="5400"/>
              <a:buChar char="●"/>
            </a:pPr>
            <a:r>
              <a:rPr lang="en-GB"/>
              <a:t>Keep duplication to a minimum.</a:t>
            </a:r>
            <a:endParaRPr/>
          </a:p>
          <a:p>
            <a:pPr indent="-800100" lvl="0" marL="914400" rtl="0" algn="l">
              <a:spcBef>
                <a:spcPts val="0"/>
              </a:spcBef>
              <a:spcAft>
                <a:spcPts val="0"/>
              </a:spcAft>
              <a:buSzPts val="5400"/>
              <a:buChar char="●"/>
            </a:pPr>
            <a:r>
              <a:rPr lang="en-GB">
                <a:solidFill>
                  <a:srgbClr val="FFFF00"/>
                </a:solidFill>
              </a:rPr>
              <a:t>BONUS:</a:t>
            </a:r>
            <a:r>
              <a:rPr lang="en-GB"/>
              <a:t> implement bursts of fire.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0" st="0"/>
                                            </p:txEl>
                                          </p:spTgt>
                                        </p:tgtEl>
                                        <p:attrNameLst>
                                          <p:attrName>style.visibility</p:attrName>
                                        </p:attrNameLst>
                                      </p:cBhvr>
                                      <p:to>
                                        <p:strVal val="visible"/>
                                      </p:to>
                                    </p:set>
                                    <p:animEffect filter="fade" transition="in">
                                      <p:cBhvr>
                                        <p:cTn dur="1000"/>
                                        <p:tgtEl>
                                          <p:spTgt spid="2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1" st="1"/>
                                            </p:txEl>
                                          </p:spTgt>
                                        </p:tgtEl>
                                        <p:attrNameLst>
                                          <p:attrName>style.visibility</p:attrName>
                                        </p:attrNameLst>
                                      </p:cBhvr>
                                      <p:to>
                                        <p:strVal val="visible"/>
                                      </p:to>
                                    </p:set>
                                    <p:animEffect filter="fade" transition="in">
                                      <p:cBhvr>
                                        <p:cTn dur="1000"/>
                                        <p:tgtEl>
                                          <p:spTgt spid="2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2" st="2"/>
                                            </p:txEl>
                                          </p:spTgt>
                                        </p:tgtEl>
                                        <p:attrNameLst>
                                          <p:attrName>style.visibility</p:attrName>
                                        </p:attrNameLst>
                                      </p:cBhvr>
                                      <p:to>
                                        <p:strVal val="visible"/>
                                      </p:to>
                                    </p:set>
                                    <p:animEffect filter="fade" transition="in">
                                      <p:cBhvr>
                                        <p:cTn dur="1000"/>
                                        <p:tgtEl>
                                          <p:spTgt spid="2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3" st="3"/>
                                            </p:txEl>
                                          </p:spTgt>
                                        </p:tgtEl>
                                        <p:attrNameLst>
                                          <p:attrName>style.visibility</p:attrName>
                                        </p:attrNameLst>
                                      </p:cBhvr>
                                      <p:to>
                                        <p:strVal val="visible"/>
                                      </p:to>
                                    </p:set>
                                    <p:animEffect filter="fade" transition="in">
                                      <p:cBhvr>
                                        <p:cTn dur="1000"/>
                                        <p:tgtEl>
                                          <p:spTgt spid="214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sp>
        <p:nvSpPr>
          <p:cNvPr id="2145" name="Google Shape;2145;p28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Animation Montages and Slots</a:t>
            </a:r>
            <a:endParaRPr/>
          </a:p>
        </p:txBody>
      </p:sp>
      <p:sp>
        <p:nvSpPr>
          <p:cNvPr id="2146" name="Google Shape;2146;p28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0" name="Shape 2150"/>
        <p:cNvGrpSpPr/>
        <p:nvPr/>
      </p:nvGrpSpPr>
      <p:grpSpPr>
        <a:xfrm>
          <a:off x="0" y="0"/>
          <a:ext cx="0" cy="0"/>
          <a:chOff x="0" y="0"/>
          <a:chExt cx="0" cy="0"/>
        </a:xfrm>
      </p:grpSpPr>
      <p:sp>
        <p:nvSpPr>
          <p:cNvPr id="2151" name="Google Shape;2151;p28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152" name="Google Shape;2152;p28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What is an animation slot?</a:t>
            </a:r>
            <a:endParaRPr/>
          </a:p>
          <a:p>
            <a:pPr indent="-800100" lvl="0" marL="914400" rtl="0" algn="l">
              <a:spcBef>
                <a:spcPts val="0"/>
              </a:spcBef>
              <a:spcAft>
                <a:spcPts val="0"/>
              </a:spcAft>
              <a:buSzPts val="5400"/>
              <a:buChar char="●"/>
            </a:pPr>
            <a:r>
              <a:rPr lang="en-GB"/>
              <a:t>How to blend by root bone.</a:t>
            </a:r>
            <a:endParaRPr/>
          </a:p>
          <a:p>
            <a:pPr indent="-800100" lvl="0" marL="914400" rtl="0" algn="l">
              <a:spcBef>
                <a:spcPts val="0"/>
              </a:spcBef>
              <a:spcAft>
                <a:spcPts val="0"/>
              </a:spcAft>
              <a:buSzPts val="5400"/>
              <a:buChar char="●"/>
            </a:pPr>
            <a:r>
              <a:rPr lang="en-GB"/>
              <a:t>"Caching" a pose.</a:t>
            </a:r>
            <a:endParaRPr/>
          </a:p>
          <a:p>
            <a:pPr indent="-800100" lvl="0" marL="914400" rtl="0" algn="l">
              <a:spcBef>
                <a:spcPts val="0"/>
              </a:spcBef>
              <a:spcAft>
                <a:spcPts val="0"/>
              </a:spcAft>
              <a:buSzPts val="5400"/>
              <a:buChar char="●"/>
            </a:pPr>
            <a:r>
              <a:rPr lang="en-GB"/>
              <a:t>Challenge: Create and Play Firing Montage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0" st="0"/>
                                            </p:txEl>
                                          </p:spTgt>
                                        </p:tgtEl>
                                        <p:attrNameLst>
                                          <p:attrName>style.visibility</p:attrName>
                                        </p:attrNameLst>
                                      </p:cBhvr>
                                      <p:to>
                                        <p:strVal val="visible"/>
                                      </p:to>
                                    </p:set>
                                    <p:animEffect filter="fade" transition="in">
                                      <p:cBhvr>
                                        <p:cTn dur="1000"/>
                                        <p:tgtEl>
                                          <p:spTgt spid="2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1" st="1"/>
                                            </p:txEl>
                                          </p:spTgt>
                                        </p:tgtEl>
                                        <p:attrNameLst>
                                          <p:attrName>style.visibility</p:attrName>
                                        </p:attrNameLst>
                                      </p:cBhvr>
                                      <p:to>
                                        <p:strVal val="visible"/>
                                      </p:to>
                                    </p:set>
                                    <p:animEffect filter="fade" transition="in">
                                      <p:cBhvr>
                                        <p:cTn dur="1000"/>
                                        <p:tgtEl>
                                          <p:spTgt spid="2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2" st="2"/>
                                            </p:txEl>
                                          </p:spTgt>
                                        </p:tgtEl>
                                        <p:attrNameLst>
                                          <p:attrName>style.visibility</p:attrName>
                                        </p:attrNameLst>
                                      </p:cBhvr>
                                      <p:to>
                                        <p:strVal val="visible"/>
                                      </p:to>
                                    </p:set>
                                    <p:animEffect filter="fade" transition="in">
                                      <p:cBhvr>
                                        <p:cTn dur="1000"/>
                                        <p:tgtEl>
                                          <p:spTgt spid="2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3" st="3"/>
                                            </p:txEl>
                                          </p:spTgt>
                                        </p:tgtEl>
                                        <p:attrNameLst>
                                          <p:attrName>style.visibility</p:attrName>
                                        </p:attrNameLst>
                                      </p:cBhvr>
                                      <p:to>
                                        <p:strVal val="visible"/>
                                      </p:to>
                                    </p:set>
                                    <p:animEffect filter="fade" transition="in">
                                      <p:cBhvr>
                                        <p:cTn dur="1000"/>
                                        <p:tgtEl>
                                          <p:spTgt spid="21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Google Shape;2157;p290"/>
          <p:cNvSpPr/>
          <p:nvPr/>
        </p:nvSpPr>
        <p:spPr>
          <a:xfrm>
            <a:off x="1893250" y="6204750"/>
            <a:ext cx="8293800" cy="2558400"/>
          </a:xfrm>
          <a:prstGeom prst="rect">
            <a:avLst/>
          </a:prstGeom>
          <a:noFill/>
          <a:ln cap="flat" cmpd="sng" w="38100">
            <a:solidFill>
              <a:srgbClr val="FFFF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29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Who’s Animating the FP Arms?</a:t>
            </a:r>
            <a:endParaRPr/>
          </a:p>
        </p:txBody>
      </p:sp>
      <p:sp>
        <p:nvSpPr>
          <p:cNvPr id="2159" name="Google Shape;2159;p290"/>
          <p:cNvSpPr txBox="1"/>
          <p:nvPr/>
        </p:nvSpPr>
        <p:spPr>
          <a:xfrm>
            <a:off x="1946050" y="5156950"/>
            <a:ext cx="5178000" cy="1254000"/>
          </a:xfrm>
          <a:prstGeom prst="rect">
            <a:avLst/>
          </a:prstGeom>
          <a:no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rPr b="1" lang="en-GB" sz="4800">
                <a:solidFill>
                  <a:srgbClr val="FFFF00"/>
                </a:solidFill>
                <a:latin typeface="Helvetica Neue"/>
                <a:ea typeface="Helvetica Neue"/>
                <a:cs typeface="Helvetica Neue"/>
                <a:sym typeface="Helvetica Neue"/>
              </a:rPr>
              <a:t>Animation BP</a:t>
            </a:r>
            <a:endParaRPr sz="4800">
              <a:solidFill>
                <a:srgbClr val="FFFF00"/>
              </a:solidFill>
            </a:endParaRPr>
          </a:p>
          <a:p>
            <a:pPr indent="0" lvl="0" marL="0" rtl="0" algn="ctr">
              <a:spcBef>
                <a:spcPts val="0"/>
              </a:spcBef>
              <a:spcAft>
                <a:spcPts val="0"/>
              </a:spcAft>
              <a:buNone/>
            </a:pPr>
            <a:r>
              <a:t/>
            </a:r>
            <a:endParaRPr sz="2800">
              <a:solidFill>
                <a:srgbClr val="FFFF00"/>
              </a:solidFill>
            </a:endParaRPr>
          </a:p>
        </p:txBody>
      </p:sp>
      <p:sp>
        <p:nvSpPr>
          <p:cNvPr id="2160" name="Google Shape;2160;p290"/>
          <p:cNvSpPr txBox="1"/>
          <p:nvPr/>
        </p:nvSpPr>
        <p:spPr>
          <a:xfrm>
            <a:off x="2073100" y="6923250"/>
            <a:ext cx="5178000" cy="11214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State Machine</a:t>
            </a:r>
            <a:endParaRPr sz="2800"/>
          </a:p>
        </p:txBody>
      </p:sp>
      <p:sp>
        <p:nvSpPr>
          <p:cNvPr id="2161" name="Google Shape;2161;p290"/>
          <p:cNvSpPr txBox="1"/>
          <p:nvPr/>
        </p:nvSpPr>
        <p:spPr>
          <a:xfrm>
            <a:off x="8137300" y="6856950"/>
            <a:ext cx="1594800" cy="12540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IK</a:t>
            </a:r>
            <a:endParaRPr sz="2800"/>
          </a:p>
        </p:txBody>
      </p:sp>
      <p:sp>
        <p:nvSpPr>
          <p:cNvPr id="2162" name="Google Shape;2162;p290"/>
          <p:cNvSpPr txBox="1"/>
          <p:nvPr/>
        </p:nvSpPr>
        <p:spPr>
          <a:xfrm>
            <a:off x="12020050" y="5156950"/>
            <a:ext cx="3343200" cy="9870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00FF00"/>
                </a:solidFill>
                <a:latin typeface="Helvetica Neue"/>
                <a:ea typeface="Helvetica Neue"/>
                <a:cs typeface="Helvetica Neue"/>
                <a:sym typeface="Helvetica Neue"/>
              </a:rPr>
              <a:t>FP Mesh</a:t>
            </a:r>
            <a:endParaRPr sz="2800">
              <a:solidFill>
                <a:srgbClr val="00FF00"/>
              </a:solidFill>
            </a:endParaRPr>
          </a:p>
        </p:txBody>
      </p:sp>
      <p:cxnSp>
        <p:nvCxnSpPr>
          <p:cNvPr id="2163" name="Google Shape;2163;p290"/>
          <p:cNvCxnSpPr>
            <a:stCxn id="2160" idx="3"/>
            <a:endCxn id="2161" idx="1"/>
          </p:cNvCxnSpPr>
          <p:nvPr/>
        </p:nvCxnSpPr>
        <p:spPr>
          <a:xfrm>
            <a:off x="7251100" y="7483950"/>
            <a:ext cx="886200" cy="0"/>
          </a:xfrm>
          <a:prstGeom prst="straightConnector1">
            <a:avLst/>
          </a:prstGeom>
          <a:noFill/>
          <a:ln cap="flat" cmpd="sng" w="38100">
            <a:solidFill>
              <a:srgbClr val="FFFFFF"/>
            </a:solidFill>
            <a:prstDash val="solid"/>
            <a:round/>
            <a:headEnd len="med" w="med" type="none"/>
            <a:tailEnd len="med" w="med" type="triangle"/>
          </a:ln>
        </p:spPr>
      </p:cxnSp>
      <p:cxnSp>
        <p:nvCxnSpPr>
          <p:cNvPr id="2164" name="Google Shape;2164;p290"/>
          <p:cNvCxnSpPr>
            <a:stCxn id="2157" idx="3"/>
            <a:endCxn id="2162" idx="1"/>
          </p:cNvCxnSpPr>
          <p:nvPr/>
        </p:nvCxnSpPr>
        <p:spPr>
          <a:xfrm flipH="1" rot="10800000">
            <a:off x="10187050" y="5650350"/>
            <a:ext cx="1833000" cy="1833600"/>
          </a:xfrm>
          <a:prstGeom prst="straightConnector1">
            <a:avLst/>
          </a:prstGeom>
          <a:noFill/>
          <a:ln cap="flat" cmpd="sng" w="38100">
            <a:solidFill>
              <a:srgbClr val="FFFFFF"/>
            </a:solidFill>
            <a:prstDash val="solid"/>
            <a:round/>
            <a:headEnd len="med" w="med" type="none"/>
            <a:tailEnd len="med" w="med" type="triangle"/>
          </a:ln>
        </p:spPr>
      </p:cxnSp>
      <p:sp>
        <p:nvSpPr>
          <p:cNvPr id="2165" name="Google Shape;2165;p290"/>
          <p:cNvSpPr txBox="1"/>
          <p:nvPr/>
        </p:nvSpPr>
        <p:spPr>
          <a:xfrm>
            <a:off x="4970350" y="2997925"/>
            <a:ext cx="2139600" cy="12540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endParaRPr sz="2800"/>
          </a:p>
        </p:txBody>
      </p:sp>
      <p:cxnSp>
        <p:nvCxnSpPr>
          <p:cNvPr id="2166" name="Google Shape;2166;p290"/>
          <p:cNvCxnSpPr>
            <a:stCxn id="2165" idx="3"/>
            <a:endCxn id="2162" idx="1"/>
          </p:cNvCxnSpPr>
          <p:nvPr/>
        </p:nvCxnSpPr>
        <p:spPr>
          <a:xfrm>
            <a:off x="7109950" y="3624925"/>
            <a:ext cx="4910100" cy="2025600"/>
          </a:xfrm>
          <a:prstGeom prst="straightConnector1">
            <a:avLst/>
          </a:prstGeom>
          <a:noFill/>
          <a:ln cap="flat" cmpd="sng" w="38100">
            <a:solidFill>
              <a:srgbClr val="FFFFFF"/>
            </a:solidFill>
            <a:prstDash val="solid"/>
            <a:round/>
            <a:headEnd len="med" w="med" type="none"/>
            <a:tailEnd len="med" w="med" type="triangle"/>
          </a:ln>
        </p:spPr>
      </p:cxnSp>
      <p:sp>
        <p:nvSpPr>
          <p:cNvPr id="2167" name="Google Shape;2167;p290"/>
          <p:cNvSpPr txBox="1"/>
          <p:nvPr/>
        </p:nvSpPr>
        <p:spPr>
          <a:xfrm rot="1355023">
            <a:off x="7749428" y="4010646"/>
            <a:ext cx="3949662" cy="1254231"/>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Play montage</a:t>
            </a:r>
            <a:endParaRPr sz="2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1000"/>
                                        <p:tgtEl>
                                          <p:spTgt spid="2157"/>
                                        </p:tgtEl>
                                      </p:cBhvr>
                                    </p:animEffect>
                                  </p:childTnLst>
                                </p:cTn>
                              </p:par>
                              <p:par>
                                <p:cTn fill="hold" nodeType="withEffect" presetClass="entr" presetID="10" presetSubtype="0">
                                  <p:stCondLst>
                                    <p:cond delay="0"/>
                                  </p:stCondLst>
                                  <p:childTnLst>
                                    <p:set>
                                      <p:cBhvr>
                                        <p:cTn dur="1" fill="hold">
                                          <p:stCondLst>
                                            <p:cond delay="0"/>
                                          </p:stCondLst>
                                        </p:cTn>
                                        <p:tgtEl>
                                          <p:spTgt spid="2159"/>
                                        </p:tgtEl>
                                        <p:attrNameLst>
                                          <p:attrName>style.visibility</p:attrName>
                                        </p:attrNameLst>
                                      </p:cBhvr>
                                      <p:to>
                                        <p:strVal val="visible"/>
                                      </p:to>
                                    </p:set>
                                    <p:animEffect filter="fade" transition="in">
                                      <p:cBhvr>
                                        <p:cTn dur="1000"/>
                                        <p:tgtEl>
                                          <p:spTgt spid="2159"/>
                                        </p:tgtEl>
                                      </p:cBhvr>
                                    </p:animEffect>
                                  </p:childTnLst>
                                </p:cTn>
                              </p:par>
                              <p:par>
                                <p:cTn fill="hold" nodeType="with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1000"/>
                                        <p:tgtEl>
                                          <p:spTgt spid="2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1000"/>
                                        <p:tgtEl>
                                          <p:spTgt spid="2161"/>
                                        </p:tgtEl>
                                      </p:cBhvr>
                                    </p:animEffect>
                                  </p:childTnLst>
                                </p:cTn>
                              </p:par>
                              <p:par>
                                <p:cTn fill="hold" nodeType="with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1000"/>
                                        <p:tgtEl>
                                          <p:spTgt spid="2163"/>
                                        </p:tgtEl>
                                      </p:cBhvr>
                                    </p:animEffect>
                                  </p:childTnLst>
                                </p:cTn>
                              </p:par>
                              <p:par>
                                <p:cTn fill="hold" nodeType="with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1000"/>
                                        <p:tgtEl>
                                          <p:spTgt spid="2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1000"/>
                                        <p:tgtEl>
                                          <p:spTgt spid="2166"/>
                                        </p:tgtEl>
                                      </p:cBhvr>
                                    </p:animEffect>
                                  </p:childTnLst>
                                </p:cTn>
                              </p:par>
                              <p:par>
                                <p:cTn fill="hold" nodeType="with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1000"/>
                                        <p:tgtEl>
                                          <p:spTgt spid="2165"/>
                                        </p:tgtEl>
                                      </p:cBhvr>
                                    </p:animEffect>
                                  </p:childTnLst>
                                </p:cTn>
                              </p:par>
                              <p:par>
                                <p:cTn fill="hold" nodeType="with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1000"/>
                                        <p:tgtEl>
                                          <p:spTgt spid="2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1" name="Shape 2171"/>
        <p:cNvGrpSpPr/>
        <p:nvPr/>
      </p:nvGrpSpPr>
      <p:grpSpPr>
        <a:xfrm>
          <a:off x="0" y="0"/>
          <a:ext cx="0" cy="0"/>
          <a:chOff x="0" y="0"/>
          <a:chExt cx="0" cy="0"/>
        </a:xfrm>
      </p:grpSpPr>
      <p:sp>
        <p:nvSpPr>
          <p:cNvPr id="2172" name="Google Shape;2172;p29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Who’s Animating the FP Arms?</a:t>
            </a:r>
            <a:endParaRPr/>
          </a:p>
        </p:txBody>
      </p:sp>
      <p:sp>
        <p:nvSpPr>
          <p:cNvPr id="2173" name="Google Shape;2173;p291"/>
          <p:cNvSpPr/>
          <p:nvPr/>
        </p:nvSpPr>
        <p:spPr>
          <a:xfrm>
            <a:off x="1893250" y="6204750"/>
            <a:ext cx="11112000" cy="2558400"/>
          </a:xfrm>
          <a:prstGeom prst="rect">
            <a:avLst/>
          </a:prstGeom>
          <a:noFill/>
          <a:ln cap="flat" cmpd="sng" w="38100">
            <a:solidFill>
              <a:srgbClr val="FFFF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291"/>
          <p:cNvSpPr txBox="1"/>
          <p:nvPr/>
        </p:nvSpPr>
        <p:spPr>
          <a:xfrm>
            <a:off x="1946050" y="5156950"/>
            <a:ext cx="5178000" cy="1254000"/>
          </a:xfrm>
          <a:prstGeom prst="rect">
            <a:avLst/>
          </a:prstGeom>
          <a:no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rPr b="1" lang="en-GB" sz="4800">
                <a:solidFill>
                  <a:srgbClr val="FFFF00"/>
                </a:solidFill>
                <a:latin typeface="Helvetica Neue"/>
                <a:ea typeface="Helvetica Neue"/>
                <a:cs typeface="Helvetica Neue"/>
                <a:sym typeface="Helvetica Neue"/>
              </a:rPr>
              <a:t>Animation BP</a:t>
            </a:r>
            <a:endParaRPr sz="4800">
              <a:solidFill>
                <a:srgbClr val="FFFF00"/>
              </a:solidFill>
            </a:endParaRPr>
          </a:p>
          <a:p>
            <a:pPr indent="0" lvl="0" marL="0" rtl="0" algn="ctr">
              <a:spcBef>
                <a:spcPts val="0"/>
              </a:spcBef>
              <a:spcAft>
                <a:spcPts val="0"/>
              </a:spcAft>
              <a:buNone/>
            </a:pPr>
            <a:r>
              <a:t/>
            </a:r>
            <a:endParaRPr sz="2800">
              <a:solidFill>
                <a:srgbClr val="FFFF00"/>
              </a:solidFill>
            </a:endParaRPr>
          </a:p>
        </p:txBody>
      </p:sp>
      <p:sp>
        <p:nvSpPr>
          <p:cNvPr id="2175" name="Google Shape;2175;p291"/>
          <p:cNvSpPr txBox="1"/>
          <p:nvPr/>
        </p:nvSpPr>
        <p:spPr>
          <a:xfrm>
            <a:off x="2073100" y="6923250"/>
            <a:ext cx="5178000" cy="11214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State Machine</a:t>
            </a:r>
            <a:endParaRPr sz="2800"/>
          </a:p>
        </p:txBody>
      </p:sp>
      <p:sp>
        <p:nvSpPr>
          <p:cNvPr id="2176" name="Google Shape;2176;p291"/>
          <p:cNvSpPr txBox="1"/>
          <p:nvPr/>
        </p:nvSpPr>
        <p:spPr>
          <a:xfrm>
            <a:off x="10929300" y="6856950"/>
            <a:ext cx="1594800" cy="12540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IK</a:t>
            </a:r>
            <a:endParaRPr sz="2800"/>
          </a:p>
        </p:txBody>
      </p:sp>
      <p:sp>
        <p:nvSpPr>
          <p:cNvPr id="2177" name="Google Shape;2177;p291"/>
          <p:cNvSpPr txBox="1"/>
          <p:nvPr/>
        </p:nvSpPr>
        <p:spPr>
          <a:xfrm>
            <a:off x="13830000" y="3624950"/>
            <a:ext cx="3343200" cy="9870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00FF00"/>
                </a:solidFill>
                <a:latin typeface="Helvetica Neue"/>
                <a:ea typeface="Helvetica Neue"/>
                <a:cs typeface="Helvetica Neue"/>
                <a:sym typeface="Helvetica Neue"/>
              </a:rPr>
              <a:t>FP Mesh</a:t>
            </a:r>
            <a:endParaRPr sz="2800">
              <a:solidFill>
                <a:srgbClr val="00FF00"/>
              </a:solidFill>
            </a:endParaRPr>
          </a:p>
        </p:txBody>
      </p:sp>
      <p:cxnSp>
        <p:nvCxnSpPr>
          <p:cNvPr id="2178" name="Google Shape;2178;p291"/>
          <p:cNvCxnSpPr>
            <a:stCxn id="2175" idx="3"/>
            <a:endCxn id="2179" idx="1"/>
          </p:cNvCxnSpPr>
          <p:nvPr/>
        </p:nvCxnSpPr>
        <p:spPr>
          <a:xfrm>
            <a:off x="7251100" y="7483950"/>
            <a:ext cx="1095600" cy="0"/>
          </a:xfrm>
          <a:prstGeom prst="straightConnector1">
            <a:avLst/>
          </a:prstGeom>
          <a:noFill/>
          <a:ln cap="flat" cmpd="sng" w="38100">
            <a:solidFill>
              <a:srgbClr val="FFFFFF"/>
            </a:solidFill>
            <a:prstDash val="solid"/>
            <a:round/>
            <a:headEnd len="med" w="med" type="none"/>
            <a:tailEnd len="med" w="med" type="triangle"/>
          </a:ln>
        </p:spPr>
      </p:cxnSp>
      <p:cxnSp>
        <p:nvCxnSpPr>
          <p:cNvPr id="2180" name="Google Shape;2180;p291"/>
          <p:cNvCxnSpPr>
            <a:stCxn id="2173" idx="3"/>
            <a:endCxn id="2177" idx="2"/>
          </p:cNvCxnSpPr>
          <p:nvPr/>
        </p:nvCxnSpPr>
        <p:spPr>
          <a:xfrm flipH="1" rot="10800000">
            <a:off x="13005250" y="4612050"/>
            <a:ext cx="2496300" cy="2871900"/>
          </a:xfrm>
          <a:prstGeom prst="straightConnector1">
            <a:avLst/>
          </a:prstGeom>
          <a:noFill/>
          <a:ln cap="flat" cmpd="sng" w="38100">
            <a:solidFill>
              <a:srgbClr val="FFFFFF"/>
            </a:solidFill>
            <a:prstDash val="solid"/>
            <a:round/>
            <a:headEnd len="med" w="med" type="none"/>
            <a:tailEnd len="med" w="med" type="triangle"/>
          </a:ln>
        </p:spPr>
      </p:cxnSp>
      <p:sp>
        <p:nvSpPr>
          <p:cNvPr id="2181" name="Google Shape;2181;p291"/>
          <p:cNvSpPr txBox="1"/>
          <p:nvPr/>
        </p:nvSpPr>
        <p:spPr>
          <a:xfrm>
            <a:off x="4970350" y="2997925"/>
            <a:ext cx="2139600" cy="12540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endParaRPr sz="2800"/>
          </a:p>
        </p:txBody>
      </p:sp>
      <p:cxnSp>
        <p:nvCxnSpPr>
          <p:cNvPr id="2182" name="Google Shape;2182;p291"/>
          <p:cNvCxnSpPr>
            <a:stCxn id="2181" idx="3"/>
            <a:endCxn id="2179" idx="0"/>
          </p:cNvCxnSpPr>
          <p:nvPr/>
        </p:nvCxnSpPr>
        <p:spPr>
          <a:xfrm>
            <a:off x="7109950" y="3624925"/>
            <a:ext cx="2034000" cy="3231900"/>
          </a:xfrm>
          <a:prstGeom prst="straightConnector1">
            <a:avLst/>
          </a:prstGeom>
          <a:noFill/>
          <a:ln cap="flat" cmpd="sng" w="38100">
            <a:solidFill>
              <a:srgbClr val="FFFFFF"/>
            </a:solidFill>
            <a:prstDash val="solid"/>
            <a:round/>
            <a:headEnd len="med" w="med" type="none"/>
            <a:tailEnd len="med" w="med" type="triangle"/>
          </a:ln>
        </p:spPr>
      </p:cxnSp>
      <p:sp>
        <p:nvSpPr>
          <p:cNvPr id="2179" name="Google Shape;2179;p291"/>
          <p:cNvSpPr txBox="1"/>
          <p:nvPr/>
        </p:nvSpPr>
        <p:spPr>
          <a:xfrm>
            <a:off x="8346600" y="6856950"/>
            <a:ext cx="1594800" cy="12540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Slot</a:t>
            </a:r>
            <a:endParaRPr b="1" sz="4800">
              <a:solidFill>
                <a:srgbClr val="FFFFFF"/>
              </a:solidFill>
              <a:latin typeface="Helvetica Neue"/>
              <a:ea typeface="Helvetica Neue"/>
              <a:cs typeface="Helvetica Neue"/>
              <a:sym typeface="Helvetica Neue"/>
            </a:endParaRPr>
          </a:p>
        </p:txBody>
      </p:sp>
      <p:cxnSp>
        <p:nvCxnSpPr>
          <p:cNvPr id="2183" name="Google Shape;2183;p291"/>
          <p:cNvCxnSpPr>
            <a:stCxn id="2179" idx="3"/>
            <a:endCxn id="2176" idx="1"/>
          </p:cNvCxnSpPr>
          <p:nvPr/>
        </p:nvCxnSpPr>
        <p:spPr>
          <a:xfrm>
            <a:off x="9941400" y="7483950"/>
            <a:ext cx="987900" cy="0"/>
          </a:xfrm>
          <a:prstGeom prst="straightConnector1">
            <a:avLst/>
          </a:prstGeom>
          <a:noFill/>
          <a:ln cap="flat" cmpd="sng" w="38100">
            <a:solidFill>
              <a:srgbClr val="FFFFFF"/>
            </a:solidFill>
            <a:prstDash val="solid"/>
            <a:round/>
            <a:headEnd len="med" w="med" type="none"/>
            <a:tailEnd len="med" w="med" type="triangle"/>
          </a:ln>
        </p:spPr>
      </p:cxnSp>
      <p:sp>
        <p:nvSpPr>
          <p:cNvPr id="2184" name="Google Shape;2184;p291"/>
          <p:cNvSpPr txBox="1"/>
          <p:nvPr/>
        </p:nvSpPr>
        <p:spPr>
          <a:xfrm rot="-522">
            <a:off x="8346578" y="4010575"/>
            <a:ext cx="3949800" cy="1254000"/>
          </a:xfrm>
          <a:prstGeom prst="rect">
            <a:avLst/>
          </a:prstGeom>
          <a:no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Play montage</a:t>
            </a:r>
            <a:endParaRPr sz="2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1000"/>
                                        <p:tgtEl>
                                          <p:spTgt spid="2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2"/>
                                        </p:tgtEl>
                                        <p:attrNameLst>
                                          <p:attrName>style.visibility</p:attrName>
                                        </p:attrNameLst>
                                      </p:cBhvr>
                                      <p:to>
                                        <p:strVal val="visible"/>
                                      </p:to>
                                    </p:set>
                                    <p:animEffect filter="fade" transition="in">
                                      <p:cBhvr>
                                        <p:cTn dur="1000"/>
                                        <p:tgtEl>
                                          <p:spTgt spid="2182"/>
                                        </p:tgtEl>
                                      </p:cBhvr>
                                    </p:animEffect>
                                  </p:childTnLst>
                                </p:cTn>
                              </p:par>
                              <p:par>
                                <p:cTn fill="hold" nodeType="withEffect" presetClass="entr" presetID="10" presetSubtype="0">
                                  <p:stCondLst>
                                    <p:cond delay="0"/>
                                  </p:stCondLst>
                                  <p:childTnLst>
                                    <p:set>
                                      <p:cBhvr>
                                        <p:cTn dur="1" fill="hold">
                                          <p:stCondLst>
                                            <p:cond delay="0"/>
                                          </p:stCondLst>
                                        </p:cTn>
                                        <p:tgtEl>
                                          <p:spTgt spid="2184"/>
                                        </p:tgtEl>
                                        <p:attrNameLst>
                                          <p:attrName>style.visibility</p:attrName>
                                        </p:attrNameLst>
                                      </p:cBhvr>
                                      <p:to>
                                        <p:strVal val="visible"/>
                                      </p:to>
                                    </p:set>
                                    <p:animEffect filter="fade" transition="in">
                                      <p:cBhvr>
                                        <p:cTn dur="1000"/>
                                        <p:tgtEl>
                                          <p:spTgt spid="2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sp>
        <p:nvSpPr>
          <p:cNvPr id="2189" name="Google Shape;2189;p29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and Play Fire Montage</a:t>
            </a:r>
            <a:endParaRPr/>
          </a:p>
        </p:txBody>
      </p:sp>
      <p:sp>
        <p:nvSpPr>
          <p:cNvPr id="2190" name="Google Shape;2190;p29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ABP_TP should have an “Arms” slot.</a:t>
            </a:r>
            <a:endParaRPr/>
          </a:p>
          <a:p>
            <a:pPr indent="-800100" lvl="0" marL="914400" rtl="0" algn="l">
              <a:spcBef>
                <a:spcPts val="0"/>
              </a:spcBef>
              <a:spcAft>
                <a:spcPts val="0"/>
              </a:spcAft>
              <a:buSzPts val="5400"/>
              <a:buChar char="●"/>
            </a:pPr>
            <a:r>
              <a:rPr lang="en-GB"/>
              <a:t>The TP montage plays in the “Arms” slot.</a:t>
            </a:r>
            <a:endParaRPr/>
          </a:p>
          <a:p>
            <a:pPr indent="-800100" lvl="0" marL="914400" rtl="0" algn="l">
              <a:spcBef>
                <a:spcPts val="0"/>
              </a:spcBef>
              <a:spcAft>
                <a:spcPts val="0"/>
              </a:spcAft>
              <a:buSzPts val="5400"/>
              <a:buChar char="●"/>
            </a:pPr>
            <a:r>
              <a:rPr lang="en-GB"/>
              <a:t>It only affects the upper body.</a:t>
            </a:r>
            <a:endParaRPr/>
          </a:p>
          <a:p>
            <a:pPr indent="-800100" lvl="0" marL="914400" rtl="0" algn="l">
              <a:spcBef>
                <a:spcPts val="0"/>
              </a:spcBef>
              <a:spcAft>
                <a:spcPts val="0"/>
              </a:spcAft>
              <a:buSzPts val="5400"/>
              <a:buChar char="●"/>
            </a:pPr>
            <a:r>
              <a:rPr lang="en-GB"/>
              <a:t>Aim offsets still affect the fire animation.</a:t>
            </a:r>
            <a:endParaRPr/>
          </a:p>
          <a:p>
            <a:pPr indent="-800100" lvl="0" marL="914400" rtl="0" algn="l">
              <a:spcBef>
                <a:spcPts val="0"/>
              </a:spcBef>
              <a:spcAft>
                <a:spcPts val="0"/>
              </a:spcAft>
              <a:buSzPts val="5400"/>
              <a:buChar char="●"/>
            </a:pPr>
            <a:r>
              <a:rPr lang="en-GB">
                <a:solidFill>
                  <a:srgbClr val="FFFF00"/>
                </a:solidFill>
              </a:rPr>
              <a:t>BEWARE </a:t>
            </a:r>
            <a:r>
              <a:rPr lang="en-GB"/>
              <a:t>of the ease in time.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0" st="0"/>
                                            </p:txEl>
                                          </p:spTgt>
                                        </p:tgtEl>
                                        <p:attrNameLst>
                                          <p:attrName>style.visibility</p:attrName>
                                        </p:attrNameLst>
                                      </p:cBhvr>
                                      <p:to>
                                        <p:strVal val="visible"/>
                                      </p:to>
                                    </p:set>
                                    <p:animEffect filter="fade" transition="in">
                                      <p:cBhvr>
                                        <p:cTn dur="1000"/>
                                        <p:tgtEl>
                                          <p:spTgt spid="2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1" st="1"/>
                                            </p:txEl>
                                          </p:spTgt>
                                        </p:tgtEl>
                                        <p:attrNameLst>
                                          <p:attrName>style.visibility</p:attrName>
                                        </p:attrNameLst>
                                      </p:cBhvr>
                                      <p:to>
                                        <p:strVal val="visible"/>
                                      </p:to>
                                    </p:set>
                                    <p:animEffect filter="fade" transition="in">
                                      <p:cBhvr>
                                        <p:cTn dur="1000"/>
                                        <p:tgtEl>
                                          <p:spTgt spid="2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2" st="2"/>
                                            </p:txEl>
                                          </p:spTgt>
                                        </p:tgtEl>
                                        <p:attrNameLst>
                                          <p:attrName>style.visibility</p:attrName>
                                        </p:attrNameLst>
                                      </p:cBhvr>
                                      <p:to>
                                        <p:strVal val="visible"/>
                                      </p:to>
                                    </p:set>
                                    <p:animEffect filter="fade" transition="in">
                                      <p:cBhvr>
                                        <p:cTn dur="1000"/>
                                        <p:tgtEl>
                                          <p:spTgt spid="2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3" st="3"/>
                                            </p:txEl>
                                          </p:spTgt>
                                        </p:tgtEl>
                                        <p:attrNameLst>
                                          <p:attrName>style.visibility</p:attrName>
                                        </p:attrNameLst>
                                      </p:cBhvr>
                                      <p:to>
                                        <p:strVal val="visible"/>
                                      </p:to>
                                    </p:set>
                                    <p:animEffect filter="fade" transition="in">
                                      <p:cBhvr>
                                        <p:cTn dur="1000"/>
                                        <p:tgtEl>
                                          <p:spTgt spid="21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4" st="4"/>
                                            </p:txEl>
                                          </p:spTgt>
                                        </p:tgtEl>
                                        <p:attrNameLst>
                                          <p:attrName>style.visibility</p:attrName>
                                        </p:attrNameLst>
                                      </p:cBhvr>
                                      <p:to>
                                        <p:strVal val="visible"/>
                                      </p:to>
                                    </p:set>
                                    <p:animEffect filter="fade" transition="in">
                                      <p:cBhvr>
                                        <p:cTn dur="1000"/>
                                        <p:tgtEl>
                                          <p:spTgt spid="21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4" name="Shape 2194"/>
        <p:cNvGrpSpPr/>
        <p:nvPr/>
      </p:nvGrpSpPr>
      <p:grpSpPr>
        <a:xfrm>
          <a:off x="0" y="0"/>
          <a:ext cx="0" cy="0"/>
          <a:chOff x="0" y="0"/>
          <a:chExt cx="0" cy="0"/>
        </a:xfrm>
      </p:grpSpPr>
      <p:sp>
        <p:nvSpPr>
          <p:cNvPr id="2195" name="Google Shape;2195;p29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Reattaching the Gun</a:t>
            </a:r>
            <a:endParaRPr/>
          </a:p>
        </p:txBody>
      </p:sp>
      <p:sp>
        <p:nvSpPr>
          <p:cNvPr id="2196" name="Google Shape;2196;p29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0" name="Shape 2200"/>
        <p:cNvGrpSpPr/>
        <p:nvPr/>
      </p:nvGrpSpPr>
      <p:grpSpPr>
        <a:xfrm>
          <a:off x="0" y="0"/>
          <a:ext cx="0" cy="0"/>
          <a:chOff x="0" y="0"/>
          <a:chExt cx="0" cy="0"/>
        </a:xfrm>
      </p:grpSpPr>
      <p:sp>
        <p:nvSpPr>
          <p:cNvPr id="2201" name="Google Shape;2201;p29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202" name="Google Shape;2202;p29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Attach gun to correct mesh if player</a:t>
            </a:r>
            <a:endParaRPr/>
          </a:p>
          <a:p>
            <a:pPr indent="-800100" lvl="0" marL="914400" rtl="0" algn="l">
              <a:spcBef>
                <a:spcPts val="0"/>
              </a:spcBef>
              <a:spcAft>
                <a:spcPts val="0"/>
              </a:spcAft>
              <a:buSzPts val="5400"/>
              <a:buChar char="●"/>
            </a:pPr>
            <a:r>
              <a:rPr lang="en-GB"/>
              <a:t>Reattach gun when player dies</a:t>
            </a:r>
            <a:endParaRPr/>
          </a:p>
          <a:p>
            <a:pPr indent="-800100" lvl="0" marL="914400" rtl="0" algn="l">
              <a:spcBef>
                <a:spcPts val="0"/>
              </a:spcBef>
              <a:spcAft>
                <a:spcPts val="0"/>
              </a:spcAft>
              <a:buSzPts val="5400"/>
              <a:buChar char="●"/>
            </a:pPr>
            <a:r>
              <a:rPr lang="en-GB"/>
              <a:t>Challenge: Play Two Montages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xEl>
                                              <p:pRg end="0" st="0"/>
                                            </p:txEl>
                                          </p:spTgt>
                                        </p:tgtEl>
                                        <p:attrNameLst>
                                          <p:attrName>style.visibility</p:attrName>
                                        </p:attrNameLst>
                                      </p:cBhvr>
                                      <p:to>
                                        <p:strVal val="visible"/>
                                      </p:to>
                                    </p:set>
                                    <p:animEffect filter="fade" transition="in">
                                      <p:cBhvr>
                                        <p:cTn dur="1000"/>
                                        <p:tgtEl>
                                          <p:spTgt spid="2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xEl>
                                              <p:pRg end="1" st="1"/>
                                            </p:txEl>
                                          </p:spTgt>
                                        </p:tgtEl>
                                        <p:attrNameLst>
                                          <p:attrName>style.visibility</p:attrName>
                                        </p:attrNameLst>
                                      </p:cBhvr>
                                      <p:to>
                                        <p:strVal val="visible"/>
                                      </p:to>
                                    </p:set>
                                    <p:animEffect filter="fade" transition="in">
                                      <p:cBhvr>
                                        <p:cTn dur="1000"/>
                                        <p:tgtEl>
                                          <p:spTgt spid="2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xEl>
                                              <p:pRg end="2" st="2"/>
                                            </p:txEl>
                                          </p:spTgt>
                                        </p:tgtEl>
                                        <p:attrNameLst>
                                          <p:attrName>style.visibility</p:attrName>
                                        </p:attrNameLst>
                                      </p:cBhvr>
                                      <p:to>
                                        <p:strVal val="visible"/>
                                      </p:to>
                                    </p:set>
                                    <p:animEffect filter="fade" transition="in">
                                      <p:cBhvr>
                                        <p:cTn dur="1000"/>
                                        <p:tgtEl>
                                          <p:spTgt spid="220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Google Shape;2207;p29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When to change attachment?</a:t>
            </a:r>
            <a:endParaRPr/>
          </a:p>
        </p:txBody>
      </p:sp>
      <p:sp>
        <p:nvSpPr>
          <p:cNvPr id="2208" name="Google Shape;2208;p295"/>
          <p:cNvSpPr txBox="1"/>
          <p:nvPr>
            <p:ph idx="1" type="body"/>
          </p:nvPr>
        </p:nvSpPr>
        <p:spPr>
          <a:xfrm>
            <a:off x="2152750" y="3544300"/>
            <a:ext cx="15351600" cy="5866800"/>
          </a:xfrm>
          <a:prstGeom prst="rect">
            <a:avLst/>
          </a:prstGeom>
        </p:spPr>
        <p:txBody>
          <a:bodyPr anchorCtr="0" anchor="t" bIns="68550" lIns="68550" spcFirstLastPara="1" rIns="68550" wrap="square" tIns="68550">
            <a:noAutofit/>
          </a:bodyPr>
          <a:lstStyle/>
          <a:p>
            <a:pPr indent="-914400" lvl="0" marL="914400" rtl="0" algn="l">
              <a:spcBef>
                <a:spcPts val="0"/>
              </a:spcBef>
              <a:spcAft>
                <a:spcPts val="0"/>
              </a:spcAft>
              <a:buSzPts val="7200"/>
              <a:buAutoNum type="arabicPeriod"/>
            </a:pPr>
            <a:r>
              <a:rPr lang="en-GB" sz="7200"/>
              <a:t>Possessed by a player.</a:t>
            </a:r>
            <a:endParaRPr sz="7200"/>
          </a:p>
          <a:p>
            <a:pPr indent="-914400" lvl="0" marL="914400" rtl="0" algn="l">
              <a:spcBef>
                <a:spcPts val="0"/>
              </a:spcBef>
              <a:spcAft>
                <a:spcPts val="0"/>
              </a:spcAft>
              <a:buSzPts val="7200"/>
              <a:buAutoNum type="arabicPeriod"/>
            </a:pPr>
            <a:r>
              <a:rPr lang="en-GB" sz="7200"/>
              <a:t>Player died.</a:t>
            </a:r>
            <a:endParaRPr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xEl>
                                              <p:pRg end="0" st="0"/>
                                            </p:txEl>
                                          </p:spTgt>
                                        </p:tgtEl>
                                        <p:attrNameLst>
                                          <p:attrName>style.visibility</p:attrName>
                                        </p:attrNameLst>
                                      </p:cBhvr>
                                      <p:to>
                                        <p:strVal val="visible"/>
                                      </p:to>
                                    </p:set>
                                    <p:animEffect filter="fade" transition="in">
                                      <p:cBhvr>
                                        <p:cTn dur="1000"/>
                                        <p:tgtEl>
                                          <p:spTgt spid="2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xEl>
                                              <p:pRg end="1" st="1"/>
                                            </p:txEl>
                                          </p:spTgt>
                                        </p:tgtEl>
                                        <p:attrNameLst>
                                          <p:attrName>style.visibility</p:attrName>
                                        </p:attrNameLst>
                                      </p:cBhvr>
                                      <p:to>
                                        <p:strVal val="visible"/>
                                      </p:to>
                                    </p:set>
                                    <p:animEffect filter="fade" transition="in">
                                      <p:cBhvr>
                                        <p:cTn dur="1000"/>
                                        <p:tgtEl>
                                          <p:spTgt spid="220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sp>
        <p:nvSpPr>
          <p:cNvPr id="2213" name="Google Shape;2213;p29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Play Two Montages</a:t>
            </a:r>
            <a:endParaRPr/>
          </a:p>
        </p:txBody>
      </p:sp>
      <p:sp>
        <p:nvSpPr>
          <p:cNvPr id="2214" name="Google Shape;2214;p29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BP Gun should take two montages.</a:t>
            </a:r>
            <a:endParaRPr/>
          </a:p>
          <a:p>
            <a:pPr indent="-800100" lvl="0" marL="914400" rtl="0" algn="l">
              <a:spcBef>
                <a:spcPts val="0"/>
              </a:spcBef>
              <a:spcAft>
                <a:spcPts val="0"/>
              </a:spcAft>
              <a:buSzPts val="5400"/>
              <a:buChar char="●"/>
            </a:pPr>
            <a:r>
              <a:rPr lang="en-GB"/>
              <a:t>FP and TP should play fire montage.</a:t>
            </a:r>
            <a:endParaRPr/>
          </a:p>
          <a:p>
            <a:pPr indent="-800100" lvl="0" marL="914400" rtl="0" algn="l">
              <a:spcBef>
                <a:spcPts val="0"/>
              </a:spcBef>
              <a:spcAft>
                <a:spcPts val="0"/>
              </a:spcAft>
              <a:buSzPts val="5400"/>
              <a:buChar char="●"/>
            </a:pPr>
            <a:r>
              <a:rPr lang="en-GB">
                <a:solidFill>
                  <a:srgbClr val="FFFF00"/>
                </a:solidFill>
              </a:rPr>
              <a:t>HINT:</a:t>
            </a:r>
            <a:r>
              <a:rPr lang="en-GB"/>
              <a:t> configure two </a:t>
            </a:r>
            <a:r>
              <a:rPr lang="en-GB">
                <a:solidFill>
                  <a:srgbClr val="FFFF00"/>
                </a:solidFill>
                <a:latin typeface="Consolas"/>
                <a:ea typeface="Consolas"/>
                <a:cs typeface="Consolas"/>
                <a:sym typeface="Consolas"/>
              </a:rPr>
              <a:t>AnimInstances</a:t>
            </a:r>
            <a:endParaRPr>
              <a:solidFill>
                <a:srgbClr val="FF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4">
                                            <p:txEl>
                                              <p:pRg end="0" st="0"/>
                                            </p:txEl>
                                          </p:spTgt>
                                        </p:tgtEl>
                                        <p:attrNameLst>
                                          <p:attrName>style.visibility</p:attrName>
                                        </p:attrNameLst>
                                      </p:cBhvr>
                                      <p:to>
                                        <p:strVal val="visible"/>
                                      </p:to>
                                    </p:set>
                                    <p:animEffect filter="fade" transition="in">
                                      <p:cBhvr>
                                        <p:cTn dur="1000"/>
                                        <p:tgtEl>
                                          <p:spTgt spid="2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4">
                                            <p:txEl>
                                              <p:pRg end="1" st="1"/>
                                            </p:txEl>
                                          </p:spTgt>
                                        </p:tgtEl>
                                        <p:attrNameLst>
                                          <p:attrName>style.visibility</p:attrName>
                                        </p:attrNameLst>
                                      </p:cBhvr>
                                      <p:to>
                                        <p:strVal val="visible"/>
                                      </p:to>
                                    </p:set>
                                    <p:animEffect filter="fade" transition="in">
                                      <p:cBhvr>
                                        <p:cTn dur="1000"/>
                                        <p:tgtEl>
                                          <p:spTgt spid="2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4">
                                            <p:txEl>
                                              <p:pRg end="2" st="2"/>
                                            </p:txEl>
                                          </p:spTgt>
                                        </p:tgtEl>
                                        <p:attrNameLst>
                                          <p:attrName>style.visibility</p:attrName>
                                        </p:attrNameLst>
                                      </p:cBhvr>
                                      <p:to>
                                        <p:strVal val="visible"/>
                                      </p:to>
                                    </p:set>
                                    <p:animEffect filter="fade" transition="in">
                                      <p:cBhvr>
                                        <p:cTn dur="1000"/>
                                        <p:tgtEl>
                                          <p:spTgt spid="22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Introducing AI Behaviour Trees</a:t>
            </a:r>
            <a:endParaRPr/>
          </a:p>
        </p:txBody>
      </p:sp>
      <p:sp>
        <p:nvSpPr>
          <p:cNvPr id="294" name="Google Shape;294;p45"/>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Google Shape;2219;p29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Procedural Level Generation</a:t>
            </a:r>
            <a:endParaRPr/>
          </a:p>
        </p:txBody>
      </p:sp>
      <p:sp>
        <p:nvSpPr>
          <p:cNvPr id="2220" name="Google Shape;2220;p29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4" name="Shape 2224"/>
        <p:cNvGrpSpPr/>
        <p:nvPr/>
      </p:nvGrpSpPr>
      <p:grpSpPr>
        <a:xfrm>
          <a:off x="0" y="0"/>
          <a:ext cx="0" cy="0"/>
          <a:chOff x="0" y="0"/>
          <a:chExt cx="0" cy="0"/>
        </a:xfrm>
      </p:grpSpPr>
      <p:sp>
        <p:nvSpPr>
          <p:cNvPr id="2225" name="Google Shape;2225;p29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226" name="Google Shape;2226;p29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Importing asset pack.</a:t>
            </a:r>
            <a:endParaRPr/>
          </a:p>
          <a:p>
            <a:pPr indent="-800100" lvl="0" marL="914400" rtl="0" algn="l">
              <a:spcBef>
                <a:spcPts val="0"/>
              </a:spcBef>
              <a:spcAft>
                <a:spcPts val="0"/>
              </a:spcAft>
              <a:buSzPts val="5400"/>
              <a:buChar char="●"/>
            </a:pPr>
            <a:r>
              <a:rPr lang="en-GB"/>
              <a:t>Introduction to procedural terrain.</a:t>
            </a:r>
            <a:endParaRPr/>
          </a:p>
          <a:p>
            <a:pPr indent="-800100" lvl="0" marL="914400" rtl="0" algn="l">
              <a:spcBef>
                <a:spcPts val="0"/>
              </a:spcBef>
              <a:spcAft>
                <a:spcPts val="0"/>
              </a:spcAft>
              <a:buSzPts val="5400"/>
              <a:buChar char="●"/>
            </a:pPr>
            <a:r>
              <a:rPr lang="en-GB"/>
              <a:t>Creating ground mesh from BSP.</a:t>
            </a:r>
            <a:endParaRPr/>
          </a:p>
          <a:p>
            <a:pPr indent="-800100" lvl="0" marL="914400" rtl="0" algn="l">
              <a:spcBef>
                <a:spcPts val="0"/>
              </a:spcBef>
              <a:spcAft>
                <a:spcPts val="0"/>
              </a:spcAft>
              <a:buSzPts val="5400"/>
              <a:buChar char="●"/>
            </a:pPr>
            <a:r>
              <a:rPr lang="en-GB"/>
              <a:t>Challenge: creating spawnable props.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0" st="0"/>
                                            </p:txEl>
                                          </p:spTgt>
                                        </p:tgtEl>
                                        <p:attrNameLst>
                                          <p:attrName>style.visibility</p:attrName>
                                        </p:attrNameLst>
                                      </p:cBhvr>
                                      <p:to>
                                        <p:strVal val="visible"/>
                                      </p:to>
                                    </p:set>
                                    <p:animEffect filter="fade" transition="in">
                                      <p:cBhvr>
                                        <p:cTn dur="1000"/>
                                        <p:tgtEl>
                                          <p:spTgt spid="2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1" st="1"/>
                                            </p:txEl>
                                          </p:spTgt>
                                        </p:tgtEl>
                                        <p:attrNameLst>
                                          <p:attrName>style.visibility</p:attrName>
                                        </p:attrNameLst>
                                      </p:cBhvr>
                                      <p:to>
                                        <p:strVal val="visible"/>
                                      </p:to>
                                    </p:set>
                                    <p:animEffect filter="fade" transition="in">
                                      <p:cBhvr>
                                        <p:cTn dur="1000"/>
                                        <p:tgtEl>
                                          <p:spTgt spid="22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2" st="2"/>
                                            </p:txEl>
                                          </p:spTgt>
                                        </p:tgtEl>
                                        <p:attrNameLst>
                                          <p:attrName>style.visibility</p:attrName>
                                        </p:attrNameLst>
                                      </p:cBhvr>
                                      <p:to>
                                        <p:strVal val="visible"/>
                                      </p:to>
                                    </p:set>
                                    <p:animEffect filter="fade" transition="in">
                                      <p:cBhvr>
                                        <p:cTn dur="1000"/>
                                        <p:tgtEl>
                                          <p:spTgt spid="22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3" st="3"/>
                                            </p:txEl>
                                          </p:spTgt>
                                        </p:tgtEl>
                                        <p:attrNameLst>
                                          <p:attrName>style.visibility</p:attrName>
                                        </p:attrNameLst>
                                      </p:cBhvr>
                                      <p:to>
                                        <p:strVal val="visible"/>
                                      </p:to>
                                    </p:set>
                                    <p:animEffect filter="fade" transition="in">
                                      <p:cBhvr>
                                        <p:cTn dur="1000"/>
                                        <p:tgtEl>
                                          <p:spTgt spid="22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Google Shape;2231;p299"/>
          <p:cNvSpPr txBox="1"/>
          <p:nvPr>
            <p:ph type="title"/>
          </p:nvPr>
        </p:nvSpPr>
        <p:spPr>
          <a:xfrm>
            <a:off x="1282950" y="2305001"/>
            <a:ext cx="5240700" cy="14661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Generate</a:t>
            </a:r>
            <a:endParaRPr/>
          </a:p>
        </p:txBody>
      </p:sp>
      <p:sp>
        <p:nvSpPr>
          <p:cNvPr id="2232" name="Google Shape;2232;p299"/>
          <p:cNvSpPr txBox="1"/>
          <p:nvPr>
            <p:ph type="title"/>
          </p:nvPr>
        </p:nvSpPr>
        <p:spPr>
          <a:xfrm>
            <a:off x="6523650" y="2305001"/>
            <a:ext cx="5240700" cy="1466100"/>
          </a:xfrm>
          <a:prstGeom prst="rect">
            <a:avLst/>
          </a:prstGeom>
        </p:spPr>
        <p:txBody>
          <a:bodyPr anchorCtr="0" anchor="ctr" bIns="68550" lIns="68550" spcFirstLastPara="1" rIns="68550" wrap="square" tIns="68550">
            <a:noAutofit/>
          </a:bodyPr>
          <a:lstStyle/>
          <a:p>
            <a:pPr indent="0" lvl="0" marL="0" rtl="0" algn="ctr">
              <a:spcBef>
                <a:spcPts val="0"/>
              </a:spcBef>
              <a:spcAft>
                <a:spcPts val="0"/>
              </a:spcAft>
              <a:buNone/>
            </a:pPr>
            <a:r>
              <a:rPr i="1" lang="en-GB" sz="4800">
                <a:solidFill>
                  <a:srgbClr val="FFFF00"/>
                </a:solidFill>
              </a:rPr>
              <a:t>VS</a:t>
            </a:r>
            <a:endParaRPr i="1" sz="4800">
              <a:solidFill>
                <a:srgbClr val="FFFF00"/>
              </a:solidFill>
            </a:endParaRPr>
          </a:p>
        </p:txBody>
      </p:sp>
      <p:sp>
        <p:nvSpPr>
          <p:cNvPr id="2233" name="Google Shape;2233;p299"/>
          <p:cNvSpPr txBox="1"/>
          <p:nvPr>
            <p:ph type="title"/>
          </p:nvPr>
        </p:nvSpPr>
        <p:spPr>
          <a:xfrm>
            <a:off x="13038700" y="2305000"/>
            <a:ext cx="2907300" cy="14661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Test</a:t>
            </a:r>
            <a:endParaRPr/>
          </a:p>
          <a:p>
            <a:pPr indent="0" lvl="0" marL="0" rtl="0" algn="r">
              <a:spcBef>
                <a:spcPts val="0"/>
              </a:spcBef>
              <a:spcAft>
                <a:spcPts val="0"/>
              </a:spcAft>
              <a:buNone/>
            </a:pPr>
            <a:r>
              <a:t/>
            </a:r>
            <a:endParaRPr/>
          </a:p>
        </p:txBody>
      </p:sp>
      <p:cxnSp>
        <p:nvCxnSpPr>
          <p:cNvPr id="2234" name="Google Shape;2234;p299"/>
          <p:cNvCxnSpPr/>
          <p:nvPr/>
        </p:nvCxnSpPr>
        <p:spPr>
          <a:xfrm>
            <a:off x="2406000" y="5516700"/>
            <a:ext cx="12677700" cy="0"/>
          </a:xfrm>
          <a:prstGeom prst="straightConnector1">
            <a:avLst/>
          </a:prstGeom>
          <a:noFill/>
          <a:ln cap="flat" cmpd="sng" w="152400">
            <a:solidFill>
              <a:srgbClr val="FFFFFF"/>
            </a:solidFill>
            <a:prstDash val="solid"/>
            <a:round/>
            <a:headEnd len="med" w="med" type="oval"/>
            <a:tailEnd len="med" w="med" type="oval"/>
          </a:ln>
        </p:spPr>
      </p:cxnSp>
      <p:sp>
        <p:nvSpPr>
          <p:cNvPr id="2235" name="Google Shape;2235;p299"/>
          <p:cNvSpPr txBox="1"/>
          <p:nvPr/>
        </p:nvSpPr>
        <p:spPr>
          <a:xfrm>
            <a:off x="1947225" y="3771100"/>
            <a:ext cx="31392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FFFFFF"/>
                </a:solidFill>
              </a:rPr>
              <a:t>Perlin noise,</a:t>
            </a:r>
            <a:endParaRPr b="1" sz="3000">
              <a:solidFill>
                <a:srgbClr val="FFFFFF"/>
              </a:solidFill>
            </a:endParaRPr>
          </a:p>
          <a:p>
            <a:pPr indent="0" lvl="0" marL="0" rtl="0" algn="l">
              <a:spcBef>
                <a:spcPts val="0"/>
              </a:spcBef>
              <a:spcAft>
                <a:spcPts val="0"/>
              </a:spcAft>
              <a:buNone/>
            </a:pPr>
            <a:r>
              <a:rPr b="1" lang="en-GB" sz="3000">
                <a:solidFill>
                  <a:srgbClr val="FFFFFF"/>
                </a:solidFill>
              </a:rPr>
              <a:t>Fractal terrain</a:t>
            </a:r>
            <a:endParaRPr b="1" sz="3000">
              <a:solidFill>
                <a:srgbClr val="FFFFFF"/>
              </a:solidFill>
            </a:endParaRPr>
          </a:p>
        </p:txBody>
      </p:sp>
      <p:sp>
        <p:nvSpPr>
          <p:cNvPr id="2236" name="Google Shape;2236;p299"/>
          <p:cNvSpPr txBox="1"/>
          <p:nvPr/>
        </p:nvSpPr>
        <p:spPr>
          <a:xfrm>
            <a:off x="13429900" y="3771100"/>
            <a:ext cx="21249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0000"/>
              </a:solidFill>
            </a:endParaRPr>
          </a:p>
        </p:txBody>
      </p:sp>
      <p:pic>
        <p:nvPicPr>
          <p:cNvPr descr="Infinite-Monkey-Theorem" id="2237" name="Google Shape;2237;p299"/>
          <p:cNvPicPr preferRelativeResize="0"/>
          <p:nvPr/>
        </p:nvPicPr>
        <p:blipFill>
          <a:blip r:embed="rId3">
            <a:alphaModFix/>
          </a:blip>
          <a:stretch>
            <a:fillRect/>
          </a:stretch>
        </p:blipFill>
        <p:spPr>
          <a:xfrm>
            <a:off x="13237375" y="6510315"/>
            <a:ext cx="2907300" cy="1915861"/>
          </a:xfrm>
          <a:prstGeom prst="rect">
            <a:avLst/>
          </a:prstGeom>
          <a:noFill/>
          <a:ln>
            <a:noFill/>
          </a:ln>
        </p:spPr>
      </p:pic>
      <p:pic>
        <p:nvPicPr>
          <p:cNvPr descr="Einstein in 1947" id="2238" name="Google Shape;2238;p299"/>
          <p:cNvPicPr preferRelativeResize="0"/>
          <p:nvPr/>
        </p:nvPicPr>
        <p:blipFill>
          <a:blip r:embed="rId4">
            <a:alphaModFix/>
          </a:blip>
          <a:stretch>
            <a:fillRect/>
          </a:stretch>
        </p:blipFill>
        <p:spPr>
          <a:xfrm>
            <a:off x="1947225" y="6293575"/>
            <a:ext cx="1762150" cy="2349353"/>
          </a:xfrm>
          <a:prstGeom prst="rect">
            <a:avLst/>
          </a:prstGeom>
          <a:noFill/>
          <a:ln>
            <a:noFill/>
          </a:ln>
        </p:spPr>
      </p:pic>
      <p:sp>
        <p:nvSpPr>
          <p:cNvPr id="2239" name="Google Shape;2239;p299"/>
          <p:cNvSpPr txBox="1"/>
          <p:nvPr/>
        </p:nvSpPr>
        <p:spPr>
          <a:xfrm>
            <a:off x="12922750" y="3771100"/>
            <a:ext cx="31392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FFFFFF"/>
                </a:solidFill>
              </a:rPr>
              <a:t>Fitness function</a:t>
            </a:r>
            <a:endParaRPr b="1" sz="3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1000"/>
                                        <p:tgtEl>
                                          <p:spTgt spid="2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1000"/>
                                        <p:tgtEl>
                                          <p:spTgt spid="2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1000"/>
                                        <p:tgtEl>
                                          <p:spTgt spid="2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300"/>
          <p:cNvSpPr/>
          <p:nvPr/>
        </p:nvSpPr>
        <p:spPr>
          <a:xfrm>
            <a:off x="6294600" y="2294100"/>
            <a:ext cx="5698800" cy="5698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00"/>
          <p:cNvSpPr/>
          <p:nvPr/>
        </p:nvSpPr>
        <p:spPr>
          <a:xfrm>
            <a:off x="6294600" y="2294100"/>
            <a:ext cx="192300" cy="5698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00"/>
          <p:cNvSpPr/>
          <p:nvPr/>
        </p:nvSpPr>
        <p:spPr>
          <a:xfrm>
            <a:off x="11801100" y="2294100"/>
            <a:ext cx="192300" cy="5698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00"/>
          <p:cNvSpPr/>
          <p:nvPr/>
        </p:nvSpPr>
        <p:spPr>
          <a:xfrm>
            <a:off x="6486900" y="2294100"/>
            <a:ext cx="5314200" cy="180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00"/>
          <p:cNvSpPr/>
          <p:nvPr/>
        </p:nvSpPr>
        <p:spPr>
          <a:xfrm>
            <a:off x="6486900" y="7812900"/>
            <a:ext cx="5314200" cy="18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00"/>
          <p:cNvSpPr/>
          <p:nvPr/>
        </p:nvSpPr>
        <p:spPr>
          <a:xfrm>
            <a:off x="6933725" y="3476225"/>
            <a:ext cx="1907700" cy="1907700"/>
          </a:xfrm>
          <a:prstGeom prst="ellipse">
            <a:avLst/>
          </a:prstGeom>
          <a:noFill/>
          <a:ln cap="flat" cmpd="sng" w="1524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00"/>
          <p:cNvSpPr/>
          <p:nvPr/>
        </p:nvSpPr>
        <p:spPr>
          <a:xfrm>
            <a:off x="7573625" y="4116125"/>
            <a:ext cx="627900" cy="6279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ng clipping rock graphics ..." id="2251" name="Google Shape;2251;p300"/>
          <p:cNvPicPr preferRelativeResize="0"/>
          <p:nvPr/>
        </p:nvPicPr>
        <p:blipFill>
          <a:blip r:embed="rId3">
            <a:alphaModFix/>
          </a:blip>
          <a:stretch>
            <a:fillRect/>
          </a:stretch>
        </p:blipFill>
        <p:spPr>
          <a:xfrm>
            <a:off x="6933727" y="3476213"/>
            <a:ext cx="1907700" cy="1627421"/>
          </a:xfrm>
          <a:prstGeom prst="rect">
            <a:avLst/>
          </a:prstGeom>
          <a:noFill/>
          <a:ln>
            <a:noFill/>
          </a:ln>
        </p:spPr>
      </p:pic>
      <p:sp>
        <p:nvSpPr>
          <p:cNvPr id="2252" name="Google Shape;2252;p300"/>
          <p:cNvSpPr/>
          <p:nvPr/>
        </p:nvSpPr>
        <p:spPr>
          <a:xfrm>
            <a:off x="9367413" y="4990150"/>
            <a:ext cx="1907700" cy="1907700"/>
          </a:xfrm>
          <a:prstGeom prst="ellipse">
            <a:avLst/>
          </a:prstGeom>
          <a:noFill/>
          <a:ln cap="flat" cmpd="sng" w="1524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00"/>
          <p:cNvSpPr/>
          <p:nvPr/>
        </p:nvSpPr>
        <p:spPr>
          <a:xfrm>
            <a:off x="10007313" y="5630050"/>
            <a:ext cx="627900" cy="6279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ng clipping rock graphics ..." id="2254" name="Google Shape;2254;p300"/>
          <p:cNvPicPr preferRelativeResize="0"/>
          <p:nvPr/>
        </p:nvPicPr>
        <p:blipFill>
          <a:blip r:embed="rId3">
            <a:alphaModFix/>
          </a:blip>
          <a:stretch>
            <a:fillRect/>
          </a:stretch>
        </p:blipFill>
        <p:spPr>
          <a:xfrm rot="5192760">
            <a:off x="9387189" y="5177588"/>
            <a:ext cx="1907700" cy="1627422"/>
          </a:xfrm>
          <a:prstGeom prst="rect">
            <a:avLst/>
          </a:prstGeom>
          <a:noFill/>
          <a:ln>
            <a:noFill/>
          </a:ln>
        </p:spPr>
      </p:pic>
      <p:sp>
        <p:nvSpPr>
          <p:cNvPr id="2255" name="Google Shape;2255;p300"/>
          <p:cNvSpPr/>
          <p:nvPr/>
        </p:nvSpPr>
        <p:spPr>
          <a:xfrm>
            <a:off x="8099613" y="4189650"/>
            <a:ext cx="1907700" cy="1907700"/>
          </a:xfrm>
          <a:prstGeom prst="ellipse">
            <a:avLst/>
          </a:prstGeom>
          <a:noFill/>
          <a:ln cap="flat" cmpd="sng" w="152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00"/>
          <p:cNvSpPr/>
          <p:nvPr/>
        </p:nvSpPr>
        <p:spPr>
          <a:xfrm>
            <a:off x="8739513" y="4829550"/>
            <a:ext cx="627900" cy="6279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00"/>
          <p:cNvSpPr/>
          <p:nvPr/>
        </p:nvSpPr>
        <p:spPr>
          <a:xfrm>
            <a:off x="6973300" y="5644563"/>
            <a:ext cx="1907700" cy="1907700"/>
          </a:xfrm>
          <a:prstGeom prst="ellipse">
            <a:avLst/>
          </a:prstGeom>
          <a:noFill/>
          <a:ln cap="flat" cmpd="sng" w="1524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ng clipping rock graphics ..." id="2258" name="Google Shape;2258;p300"/>
          <p:cNvPicPr preferRelativeResize="0"/>
          <p:nvPr/>
        </p:nvPicPr>
        <p:blipFill>
          <a:blip r:embed="rId3">
            <a:alphaModFix/>
          </a:blip>
          <a:stretch>
            <a:fillRect/>
          </a:stretch>
        </p:blipFill>
        <p:spPr>
          <a:xfrm rot="5192760">
            <a:off x="7025264" y="5821463"/>
            <a:ext cx="1907700" cy="1627422"/>
          </a:xfrm>
          <a:prstGeom prst="rect">
            <a:avLst/>
          </a:prstGeom>
          <a:noFill/>
          <a:ln>
            <a:noFill/>
          </a:ln>
        </p:spPr>
      </p:pic>
      <p:sp>
        <p:nvSpPr>
          <p:cNvPr id="2259" name="Google Shape;2259;p300"/>
          <p:cNvSpPr/>
          <p:nvPr/>
        </p:nvSpPr>
        <p:spPr>
          <a:xfrm>
            <a:off x="7613200" y="6284463"/>
            <a:ext cx="627900" cy="6279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1000"/>
                                        <p:tgtEl>
                                          <p:spTgt spid="2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0"/>
                                        </p:tgtEl>
                                      </p:cBhvr>
                                    </p:animEffect>
                                    <p:set>
                                      <p:cBhvr>
                                        <p:cTn dur="1" fill="hold">
                                          <p:stCondLst>
                                            <p:cond delay="1000"/>
                                          </p:stCondLst>
                                        </p:cTn>
                                        <p:tgtEl>
                                          <p:spTgt spid="22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49"/>
                                        </p:tgtEl>
                                      </p:cBhvr>
                                    </p:animEffect>
                                    <p:set>
                                      <p:cBhvr>
                                        <p:cTn dur="1" fill="hold">
                                          <p:stCondLst>
                                            <p:cond delay="1000"/>
                                          </p:stCondLst>
                                        </p:cTn>
                                        <p:tgtEl>
                                          <p:spTgt spid="22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1000"/>
                                        <p:tgtEl>
                                          <p:spTgt spid="2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1000"/>
                                        <p:tgtEl>
                                          <p:spTgt spid="2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1000"/>
                                        <p:tgtEl>
                                          <p:spTgt spid="2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3"/>
                                        </p:tgtEl>
                                      </p:cBhvr>
                                    </p:animEffect>
                                    <p:set>
                                      <p:cBhvr>
                                        <p:cTn dur="1" fill="hold">
                                          <p:stCondLst>
                                            <p:cond delay="1000"/>
                                          </p:stCondLst>
                                        </p:cTn>
                                        <p:tgtEl>
                                          <p:spTgt spid="22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2"/>
                                        </p:tgtEl>
                                      </p:cBhvr>
                                    </p:animEffect>
                                    <p:set>
                                      <p:cBhvr>
                                        <p:cTn dur="1" fill="hold">
                                          <p:stCondLst>
                                            <p:cond delay="1000"/>
                                          </p:stCondLst>
                                        </p:cTn>
                                        <p:tgtEl>
                                          <p:spTgt spid="225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1000"/>
                                        <p:tgtEl>
                                          <p:spTgt spid="2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1000"/>
                                        <p:tgtEl>
                                          <p:spTgt spid="2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1000"/>
                                        <p:tgtEl>
                                          <p:spTgt spid="2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6"/>
                                        </p:tgtEl>
                                      </p:cBhvr>
                                    </p:animEffect>
                                    <p:set>
                                      <p:cBhvr>
                                        <p:cTn dur="1" fill="hold">
                                          <p:stCondLst>
                                            <p:cond delay="1000"/>
                                          </p:stCondLst>
                                        </p:cTn>
                                        <p:tgtEl>
                                          <p:spTgt spid="22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5"/>
                                        </p:tgtEl>
                                      </p:cBhvr>
                                    </p:animEffect>
                                    <p:set>
                                      <p:cBhvr>
                                        <p:cTn dur="1" fill="hold">
                                          <p:stCondLst>
                                            <p:cond delay="1000"/>
                                          </p:stCondLst>
                                        </p:cTn>
                                        <p:tgtEl>
                                          <p:spTgt spid="22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1000"/>
                                        <p:tgtEl>
                                          <p:spTgt spid="2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1000"/>
                                        <p:tgtEl>
                                          <p:spTgt spid="2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9"/>
                                        </p:tgtEl>
                                      </p:cBhvr>
                                    </p:animEffect>
                                    <p:set>
                                      <p:cBhvr>
                                        <p:cTn dur="1" fill="hold">
                                          <p:stCondLst>
                                            <p:cond delay="1000"/>
                                          </p:stCondLst>
                                        </p:cTn>
                                        <p:tgtEl>
                                          <p:spTgt spid="22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7"/>
                                        </p:tgtEl>
                                      </p:cBhvr>
                                    </p:animEffect>
                                    <p:set>
                                      <p:cBhvr>
                                        <p:cTn dur="1" fill="hold">
                                          <p:stCondLst>
                                            <p:cond delay="1000"/>
                                          </p:stCondLst>
                                        </p:cTn>
                                        <p:tgtEl>
                                          <p:spTgt spid="22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1000"/>
                                        <p:tgtEl>
                                          <p:spTgt spid="2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30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Prop Blueprints</a:t>
            </a:r>
            <a:endParaRPr/>
          </a:p>
        </p:txBody>
      </p:sp>
      <p:sp>
        <p:nvSpPr>
          <p:cNvPr id="2265" name="Google Shape;2265;p30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the asset pack or your own assets.</a:t>
            </a:r>
            <a:endParaRPr/>
          </a:p>
          <a:p>
            <a:pPr indent="-800100" lvl="0" marL="914400" rtl="0" algn="l">
              <a:spcBef>
                <a:spcPts val="0"/>
              </a:spcBef>
              <a:spcAft>
                <a:spcPts val="0"/>
              </a:spcAft>
              <a:buSzPts val="5400"/>
              <a:buChar char="●"/>
            </a:pPr>
            <a:r>
              <a:rPr lang="en-GB"/>
              <a:t>Put together some actors out of meshes.</a:t>
            </a:r>
            <a:endParaRPr/>
          </a:p>
          <a:p>
            <a:pPr indent="-800100" lvl="0" marL="914400" rtl="0" algn="l">
              <a:spcBef>
                <a:spcPts val="0"/>
              </a:spcBef>
              <a:spcAft>
                <a:spcPts val="0"/>
              </a:spcAft>
              <a:buSzPts val="5400"/>
              <a:buChar char="●"/>
            </a:pPr>
            <a:r>
              <a:rPr lang="en-GB"/>
              <a:t>Ensure ground centred.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xEl>
                                              <p:pRg end="0" st="0"/>
                                            </p:txEl>
                                          </p:spTgt>
                                        </p:tgtEl>
                                        <p:attrNameLst>
                                          <p:attrName>style.visibility</p:attrName>
                                        </p:attrNameLst>
                                      </p:cBhvr>
                                      <p:to>
                                        <p:strVal val="visible"/>
                                      </p:to>
                                    </p:set>
                                    <p:animEffect filter="fade" transition="in">
                                      <p:cBhvr>
                                        <p:cTn dur="1000"/>
                                        <p:tgtEl>
                                          <p:spTgt spid="2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xEl>
                                              <p:pRg end="1" st="1"/>
                                            </p:txEl>
                                          </p:spTgt>
                                        </p:tgtEl>
                                        <p:attrNameLst>
                                          <p:attrName>style.visibility</p:attrName>
                                        </p:attrNameLst>
                                      </p:cBhvr>
                                      <p:to>
                                        <p:strVal val="visible"/>
                                      </p:to>
                                    </p:set>
                                    <p:animEffect filter="fade" transition="in">
                                      <p:cBhvr>
                                        <p:cTn dur="1000"/>
                                        <p:tgtEl>
                                          <p:spTgt spid="2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xEl>
                                              <p:pRg end="2" st="2"/>
                                            </p:txEl>
                                          </p:spTgt>
                                        </p:tgtEl>
                                        <p:attrNameLst>
                                          <p:attrName>style.visibility</p:attrName>
                                        </p:attrNameLst>
                                      </p:cBhvr>
                                      <p:to>
                                        <p:strVal val="visible"/>
                                      </p:to>
                                    </p:set>
                                    <p:animEffect filter="fade" transition="in">
                                      <p:cBhvr>
                                        <p:cTn dur="1000"/>
                                        <p:tgtEl>
                                          <p:spTgt spid="22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9" name="Shape 2269"/>
        <p:cNvGrpSpPr/>
        <p:nvPr/>
      </p:nvGrpSpPr>
      <p:grpSpPr>
        <a:xfrm>
          <a:off x="0" y="0"/>
          <a:ext cx="0" cy="0"/>
          <a:chOff x="0" y="0"/>
          <a:chExt cx="0" cy="0"/>
        </a:xfrm>
      </p:grpSpPr>
      <p:sp>
        <p:nvSpPr>
          <p:cNvPr id="2270" name="Google Shape;2270;p30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Generating Random Numbers</a:t>
            </a:r>
            <a:endParaRPr/>
          </a:p>
        </p:txBody>
      </p:sp>
      <p:sp>
        <p:nvSpPr>
          <p:cNvPr id="2271" name="Google Shape;2271;p30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Google Shape;2276;p30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277" name="Google Shape;2277;p30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Tile C++ class.</a:t>
            </a:r>
            <a:endParaRPr/>
          </a:p>
          <a:p>
            <a:pPr indent="-800100" lvl="0" marL="914400" rtl="0" algn="l">
              <a:spcBef>
                <a:spcPts val="0"/>
              </a:spcBef>
              <a:spcAft>
                <a:spcPts val="0"/>
              </a:spcAft>
              <a:buSzPts val="5400"/>
              <a:buChar char="●"/>
            </a:pPr>
            <a:r>
              <a:rPr lang="en-GB"/>
              <a:t>Expose a </a:t>
            </a:r>
            <a:r>
              <a:rPr lang="en-GB">
                <a:solidFill>
                  <a:srgbClr val="FFFF00"/>
                </a:solidFill>
                <a:latin typeface="Consolas"/>
                <a:ea typeface="Consolas"/>
                <a:cs typeface="Consolas"/>
                <a:sym typeface="Consolas"/>
              </a:rPr>
              <a:t>UFunction </a:t>
            </a:r>
            <a:r>
              <a:rPr lang="en-GB"/>
              <a:t>to spawn actors.</a:t>
            </a:r>
            <a:endParaRPr/>
          </a:p>
          <a:p>
            <a:pPr indent="-800100" lvl="0" marL="914400" rtl="0" algn="l">
              <a:spcBef>
                <a:spcPts val="0"/>
              </a:spcBef>
              <a:spcAft>
                <a:spcPts val="0"/>
              </a:spcAft>
              <a:buSzPts val="5400"/>
              <a:buChar char="●"/>
            </a:pPr>
            <a:r>
              <a:rPr lang="en-GB"/>
              <a:t>Functions to generate random data.</a:t>
            </a:r>
            <a:endParaRPr/>
          </a:p>
          <a:p>
            <a:pPr indent="-800100" lvl="0" marL="914400" rtl="0" algn="l">
              <a:spcBef>
                <a:spcPts val="0"/>
              </a:spcBef>
              <a:spcAft>
                <a:spcPts val="0"/>
              </a:spcAft>
              <a:buSzPts val="5400"/>
              <a:buChar char="●"/>
            </a:pPr>
            <a:r>
              <a:rPr lang="en-GB"/>
              <a:t>Challenge: generate a random spawn 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0" st="0"/>
                                            </p:txEl>
                                          </p:spTgt>
                                        </p:tgtEl>
                                        <p:attrNameLst>
                                          <p:attrName>style.visibility</p:attrName>
                                        </p:attrNameLst>
                                      </p:cBhvr>
                                      <p:to>
                                        <p:strVal val="visible"/>
                                      </p:to>
                                    </p:set>
                                    <p:animEffect filter="fade" transition="in">
                                      <p:cBhvr>
                                        <p:cTn dur="1000"/>
                                        <p:tgtEl>
                                          <p:spTgt spid="2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1" st="1"/>
                                            </p:txEl>
                                          </p:spTgt>
                                        </p:tgtEl>
                                        <p:attrNameLst>
                                          <p:attrName>style.visibility</p:attrName>
                                        </p:attrNameLst>
                                      </p:cBhvr>
                                      <p:to>
                                        <p:strVal val="visible"/>
                                      </p:to>
                                    </p:set>
                                    <p:animEffect filter="fade" transition="in">
                                      <p:cBhvr>
                                        <p:cTn dur="1000"/>
                                        <p:tgtEl>
                                          <p:spTgt spid="2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2" st="2"/>
                                            </p:txEl>
                                          </p:spTgt>
                                        </p:tgtEl>
                                        <p:attrNameLst>
                                          <p:attrName>style.visibility</p:attrName>
                                        </p:attrNameLst>
                                      </p:cBhvr>
                                      <p:to>
                                        <p:strVal val="visible"/>
                                      </p:to>
                                    </p:set>
                                    <p:animEffect filter="fade" transition="in">
                                      <p:cBhvr>
                                        <p:cTn dur="1000"/>
                                        <p:tgtEl>
                                          <p:spTgt spid="22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3" st="3"/>
                                            </p:txEl>
                                          </p:spTgt>
                                        </p:tgtEl>
                                        <p:attrNameLst>
                                          <p:attrName>style.visibility</p:attrName>
                                        </p:attrNameLst>
                                      </p:cBhvr>
                                      <p:to>
                                        <p:strVal val="visible"/>
                                      </p:to>
                                    </p:set>
                                    <p:animEffect filter="fade" transition="in">
                                      <p:cBhvr>
                                        <p:cTn dur="1000"/>
                                        <p:tgtEl>
                                          <p:spTgt spid="22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1" name="Shape 2281"/>
        <p:cNvGrpSpPr/>
        <p:nvPr/>
      </p:nvGrpSpPr>
      <p:grpSpPr>
        <a:xfrm>
          <a:off x="0" y="0"/>
          <a:ext cx="0" cy="0"/>
          <a:chOff x="0" y="0"/>
          <a:chExt cx="0" cy="0"/>
        </a:xfrm>
      </p:grpSpPr>
      <p:sp>
        <p:nvSpPr>
          <p:cNvPr id="2282" name="Google Shape;2282;p304"/>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Generate Random Spawn Points</a:t>
            </a:r>
            <a:endParaRPr/>
          </a:p>
        </p:txBody>
      </p:sp>
      <p:sp>
        <p:nvSpPr>
          <p:cNvPr id="2283" name="Google Shape;2283;p304"/>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Calculate the min and max points of your box.</a:t>
            </a:r>
            <a:endParaRPr/>
          </a:p>
          <a:p>
            <a:pPr indent="-800100" lvl="0" marL="914400" rtl="0" algn="l">
              <a:spcBef>
                <a:spcPts val="0"/>
              </a:spcBef>
              <a:spcAft>
                <a:spcPts val="0"/>
              </a:spcAft>
              <a:buSzPts val="5400"/>
              <a:buChar char="●"/>
            </a:pPr>
            <a:r>
              <a:rPr lang="en-GB"/>
              <a:t>Generate a random location.</a:t>
            </a:r>
            <a:endParaRPr/>
          </a:p>
          <a:p>
            <a:pPr indent="-800100" lvl="0" marL="914400" rtl="0" algn="l">
              <a:spcBef>
                <a:spcPts val="0"/>
              </a:spcBef>
              <a:spcAft>
                <a:spcPts val="0"/>
              </a:spcAft>
              <a:buSzPts val="5400"/>
              <a:buChar char="●"/>
            </a:pPr>
            <a:r>
              <a:rPr lang="en-GB"/>
              <a:t>Print and check the points look sane.</a:t>
            </a:r>
            <a:endParaRPr/>
          </a:p>
          <a:p>
            <a:pPr indent="-800100" lvl="0" marL="914400" rtl="0" algn="l">
              <a:spcBef>
                <a:spcPts val="0"/>
              </a:spcBef>
              <a:spcAft>
                <a:spcPts val="0"/>
              </a:spcAft>
              <a:buSzPts val="5400"/>
              <a:buChar char="●"/>
            </a:pPr>
            <a:r>
              <a:rPr lang="en-GB"/>
              <a:t>HINT: generate more than one point per call.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0" st="0"/>
                                            </p:txEl>
                                          </p:spTgt>
                                        </p:tgtEl>
                                        <p:attrNameLst>
                                          <p:attrName>style.visibility</p:attrName>
                                        </p:attrNameLst>
                                      </p:cBhvr>
                                      <p:to>
                                        <p:strVal val="visible"/>
                                      </p:to>
                                    </p:set>
                                    <p:animEffect filter="fade" transition="in">
                                      <p:cBhvr>
                                        <p:cTn dur="1000"/>
                                        <p:tgtEl>
                                          <p:spTgt spid="2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1" st="1"/>
                                            </p:txEl>
                                          </p:spTgt>
                                        </p:tgtEl>
                                        <p:attrNameLst>
                                          <p:attrName>style.visibility</p:attrName>
                                        </p:attrNameLst>
                                      </p:cBhvr>
                                      <p:to>
                                        <p:strVal val="visible"/>
                                      </p:to>
                                    </p:set>
                                    <p:animEffect filter="fade" transition="in">
                                      <p:cBhvr>
                                        <p:cTn dur="1000"/>
                                        <p:tgtEl>
                                          <p:spTgt spid="2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2" st="2"/>
                                            </p:txEl>
                                          </p:spTgt>
                                        </p:tgtEl>
                                        <p:attrNameLst>
                                          <p:attrName>style.visibility</p:attrName>
                                        </p:attrNameLst>
                                      </p:cBhvr>
                                      <p:to>
                                        <p:strVal val="visible"/>
                                      </p:to>
                                    </p:set>
                                    <p:animEffect filter="fade" transition="in">
                                      <p:cBhvr>
                                        <p:cTn dur="1000"/>
                                        <p:tgtEl>
                                          <p:spTgt spid="22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3" st="3"/>
                                            </p:txEl>
                                          </p:spTgt>
                                        </p:tgtEl>
                                        <p:attrNameLst>
                                          <p:attrName>style.visibility</p:attrName>
                                        </p:attrNameLst>
                                      </p:cBhvr>
                                      <p:to>
                                        <p:strVal val="visible"/>
                                      </p:to>
                                    </p:set>
                                    <p:animEffect filter="fade" transition="in">
                                      <p:cBhvr>
                                        <p:cTn dur="1000"/>
                                        <p:tgtEl>
                                          <p:spTgt spid="22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7" name="Shape 2287"/>
        <p:cNvGrpSpPr/>
        <p:nvPr/>
      </p:nvGrpSpPr>
      <p:grpSpPr>
        <a:xfrm>
          <a:off x="0" y="0"/>
          <a:ext cx="0" cy="0"/>
          <a:chOff x="0" y="0"/>
          <a:chExt cx="0" cy="0"/>
        </a:xfrm>
      </p:grpSpPr>
      <p:sp>
        <p:nvSpPr>
          <p:cNvPr id="2288" name="Google Shape;2288;p305"/>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Spawning Actors in the Tile</a:t>
            </a:r>
            <a:endParaRPr/>
          </a:p>
        </p:txBody>
      </p:sp>
      <p:sp>
        <p:nvSpPr>
          <p:cNvPr id="2289" name="Google Shape;2289;p305"/>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3" name="Shape 2293"/>
        <p:cNvGrpSpPr/>
        <p:nvPr/>
      </p:nvGrpSpPr>
      <p:grpSpPr>
        <a:xfrm>
          <a:off x="0" y="0"/>
          <a:ext cx="0" cy="0"/>
          <a:chOff x="0" y="0"/>
          <a:chExt cx="0" cy="0"/>
        </a:xfrm>
      </p:grpSpPr>
      <p:sp>
        <p:nvSpPr>
          <p:cNvPr id="2294" name="Google Shape;2294;p30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295" name="Google Shape;2295;p30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Spawn an actor.</a:t>
            </a:r>
            <a:endParaRPr/>
          </a:p>
          <a:p>
            <a:pPr indent="-800100" lvl="0" marL="914400" rtl="0" algn="l">
              <a:spcBef>
                <a:spcPts val="0"/>
              </a:spcBef>
              <a:spcAft>
                <a:spcPts val="0"/>
              </a:spcAft>
              <a:buSzPts val="5400"/>
              <a:buChar char="●"/>
            </a:pPr>
            <a:r>
              <a:rPr lang="en-GB"/>
              <a:t>Randomise the number of actors.</a:t>
            </a:r>
            <a:endParaRPr/>
          </a:p>
          <a:p>
            <a:pPr indent="-800100" lvl="0" marL="914400" rtl="0" algn="l">
              <a:spcBef>
                <a:spcPts val="0"/>
              </a:spcBef>
              <a:spcAft>
                <a:spcPts val="0"/>
              </a:spcAft>
              <a:buSzPts val="5400"/>
              <a:buChar char="●"/>
            </a:pPr>
            <a:r>
              <a:rPr lang="en-GB"/>
              <a:t>Challenge: place the actors correctly.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xEl>
                                              <p:pRg end="0" st="0"/>
                                            </p:txEl>
                                          </p:spTgt>
                                        </p:tgtEl>
                                        <p:attrNameLst>
                                          <p:attrName>style.visibility</p:attrName>
                                        </p:attrNameLst>
                                      </p:cBhvr>
                                      <p:to>
                                        <p:strVal val="visible"/>
                                      </p:to>
                                    </p:set>
                                    <p:animEffect filter="fade" transition="in">
                                      <p:cBhvr>
                                        <p:cTn dur="1000"/>
                                        <p:tgtEl>
                                          <p:spTgt spid="2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xEl>
                                              <p:pRg end="1" st="1"/>
                                            </p:txEl>
                                          </p:spTgt>
                                        </p:tgtEl>
                                        <p:attrNameLst>
                                          <p:attrName>style.visibility</p:attrName>
                                        </p:attrNameLst>
                                      </p:cBhvr>
                                      <p:to>
                                        <p:strVal val="visible"/>
                                      </p:to>
                                    </p:set>
                                    <p:animEffect filter="fade" transition="in">
                                      <p:cBhvr>
                                        <p:cTn dur="1000"/>
                                        <p:tgtEl>
                                          <p:spTgt spid="2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xEl>
                                              <p:pRg end="2" st="2"/>
                                            </p:txEl>
                                          </p:spTgt>
                                        </p:tgtEl>
                                        <p:attrNameLst>
                                          <p:attrName>style.visibility</p:attrName>
                                        </p:attrNameLst>
                                      </p:cBhvr>
                                      <p:to>
                                        <p:strVal val="visible"/>
                                      </p:to>
                                    </p:set>
                                    <p:animEffect filter="fade" transition="in">
                                      <p:cBhvr>
                                        <p:cTn dur="1000"/>
                                        <p:tgtEl>
                                          <p:spTgt spid="229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300" name="Google Shape;300;p4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Setup a Blueprint AI controller class</a:t>
            </a:r>
            <a:endParaRPr/>
          </a:p>
          <a:p>
            <a:pPr indent="-800100" lvl="0" marL="914400" rtl="0" algn="l">
              <a:spcBef>
                <a:spcPts val="0"/>
              </a:spcBef>
              <a:spcAft>
                <a:spcPts val="0"/>
              </a:spcAft>
              <a:buSzPts val="5400"/>
              <a:buChar char="●"/>
            </a:pPr>
            <a:r>
              <a:rPr lang="en-GB"/>
              <a:t>Behaviour Trees control AI execution flow</a:t>
            </a:r>
            <a:endParaRPr/>
          </a:p>
          <a:p>
            <a:pPr indent="-800100" lvl="0" marL="914400" rtl="0" algn="l">
              <a:spcBef>
                <a:spcPts val="0"/>
              </a:spcBef>
              <a:spcAft>
                <a:spcPts val="0"/>
              </a:spcAft>
              <a:buSzPts val="5400"/>
              <a:buChar char="●"/>
            </a:pPr>
            <a:r>
              <a:rPr lang="en-GB"/>
              <a:t>Blackboard holds AI instance data</a:t>
            </a:r>
            <a:endParaRPr/>
          </a:p>
          <a:p>
            <a:pPr indent="-800100" lvl="0" marL="914400" rtl="0" algn="l">
              <a:spcBef>
                <a:spcPts val="0"/>
              </a:spcBef>
              <a:spcAft>
                <a:spcPts val="0"/>
              </a:spcAft>
              <a:buSzPts val="5400"/>
              <a:buChar char="●"/>
            </a:pPr>
            <a:r>
              <a:rPr lang="en-GB"/>
              <a:t>How to associate a behaviour tree with an AI</a:t>
            </a:r>
            <a:endParaRPr/>
          </a:p>
          <a:p>
            <a:pPr indent="-800100" lvl="0" marL="914400" rtl="0" algn="l">
              <a:spcBef>
                <a:spcPts val="0"/>
              </a:spcBef>
              <a:spcAft>
                <a:spcPts val="0"/>
              </a:spcAft>
              <a:buSzPts val="5400"/>
              <a:buChar char="●"/>
            </a:pPr>
            <a:r>
              <a:rPr lang="en-GB"/>
              <a:t>Testing that our behavior tree is running.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animEffect filter="fade" transition="in">
                                      <p:cBhvr>
                                        <p:cTn dur="1000"/>
                                        <p:tgtEl>
                                          <p:spTgt spid="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animEffect filter="fade" transition="in">
                                      <p:cBhvr>
                                        <p:cTn dur="1000"/>
                                        <p:tgtEl>
                                          <p:spTgt spid="3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animEffect filter="fade" transition="in">
                                      <p:cBhvr>
                                        <p:cTn dur="1000"/>
                                        <p:tgtEl>
                                          <p:spTgt spid="3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3" st="3"/>
                                            </p:txEl>
                                          </p:spTgt>
                                        </p:tgtEl>
                                        <p:attrNameLst>
                                          <p:attrName>style.visibility</p:attrName>
                                        </p:attrNameLst>
                                      </p:cBhvr>
                                      <p:to>
                                        <p:strVal val="visible"/>
                                      </p:to>
                                    </p:set>
                                    <p:animEffect filter="fade" transition="in">
                                      <p:cBhvr>
                                        <p:cTn dur="1000"/>
                                        <p:tgtEl>
                                          <p:spTgt spid="3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4" st="4"/>
                                            </p:txEl>
                                          </p:spTgt>
                                        </p:tgtEl>
                                        <p:attrNameLst>
                                          <p:attrName>style.visibility</p:attrName>
                                        </p:attrNameLst>
                                      </p:cBhvr>
                                      <p:to>
                                        <p:strVal val="visible"/>
                                      </p:to>
                                    </p:set>
                                    <p:animEffect filter="fade" transition="in">
                                      <p:cBhvr>
                                        <p:cTn dur="1000"/>
                                        <p:tgtEl>
                                          <p:spTgt spid="3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9" name="Shape 2299"/>
        <p:cNvGrpSpPr/>
        <p:nvPr/>
      </p:nvGrpSpPr>
      <p:grpSpPr>
        <a:xfrm>
          <a:off x="0" y="0"/>
          <a:ext cx="0" cy="0"/>
          <a:chOff x="0" y="0"/>
          <a:chExt cx="0" cy="0"/>
        </a:xfrm>
      </p:grpSpPr>
      <p:sp>
        <p:nvSpPr>
          <p:cNvPr id="2300" name="Google Shape;2300;p30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Position the Actors</a:t>
            </a:r>
            <a:endParaRPr/>
          </a:p>
        </p:txBody>
      </p:sp>
      <p:sp>
        <p:nvSpPr>
          <p:cNvPr id="2301" name="Google Shape;2301;p30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Put the actors at the correct position.</a:t>
            </a:r>
            <a:endParaRPr/>
          </a:p>
          <a:p>
            <a:pPr indent="-800100" lvl="0" marL="914400" rtl="0" algn="l">
              <a:spcBef>
                <a:spcPts val="0"/>
              </a:spcBef>
              <a:spcAft>
                <a:spcPts val="0"/>
              </a:spcAft>
              <a:buSzPts val="5400"/>
              <a:buChar char="●"/>
            </a:pPr>
            <a:r>
              <a:rPr lang="en-GB"/>
              <a:t>Attach the actors to the Tile.</a:t>
            </a:r>
            <a:endParaRPr/>
          </a:p>
          <a:p>
            <a:pPr indent="-800100" lvl="0" marL="914400" rtl="0" algn="l">
              <a:spcBef>
                <a:spcPts val="0"/>
              </a:spcBef>
              <a:spcAft>
                <a:spcPts val="0"/>
              </a:spcAft>
              <a:buSzPts val="5400"/>
              <a:buChar char="●"/>
            </a:pPr>
            <a:r>
              <a:rPr lang="en-GB"/>
              <a:t>Ensure that they are on the floor.</a:t>
            </a:r>
            <a:endParaRPr/>
          </a:p>
          <a:p>
            <a:pPr indent="-800100" lvl="0" marL="914400" rtl="0" algn="l">
              <a:spcBef>
                <a:spcPts val="0"/>
              </a:spcBef>
              <a:spcAft>
                <a:spcPts val="0"/>
              </a:spcAft>
              <a:buSzPts val="5400"/>
              <a:buChar char="●"/>
            </a:pPr>
            <a:r>
              <a:rPr lang="en-GB"/>
              <a:t>Spawn all your Blueprints.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0" st="0"/>
                                            </p:txEl>
                                          </p:spTgt>
                                        </p:tgtEl>
                                        <p:attrNameLst>
                                          <p:attrName>style.visibility</p:attrName>
                                        </p:attrNameLst>
                                      </p:cBhvr>
                                      <p:to>
                                        <p:strVal val="visible"/>
                                      </p:to>
                                    </p:set>
                                    <p:animEffect filter="fade" transition="in">
                                      <p:cBhvr>
                                        <p:cTn dur="1000"/>
                                        <p:tgtEl>
                                          <p:spTgt spid="2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1" st="1"/>
                                            </p:txEl>
                                          </p:spTgt>
                                        </p:tgtEl>
                                        <p:attrNameLst>
                                          <p:attrName>style.visibility</p:attrName>
                                        </p:attrNameLst>
                                      </p:cBhvr>
                                      <p:to>
                                        <p:strVal val="visible"/>
                                      </p:to>
                                    </p:set>
                                    <p:animEffect filter="fade" transition="in">
                                      <p:cBhvr>
                                        <p:cTn dur="1000"/>
                                        <p:tgtEl>
                                          <p:spTgt spid="2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2" st="2"/>
                                            </p:txEl>
                                          </p:spTgt>
                                        </p:tgtEl>
                                        <p:attrNameLst>
                                          <p:attrName>style.visibility</p:attrName>
                                        </p:attrNameLst>
                                      </p:cBhvr>
                                      <p:to>
                                        <p:strVal val="visible"/>
                                      </p:to>
                                    </p:set>
                                    <p:animEffect filter="fade" transition="in">
                                      <p:cBhvr>
                                        <p:cTn dur="1000"/>
                                        <p:tgtEl>
                                          <p:spTgt spid="2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3" st="3"/>
                                            </p:txEl>
                                          </p:spTgt>
                                        </p:tgtEl>
                                        <p:attrNameLst>
                                          <p:attrName>style.visibility</p:attrName>
                                        </p:attrNameLst>
                                      </p:cBhvr>
                                      <p:to>
                                        <p:strVal val="visible"/>
                                      </p:to>
                                    </p:set>
                                    <p:animEffect filter="fade" transition="in">
                                      <p:cBhvr>
                                        <p:cTn dur="1000"/>
                                        <p:tgtEl>
                                          <p:spTgt spid="23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Google Shape;2306;p30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Sphere Casting in C++</a:t>
            </a:r>
            <a:endParaRPr/>
          </a:p>
        </p:txBody>
      </p:sp>
      <p:sp>
        <p:nvSpPr>
          <p:cNvPr id="2307" name="Google Shape;2307;p30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1" name="Shape 2311"/>
        <p:cNvGrpSpPr/>
        <p:nvPr/>
      </p:nvGrpSpPr>
      <p:grpSpPr>
        <a:xfrm>
          <a:off x="0" y="0"/>
          <a:ext cx="0" cy="0"/>
          <a:chOff x="0" y="0"/>
          <a:chExt cx="0" cy="0"/>
        </a:xfrm>
      </p:grpSpPr>
      <p:sp>
        <p:nvSpPr>
          <p:cNvPr id="2312" name="Google Shape;2312;p30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313" name="Google Shape;2313;p30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What is a Sweep?</a:t>
            </a:r>
            <a:endParaRPr/>
          </a:p>
          <a:p>
            <a:pPr indent="-800100" lvl="0" marL="914400" rtl="0" algn="l">
              <a:spcBef>
                <a:spcPts val="0"/>
              </a:spcBef>
              <a:spcAft>
                <a:spcPts val="0"/>
              </a:spcAft>
              <a:buSzPts val="5400"/>
              <a:buChar char="●"/>
            </a:pPr>
            <a:r>
              <a:rPr lang="en-GB"/>
              <a:t>How to Sphere Cast in C++.</a:t>
            </a:r>
            <a:endParaRPr/>
          </a:p>
          <a:p>
            <a:pPr indent="-800100" lvl="0" marL="914400" rtl="0" algn="l">
              <a:spcBef>
                <a:spcPts val="0"/>
              </a:spcBef>
              <a:spcAft>
                <a:spcPts val="0"/>
              </a:spcAft>
              <a:buSzPts val="5400"/>
              <a:buChar char="●"/>
            </a:pPr>
            <a:r>
              <a:rPr lang="en-GB"/>
              <a:t>Challenge: visualise the cast.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xEl>
                                              <p:pRg end="0" st="0"/>
                                            </p:txEl>
                                          </p:spTgt>
                                        </p:tgtEl>
                                        <p:attrNameLst>
                                          <p:attrName>style.visibility</p:attrName>
                                        </p:attrNameLst>
                                      </p:cBhvr>
                                      <p:to>
                                        <p:strVal val="visible"/>
                                      </p:to>
                                    </p:set>
                                    <p:animEffect filter="fade" transition="in">
                                      <p:cBhvr>
                                        <p:cTn dur="1000"/>
                                        <p:tgtEl>
                                          <p:spTgt spid="23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xEl>
                                              <p:pRg end="1" st="1"/>
                                            </p:txEl>
                                          </p:spTgt>
                                        </p:tgtEl>
                                        <p:attrNameLst>
                                          <p:attrName>style.visibility</p:attrName>
                                        </p:attrNameLst>
                                      </p:cBhvr>
                                      <p:to>
                                        <p:strVal val="visible"/>
                                      </p:to>
                                    </p:set>
                                    <p:animEffect filter="fade" transition="in">
                                      <p:cBhvr>
                                        <p:cTn dur="1000"/>
                                        <p:tgtEl>
                                          <p:spTgt spid="23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xEl>
                                              <p:pRg end="2" st="2"/>
                                            </p:txEl>
                                          </p:spTgt>
                                        </p:tgtEl>
                                        <p:attrNameLst>
                                          <p:attrName>style.visibility</p:attrName>
                                        </p:attrNameLst>
                                      </p:cBhvr>
                                      <p:to>
                                        <p:strVal val="visible"/>
                                      </p:to>
                                    </p:set>
                                    <p:animEffect filter="fade" transition="in">
                                      <p:cBhvr>
                                        <p:cTn dur="1000"/>
                                        <p:tgtEl>
                                          <p:spTgt spid="23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7" name="Shape 2317"/>
        <p:cNvGrpSpPr/>
        <p:nvPr/>
      </p:nvGrpSpPr>
      <p:grpSpPr>
        <a:xfrm>
          <a:off x="0" y="0"/>
          <a:ext cx="0" cy="0"/>
          <a:chOff x="0" y="0"/>
          <a:chExt cx="0" cy="0"/>
        </a:xfrm>
      </p:grpSpPr>
      <p:sp>
        <p:nvSpPr>
          <p:cNvPr id="2318" name="Google Shape;2318;p310"/>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Visualise the Cast</a:t>
            </a:r>
            <a:endParaRPr/>
          </a:p>
        </p:txBody>
      </p:sp>
      <p:sp>
        <p:nvSpPr>
          <p:cNvPr id="2319" name="Google Shape;2319;p310"/>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a </a:t>
            </a:r>
            <a:r>
              <a:rPr lang="en-GB">
                <a:solidFill>
                  <a:srgbClr val="FFFF00"/>
                </a:solidFill>
                <a:latin typeface="Consolas"/>
                <a:ea typeface="Consolas"/>
                <a:cs typeface="Consolas"/>
                <a:sym typeface="Consolas"/>
              </a:rPr>
              <a:t>DrawDebug </a:t>
            </a:r>
            <a:r>
              <a:rPr lang="en-GB"/>
              <a:t>method.</a:t>
            </a:r>
            <a:endParaRPr/>
          </a:p>
          <a:p>
            <a:pPr indent="-800100" lvl="0" marL="914400" rtl="0" algn="l">
              <a:spcBef>
                <a:spcPts val="0"/>
              </a:spcBef>
              <a:spcAft>
                <a:spcPts val="0"/>
              </a:spcAft>
              <a:buSzPts val="5400"/>
              <a:buChar char="●"/>
            </a:pPr>
            <a:r>
              <a:rPr lang="en-GB"/>
              <a:t>Don’t forget to include.</a:t>
            </a:r>
            <a:endParaRPr/>
          </a:p>
          <a:p>
            <a:pPr indent="-800100" lvl="0" marL="914400" rtl="0" algn="l">
              <a:spcBef>
                <a:spcPts val="0"/>
              </a:spcBef>
              <a:spcAft>
                <a:spcPts val="0"/>
              </a:spcAft>
              <a:buSzPts val="5400"/>
              <a:buChar char="●"/>
            </a:pPr>
            <a:r>
              <a:rPr lang="en-GB"/>
              <a:t>Green for nothing hit.</a:t>
            </a:r>
            <a:endParaRPr/>
          </a:p>
          <a:p>
            <a:pPr indent="-800100" lvl="0" marL="914400" rtl="0" algn="l">
              <a:spcBef>
                <a:spcPts val="0"/>
              </a:spcBef>
              <a:spcAft>
                <a:spcPts val="0"/>
              </a:spcAft>
              <a:buSzPts val="5400"/>
              <a:buChar char="●"/>
            </a:pPr>
            <a:r>
              <a:rPr lang="en-GB"/>
              <a:t>Red for something hit.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0" st="0"/>
                                            </p:txEl>
                                          </p:spTgt>
                                        </p:tgtEl>
                                        <p:attrNameLst>
                                          <p:attrName>style.visibility</p:attrName>
                                        </p:attrNameLst>
                                      </p:cBhvr>
                                      <p:to>
                                        <p:strVal val="visible"/>
                                      </p:to>
                                    </p:set>
                                    <p:animEffect filter="fade" transition="in">
                                      <p:cBhvr>
                                        <p:cTn dur="1000"/>
                                        <p:tgtEl>
                                          <p:spTgt spid="23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1" st="1"/>
                                            </p:txEl>
                                          </p:spTgt>
                                        </p:tgtEl>
                                        <p:attrNameLst>
                                          <p:attrName>style.visibility</p:attrName>
                                        </p:attrNameLst>
                                      </p:cBhvr>
                                      <p:to>
                                        <p:strVal val="visible"/>
                                      </p:to>
                                    </p:set>
                                    <p:animEffect filter="fade" transition="in">
                                      <p:cBhvr>
                                        <p:cTn dur="1000"/>
                                        <p:tgtEl>
                                          <p:spTgt spid="23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2" st="2"/>
                                            </p:txEl>
                                          </p:spTgt>
                                        </p:tgtEl>
                                        <p:attrNameLst>
                                          <p:attrName>style.visibility</p:attrName>
                                        </p:attrNameLst>
                                      </p:cBhvr>
                                      <p:to>
                                        <p:strVal val="visible"/>
                                      </p:to>
                                    </p:set>
                                    <p:animEffect filter="fade" transition="in">
                                      <p:cBhvr>
                                        <p:cTn dur="1000"/>
                                        <p:tgtEl>
                                          <p:spTgt spid="23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3" st="3"/>
                                            </p:txEl>
                                          </p:spTgt>
                                        </p:tgtEl>
                                        <p:attrNameLst>
                                          <p:attrName>style.visibility</p:attrName>
                                        </p:attrNameLst>
                                      </p:cBhvr>
                                      <p:to>
                                        <p:strVal val="visible"/>
                                      </p:to>
                                    </p:set>
                                    <p:animEffect filter="fade" transition="in">
                                      <p:cBhvr>
                                        <p:cTn dur="1000"/>
                                        <p:tgtEl>
                                          <p:spTgt spid="23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3" name="Shape 2323"/>
        <p:cNvGrpSpPr/>
        <p:nvPr/>
      </p:nvGrpSpPr>
      <p:grpSpPr>
        <a:xfrm>
          <a:off x="0" y="0"/>
          <a:ext cx="0" cy="0"/>
          <a:chOff x="0" y="0"/>
          <a:chExt cx="0" cy="0"/>
        </a:xfrm>
      </p:grpSpPr>
      <p:sp>
        <p:nvSpPr>
          <p:cNvPr id="2324" name="Google Shape;2324;p31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Configure Custom Trace Channels</a:t>
            </a:r>
            <a:endParaRPr/>
          </a:p>
        </p:txBody>
      </p:sp>
      <p:sp>
        <p:nvSpPr>
          <p:cNvPr id="2325" name="Google Shape;2325;p31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9" name="Shape 2329"/>
        <p:cNvGrpSpPr/>
        <p:nvPr/>
      </p:nvGrpSpPr>
      <p:grpSpPr>
        <a:xfrm>
          <a:off x="0" y="0"/>
          <a:ext cx="0" cy="0"/>
          <a:chOff x="0" y="0"/>
          <a:chExt cx="0" cy="0"/>
        </a:xfrm>
      </p:grpSpPr>
      <p:sp>
        <p:nvSpPr>
          <p:cNvPr id="2330" name="Google Shape;2330;p31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331" name="Google Shape;2331;p31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Creating a Trace Channel.</a:t>
            </a:r>
            <a:endParaRPr/>
          </a:p>
          <a:p>
            <a:pPr indent="-800100" lvl="0" marL="914400" rtl="0" algn="l">
              <a:spcBef>
                <a:spcPts val="0"/>
              </a:spcBef>
              <a:spcAft>
                <a:spcPts val="0"/>
              </a:spcAft>
              <a:buSzPts val="5400"/>
              <a:buChar char="●"/>
            </a:pPr>
            <a:r>
              <a:rPr lang="en-GB"/>
              <a:t>Where to configure presets.</a:t>
            </a:r>
            <a:endParaRPr/>
          </a:p>
          <a:p>
            <a:pPr indent="-800100" lvl="0" marL="914400" rtl="0" algn="l">
              <a:spcBef>
                <a:spcPts val="0"/>
              </a:spcBef>
              <a:spcAft>
                <a:spcPts val="0"/>
              </a:spcAft>
              <a:buSzPts val="5400"/>
              <a:buChar char="●"/>
            </a:pPr>
            <a:r>
              <a:rPr lang="en-GB"/>
              <a:t>Challenge: make it trace green.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xEl>
                                              <p:pRg end="0" st="0"/>
                                            </p:txEl>
                                          </p:spTgt>
                                        </p:tgtEl>
                                        <p:attrNameLst>
                                          <p:attrName>style.visibility</p:attrName>
                                        </p:attrNameLst>
                                      </p:cBhvr>
                                      <p:to>
                                        <p:strVal val="visible"/>
                                      </p:to>
                                    </p:set>
                                    <p:animEffect filter="fade" transition="in">
                                      <p:cBhvr>
                                        <p:cTn dur="1000"/>
                                        <p:tgtEl>
                                          <p:spTgt spid="2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xEl>
                                              <p:pRg end="1" st="1"/>
                                            </p:txEl>
                                          </p:spTgt>
                                        </p:tgtEl>
                                        <p:attrNameLst>
                                          <p:attrName>style.visibility</p:attrName>
                                        </p:attrNameLst>
                                      </p:cBhvr>
                                      <p:to>
                                        <p:strVal val="visible"/>
                                      </p:to>
                                    </p:set>
                                    <p:animEffect filter="fade" transition="in">
                                      <p:cBhvr>
                                        <p:cTn dur="1000"/>
                                        <p:tgtEl>
                                          <p:spTgt spid="2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xEl>
                                              <p:pRg end="2" st="2"/>
                                            </p:txEl>
                                          </p:spTgt>
                                        </p:tgtEl>
                                        <p:attrNameLst>
                                          <p:attrName>style.visibility</p:attrName>
                                        </p:attrNameLst>
                                      </p:cBhvr>
                                      <p:to>
                                        <p:strVal val="visible"/>
                                      </p:to>
                                    </p:set>
                                    <p:animEffect filter="fade" transition="in">
                                      <p:cBhvr>
                                        <p:cTn dur="1000"/>
                                        <p:tgtEl>
                                          <p:spTgt spid="23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Google Shape;2336;p313"/>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Make it Trace Green</a:t>
            </a:r>
            <a:endParaRPr/>
          </a:p>
        </p:txBody>
      </p:sp>
      <p:sp>
        <p:nvSpPr>
          <p:cNvPr id="2337" name="Google Shape;2337;p313"/>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Walls and barriers should block.</a:t>
            </a:r>
            <a:endParaRPr/>
          </a:p>
          <a:p>
            <a:pPr indent="-800100" lvl="0" marL="914400" rtl="0" algn="l">
              <a:spcBef>
                <a:spcPts val="0"/>
              </a:spcBef>
              <a:spcAft>
                <a:spcPts val="0"/>
              </a:spcAft>
              <a:buSzPts val="5400"/>
              <a:buChar char="●"/>
            </a:pPr>
            <a:r>
              <a:rPr lang="en-GB"/>
              <a:t>Other objects should block.</a:t>
            </a:r>
            <a:endParaRPr/>
          </a:p>
          <a:p>
            <a:pPr indent="-800100" lvl="0" marL="914400" rtl="0" algn="l">
              <a:spcBef>
                <a:spcPts val="0"/>
              </a:spcBef>
              <a:spcAft>
                <a:spcPts val="0"/>
              </a:spcAft>
              <a:buSzPts val="5400"/>
              <a:buChar char="●"/>
            </a:pPr>
            <a:r>
              <a:rPr lang="en-GB"/>
              <a:t>Floor and Triggers should not block.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xEl>
                                              <p:pRg end="0" st="0"/>
                                            </p:txEl>
                                          </p:spTgt>
                                        </p:tgtEl>
                                        <p:attrNameLst>
                                          <p:attrName>style.visibility</p:attrName>
                                        </p:attrNameLst>
                                      </p:cBhvr>
                                      <p:to>
                                        <p:strVal val="visible"/>
                                      </p:to>
                                    </p:set>
                                    <p:animEffect filter="fade" transition="in">
                                      <p:cBhvr>
                                        <p:cTn dur="1000"/>
                                        <p:tgtEl>
                                          <p:spTgt spid="2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xEl>
                                              <p:pRg end="1" st="1"/>
                                            </p:txEl>
                                          </p:spTgt>
                                        </p:tgtEl>
                                        <p:attrNameLst>
                                          <p:attrName>style.visibility</p:attrName>
                                        </p:attrNameLst>
                                      </p:cBhvr>
                                      <p:to>
                                        <p:strVal val="visible"/>
                                      </p:to>
                                    </p:set>
                                    <p:animEffect filter="fade" transition="in">
                                      <p:cBhvr>
                                        <p:cTn dur="1000"/>
                                        <p:tgtEl>
                                          <p:spTgt spid="2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xEl>
                                              <p:pRg end="2" st="2"/>
                                            </p:txEl>
                                          </p:spTgt>
                                        </p:tgtEl>
                                        <p:attrNameLst>
                                          <p:attrName>style.visibility</p:attrName>
                                        </p:attrNameLst>
                                      </p:cBhvr>
                                      <p:to>
                                        <p:strVal val="visible"/>
                                      </p:to>
                                    </p:set>
                                    <p:animEffect filter="fade" transition="in">
                                      <p:cBhvr>
                                        <p:cTn dur="1000"/>
                                        <p:tgtEl>
                                          <p:spTgt spid="233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Google Shape;2342;p314"/>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Spawning into Free Space</a:t>
            </a:r>
            <a:endParaRPr/>
          </a:p>
        </p:txBody>
      </p:sp>
      <p:sp>
        <p:nvSpPr>
          <p:cNvPr id="2343" name="Google Shape;2343;p314"/>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7" name="Shape 2347"/>
        <p:cNvGrpSpPr/>
        <p:nvPr/>
      </p:nvGrpSpPr>
      <p:grpSpPr>
        <a:xfrm>
          <a:off x="0" y="0"/>
          <a:ext cx="0" cy="0"/>
          <a:chOff x="0" y="0"/>
          <a:chExt cx="0" cy="0"/>
        </a:xfrm>
      </p:grpSpPr>
      <p:sp>
        <p:nvSpPr>
          <p:cNvPr id="2348" name="Google Shape;2348;p31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349" name="Google Shape;2349;p31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Writing an actor spawning algorithm.</a:t>
            </a:r>
            <a:endParaRPr/>
          </a:p>
          <a:p>
            <a:pPr indent="-800100" lvl="0" marL="914400" rtl="0" algn="l">
              <a:spcBef>
                <a:spcPts val="0"/>
              </a:spcBef>
              <a:spcAft>
                <a:spcPts val="0"/>
              </a:spcAft>
              <a:buSzPts val="5400"/>
              <a:buChar char="●"/>
            </a:pPr>
            <a:r>
              <a:rPr lang="en-GB"/>
              <a:t>Challenge: generate empty space.</a:t>
            </a:r>
            <a:endParaRPr/>
          </a:p>
          <a:p>
            <a:pPr indent="-800100" lvl="0" marL="914400" rtl="0" algn="l">
              <a:spcBef>
                <a:spcPts val="0"/>
              </a:spcBef>
              <a:spcAft>
                <a:spcPts val="0"/>
              </a:spcAft>
              <a:buSzPts val="5400"/>
              <a:buChar char="●"/>
            </a:pPr>
            <a:r>
              <a:rPr lang="en-GB"/>
              <a:t>Converting from local to global positions.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xEl>
                                              <p:pRg end="0" st="0"/>
                                            </p:txEl>
                                          </p:spTgt>
                                        </p:tgtEl>
                                        <p:attrNameLst>
                                          <p:attrName>style.visibility</p:attrName>
                                        </p:attrNameLst>
                                      </p:cBhvr>
                                      <p:to>
                                        <p:strVal val="visible"/>
                                      </p:to>
                                    </p:set>
                                    <p:animEffect filter="fade" transition="in">
                                      <p:cBhvr>
                                        <p:cTn dur="1000"/>
                                        <p:tgtEl>
                                          <p:spTgt spid="23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xEl>
                                              <p:pRg end="1" st="1"/>
                                            </p:txEl>
                                          </p:spTgt>
                                        </p:tgtEl>
                                        <p:attrNameLst>
                                          <p:attrName>style.visibility</p:attrName>
                                        </p:attrNameLst>
                                      </p:cBhvr>
                                      <p:to>
                                        <p:strVal val="visible"/>
                                      </p:to>
                                    </p:set>
                                    <p:animEffect filter="fade" transition="in">
                                      <p:cBhvr>
                                        <p:cTn dur="1000"/>
                                        <p:tgtEl>
                                          <p:spTgt spid="23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xEl>
                                              <p:pRg end="2" st="2"/>
                                            </p:txEl>
                                          </p:spTgt>
                                        </p:tgtEl>
                                        <p:attrNameLst>
                                          <p:attrName>style.visibility</p:attrName>
                                        </p:attrNameLst>
                                      </p:cBhvr>
                                      <p:to>
                                        <p:strVal val="visible"/>
                                      </p:to>
                                    </p:set>
                                    <p:animEffect filter="fade" transition="in">
                                      <p:cBhvr>
                                        <p:cTn dur="1000"/>
                                        <p:tgtEl>
                                          <p:spTgt spid="234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31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Generate Empty Spaces</a:t>
            </a:r>
            <a:endParaRPr/>
          </a:p>
        </p:txBody>
      </p:sp>
      <p:sp>
        <p:nvSpPr>
          <p:cNvPr id="2355" name="Google Shape;2355;p31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Don’t allow it to loop </a:t>
            </a:r>
            <a:r>
              <a:rPr lang="en-GB"/>
              <a:t>forever</a:t>
            </a:r>
            <a:r>
              <a:rPr lang="en-GB"/>
              <a:t>.</a:t>
            </a:r>
            <a:endParaRPr/>
          </a:p>
          <a:p>
            <a:pPr indent="-800100" lvl="0" marL="914400" rtl="0" algn="l">
              <a:spcBef>
                <a:spcPts val="0"/>
              </a:spcBef>
              <a:spcAft>
                <a:spcPts val="0"/>
              </a:spcAft>
              <a:buSzPts val="5400"/>
              <a:buChar char="●"/>
            </a:pPr>
            <a:r>
              <a:rPr lang="en-GB"/>
              <a:t>It’s okay to fail.</a:t>
            </a:r>
            <a:endParaRPr/>
          </a:p>
          <a:p>
            <a:pPr indent="-800100" lvl="0" marL="914400" rtl="0" algn="l">
              <a:spcBef>
                <a:spcPts val="0"/>
              </a:spcBef>
              <a:spcAft>
                <a:spcPts val="0"/>
              </a:spcAft>
              <a:buSzPts val="5400"/>
              <a:buChar char="●"/>
            </a:pPr>
            <a:r>
              <a:rPr lang="en-GB"/>
              <a:t>Change the original pseudo code if you must.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xEl>
                                              <p:pRg end="0" st="0"/>
                                            </p:txEl>
                                          </p:spTgt>
                                        </p:tgtEl>
                                        <p:attrNameLst>
                                          <p:attrName>style.visibility</p:attrName>
                                        </p:attrNameLst>
                                      </p:cBhvr>
                                      <p:to>
                                        <p:strVal val="visible"/>
                                      </p:to>
                                    </p:set>
                                    <p:animEffect filter="fade" transition="in">
                                      <p:cBhvr>
                                        <p:cTn dur="1000"/>
                                        <p:tgtEl>
                                          <p:spTgt spid="23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xEl>
                                              <p:pRg end="1" st="1"/>
                                            </p:txEl>
                                          </p:spTgt>
                                        </p:tgtEl>
                                        <p:attrNameLst>
                                          <p:attrName>style.visibility</p:attrName>
                                        </p:attrNameLst>
                                      </p:cBhvr>
                                      <p:to>
                                        <p:strVal val="visible"/>
                                      </p:to>
                                    </p:set>
                                    <p:animEffect filter="fade" transition="in">
                                      <p:cBhvr>
                                        <p:cTn dur="1000"/>
                                        <p:tgtEl>
                                          <p:spTgt spid="23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xEl>
                                              <p:pRg end="2" st="2"/>
                                            </p:txEl>
                                          </p:spTgt>
                                        </p:tgtEl>
                                        <p:attrNameLst>
                                          <p:attrName>style.visibility</p:attrName>
                                        </p:attrNameLst>
                                      </p:cBhvr>
                                      <p:to>
                                        <p:strVal val="visible"/>
                                      </p:to>
                                    </p:set>
                                    <p:animEffect filter="fade" transition="in">
                                      <p:cBhvr>
                                        <p:cTn dur="1000"/>
                                        <p:tgtEl>
                                          <p:spTgt spid="23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2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92" name="Google Shape;92;p2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Welcome, fresh start, new energy</a:t>
            </a:r>
            <a:endParaRPr/>
          </a:p>
          <a:p>
            <a:pPr indent="-800100" lvl="0" marL="914400" rtl="0" algn="l">
              <a:spcBef>
                <a:spcPts val="0"/>
              </a:spcBef>
              <a:spcAft>
                <a:spcPts val="0"/>
              </a:spcAft>
              <a:buSzPts val="5400"/>
              <a:buChar char="●"/>
            </a:pPr>
            <a:r>
              <a:rPr lang="en-GB"/>
              <a:t>Did you go back and modify Building Escape?</a:t>
            </a:r>
            <a:endParaRPr/>
          </a:p>
          <a:p>
            <a:pPr indent="-800100" lvl="0" marL="914400" rtl="0" algn="l">
              <a:spcBef>
                <a:spcPts val="0"/>
              </a:spcBef>
              <a:spcAft>
                <a:spcPts val="0"/>
              </a:spcAft>
              <a:buSzPts val="5400"/>
              <a:buChar char="●"/>
            </a:pPr>
            <a:r>
              <a:rPr lang="en-GB"/>
              <a:t>Most ambitious section yet</a:t>
            </a:r>
            <a:endParaRPr/>
          </a:p>
          <a:p>
            <a:pPr indent="-800100" lvl="0" marL="914400" rtl="0" algn="l">
              <a:spcBef>
                <a:spcPts val="0"/>
              </a:spcBef>
              <a:spcAft>
                <a:spcPts val="0"/>
              </a:spcAft>
              <a:buSzPts val="5400"/>
              <a:buChar char="●"/>
            </a:pPr>
            <a:r>
              <a:rPr lang="en-GB"/>
              <a:t>Bookmark the live Google Slides</a:t>
            </a:r>
            <a:endParaRPr/>
          </a:p>
          <a:p>
            <a:pPr indent="-800100" lvl="0" marL="914400" rtl="0" algn="l">
              <a:spcBef>
                <a:spcPts val="0"/>
              </a:spcBef>
              <a:spcAft>
                <a:spcPts val="0"/>
              </a:spcAft>
              <a:buSzPts val="5400"/>
              <a:buChar char="●"/>
            </a:pPr>
            <a:r>
              <a:rPr lang="en-GB"/>
              <a:t>Comment on the slides, especially typos</a:t>
            </a:r>
            <a:endParaRPr/>
          </a:p>
          <a:p>
            <a:pPr indent="-800100" lvl="0" marL="914400" rtl="0" algn="l">
              <a:spcBef>
                <a:spcPts val="0"/>
              </a:spcBef>
              <a:spcAft>
                <a:spcPts val="0"/>
              </a:spcAft>
              <a:buSzPts val="5400"/>
              <a:buChar char="●"/>
            </a:pPr>
            <a:r>
              <a:rPr lang="en-GB"/>
              <a:t>Come say hi at community.gamedev.tv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1000"/>
                                        <p:tgtEl>
                                          <p:spTgt spid="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animEffect filter="fade" transition="in">
                                      <p:cBhvr>
                                        <p:cTn dur="1000"/>
                                        <p:tgtEl>
                                          <p:spTgt spid="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animEffect filter="fade" transition="in">
                                      <p:cBhvr>
                                        <p:cTn dur="1000"/>
                                        <p:tgtEl>
                                          <p:spTgt spid="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Get </a:t>
            </a:r>
            <a:r>
              <a:rPr lang="en-GB">
                <a:solidFill>
                  <a:srgbClr val="FFFF00"/>
                </a:solidFill>
                <a:latin typeface="Consolas"/>
                <a:ea typeface="Consolas"/>
                <a:cs typeface="Consolas"/>
                <a:sym typeface="Consolas"/>
              </a:rPr>
              <a:t>NPC_AI_BP</a:t>
            </a:r>
            <a:r>
              <a:rPr lang="en-GB"/>
              <a:t> Class Working</a:t>
            </a:r>
            <a:endParaRPr/>
          </a:p>
        </p:txBody>
      </p:sp>
      <p:sp>
        <p:nvSpPr>
          <p:cNvPr id="306" name="Google Shape;306;p4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new Blueprint class</a:t>
            </a:r>
            <a:endParaRPr/>
          </a:p>
          <a:p>
            <a:pPr indent="-800100" lvl="0" marL="914400" rtl="0" algn="l">
              <a:spcBef>
                <a:spcPts val="0"/>
              </a:spcBef>
              <a:spcAft>
                <a:spcPts val="0"/>
              </a:spcAft>
              <a:buSzPts val="5400"/>
              <a:buChar char="●"/>
            </a:pPr>
            <a:r>
              <a:rPr lang="en-GB"/>
              <a:t>We can re-parent to C++ later if needed</a:t>
            </a:r>
            <a:endParaRPr/>
          </a:p>
          <a:p>
            <a:pPr indent="-800100" lvl="0" marL="914400" rtl="0" algn="l">
              <a:spcBef>
                <a:spcPts val="0"/>
              </a:spcBef>
              <a:spcAft>
                <a:spcPts val="0"/>
              </a:spcAft>
              <a:buSzPts val="5400"/>
              <a:buChar char="●"/>
            </a:pPr>
            <a:r>
              <a:rPr lang="en-GB"/>
              <a:t>Make this the default class for placed AI</a:t>
            </a:r>
            <a:endParaRPr/>
          </a:p>
          <a:p>
            <a:pPr indent="-800100" lvl="0" marL="914400" rtl="0" algn="l">
              <a:spcBef>
                <a:spcPts val="0"/>
              </a:spcBef>
              <a:spcAft>
                <a:spcPts val="0"/>
              </a:spcAft>
              <a:buSzPts val="5400"/>
              <a:buChar char="●"/>
            </a:pPr>
            <a:r>
              <a:rPr lang="en-GB"/>
              <a:t>On Begin Play test by printing.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1000"/>
                                        <p:tgtEl>
                                          <p:spTgt spid="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1000"/>
                                        <p:tgtEl>
                                          <p:spTgt spid="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animEffect filter="fade" transition="in">
                                      <p:cBhvr>
                                        <p:cTn dur="1000"/>
                                        <p:tgtEl>
                                          <p:spTgt spid="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animEffect filter="fade" transition="in">
                                      <p:cBhvr>
                                        <p:cTn dur="1000"/>
                                        <p:tgtEl>
                                          <p:spTgt spid="3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9" name="Shape 2359"/>
        <p:cNvGrpSpPr/>
        <p:nvPr/>
      </p:nvGrpSpPr>
      <p:grpSpPr>
        <a:xfrm>
          <a:off x="0" y="0"/>
          <a:ext cx="0" cy="0"/>
          <a:chOff x="0" y="0"/>
          <a:chExt cx="0" cy="0"/>
        </a:xfrm>
      </p:grpSpPr>
      <p:sp>
        <p:nvSpPr>
          <p:cNvPr id="2360" name="Google Shape;2360;p31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Randomising Rotation &amp; Scale</a:t>
            </a:r>
            <a:endParaRPr/>
          </a:p>
        </p:txBody>
      </p:sp>
      <p:sp>
        <p:nvSpPr>
          <p:cNvPr id="2361" name="Google Shape;2361;p31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31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367" name="Google Shape;2367;p31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Adding randomised rotation.</a:t>
            </a:r>
            <a:endParaRPr/>
          </a:p>
          <a:p>
            <a:pPr indent="-800100" lvl="0" marL="914400" rtl="0" algn="l">
              <a:spcBef>
                <a:spcPts val="0"/>
              </a:spcBef>
              <a:spcAft>
                <a:spcPts val="0"/>
              </a:spcAft>
              <a:buSzPts val="5400"/>
              <a:buChar char="●"/>
            </a:pPr>
            <a:r>
              <a:rPr lang="en-GB"/>
              <a:t>Challenge: add randomised scale.</a:t>
            </a:r>
            <a:endParaRPr/>
          </a:p>
          <a:p>
            <a:pPr indent="-800100" lvl="0" marL="914400" rtl="0" algn="l">
              <a:spcBef>
                <a:spcPts val="0"/>
              </a:spcBef>
              <a:spcAft>
                <a:spcPts val="0"/>
              </a:spcAft>
              <a:buSzPts val="5400"/>
              <a:buChar char="●"/>
            </a:pPr>
            <a:r>
              <a:rPr lang="en-GB"/>
              <a:t>Tweaking the spawn radii.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xEl>
                                              <p:pRg end="0" st="0"/>
                                            </p:txEl>
                                          </p:spTgt>
                                        </p:tgtEl>
                                        <p:attrNameLst>
                                          <p:attrName>style.visibility</p:attrName>
                                        </p:attrNameLst>
                                      </p:cBhvr>
                                      <p:to>
                                        <p:strVal val="visible"/>
                                      </p:to>
                                    </p:set>
                                    <p:animEffect filter="fade" transition="in">
                                      <p:cBhvr>
                                        <p:cTn dur="1000"/>
                                        <p:tgtEl>
                                          <p:spTgt spid="23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xEl>
                                              <p:pRg end="1" st="1"/>
                                            </p:txEl>
                                          </p:spTgt>
                                        </p:tgtEl>
                                        <p:attrNameLst>
                                          <p:attrName>style.visibility</p:attrName>
                                        </p:attrNameLst>
                                      </p:cBhvr>
                                      <p:to>
                                        <p:strVal val="visible"/>
                                      </p:to>
                                    </p:set>
                                    <p:animEffect filter="fade" transition="in">
                                      <p:cBhvr>
                                        <p:cTn dur="1000"/>
                                        <p:tgtEl>
                                          <p:spTgt spid="23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xEl>
                                              <p:pRg end="2" st="2"/>
                                            </p:txEl>
                                          </p:spTgt>
                                        </p:tgtEl>
                                        <p:attrNameLst>
                                          <p:attrName>style.visibility</p:attrName>
                                        </p:attrNameLst>
                                      </p:cBhvr>
                                      <p:to>
                                        <p:strVal val="visible"/>
                                      </p:to>
                                    </p:set>
                                    <p:animEffect filter="fade" transition="in">
                                      <p:cBhvr>
                                        <p:cTn dur="1000"/>
                                        <p:tgtEl>
                                          <p:spTgt spid="23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1" name="Shape 2371"/>
        <p:cNvGrpSpPr/>
        <p:nvPr/>
      </p:nvGrpSpPr>
      <p:grpSpPr>
        <a:xfrm>
          <a:off x="0" y="0"/>
          <a:ext cx="0" cy="0"/>
          <a:chOff x="0" y="0"/>
          <a:chExt cx="0" cy="0"/>
        </a:xfrm>
      </p:grpSpPr>
      <p:sp>
        <p:nvSpPr>
          <p:cNvPr id="2372" name="Google Shape;2372;p31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Add Randomised Scale</a:t>
            </a:r>
            <a:endParaRPr/>
          </a:p>
        </p:txBody>
      </p:sp>
      <p:sp>
        <p:nvSpPr>
          <p:cNvPr id="2373" name="Google Shape;2373;p31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Expose to the designer.</a:t>
            </a:r>
            <a:endParaRPr/>
          </a:p>
          <a:p>
            <a:pPr indent="-800100" lvl="0" marL="914400" rtl="0" algn="l">
              <a:spcBef>
                <a:spcPts val="0"/>
              </a:spcBef>
              <a:spcAft>
                <a:spcPts val="0"/>
              </a:spcAft>
              <a:buSzPts val="5400"/>
              <a:buChar char="●"/>
            </a:pPr>
            <a:r>
              <a:rPr lang="en-GB"/>
              <a:t>Use a sensible default.</a:t>
            </a:r>
            <a:endParaRPr/>
          </a:p>
          <a:p>
            <a:pPr indent="-800100" lvl="0" marL="914400" rtl="0" algn="l">
              <a:spcBef>
                <a:spcPts val="0"/>
              </a:spcBef>
              <a:spcAft>
                <a:spcPts val="0"/>
              </a:spcAft>
              <a:buSzPts val="5400"/>
              <a:buChar char="●"/>
            </a:pPr>
            <a:r>
              <a:rPr lang="en-GB"/>
              <a:t>Ensure scaled objects still don’t overlap.</a:t>
            </a:r>
            <a:endParaRPr/>
          </a:p>
          <a:p>
            <a:pPr indent="-800100" lvl="0" marL="914400" rtl="0" algn="l">
              <a:spcBef>
                <a:spcPts val="0"/>
              </a:spcBef>
              <a:spcAft>
                <a:spcPts val="0"/>
              </a:spcAft>
              <a:buSzPts val="5400"/>
              <a:buChar char="●"/>
            </a:pPr>
            <a:r>
              <a:rPr lang="en-GB"/>
              <a:t>Set sensible radii.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0" st="0"/>
                                            </p:txEl>
                                          </p:spTgt>
                                        </p:tgtEl>
                                        <p:attrNameLst>
                                          <p:attrName>style.visibility</p:attrName>
                                        </p:attrNameLst>
                                      </p:cBhvr>
                                      <p:to>
                                        <p:strVal val="visible"/>
                                      </p:to>
                                    </p:set>
                                    <p:animEffect filter="fade" transition="in">
                                      <p:cBhvr>
                                        <p:cTn dur="1000"/>
                                        <p:tgtEl>
                                          <p:spTgt spid="23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1" st="1"/>
                                            </p:txEl>
                                          </p:spTgt>
                                        </p:tgtEl>
                                        <p:attrNameLst>
                                          <p:attrName>style.visibility</p:attrName>
                                        </p:attrNameLst>
                                      </p:cBhvr>
                                      <p:to>
                                        <p:strVal val="visible"/>
                                      </p:to>
                                    </p:set>
                                    <p:animEffect filter="fade" transition="in">
                                      <p:cBhvr>
                                        <p:cTn dur="1000"/>
                                        <p:tgtEl>
                                          <p:spTgt spid="23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2" st="2"/>
                                            </p:txEl>
                                          </p:spTgt>
                                        </p:tgtEl>
                                        <p:attrNameLst>
                                          <p:attrName>style.visibility</p:attrName>
                                        </p:attrNameLst>
                                      </p:cBhvr>
                                      <p:to>
                                        <p:strVal val="visible"/>
                                      </p:to>
                                    </p:set>
                                    <p:animEffect filter="fade" transition="in">
                                      <p:cBhvr>
                                        <p:cTn dur="1000"/>
                                        <p:tgtEl>
                                          <p:spTgt spid="23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3" st="3"/>
                                            </p:txEl>
                                          </p:spTgt>
                                        </p:tgtEl>
                                        <p:attrNameLst>
                                          <p:attrName>style.visibility</p:attrName>
                                        </p:attrNameLst>
                                      </p:cBhvr>
                                      <p:to>
                                        <p:strVal val="visible"/>
                                      </p:to>
                                    </p:set>
                                    <p:animEffect filter="fade" transition="in">
                                      <p:cBhvr>
                                        <p:cTn dur="1000"/>
                                        <p:tgtEl>
                                          <p:spTgt spid="23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32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Flyweight Pattern for Foliage</a:t>
            </a:r>
            <a:endParaRPr/>
          </a:p>
        </p:txBody>
      </p:sp>
      <p:sp>
        <p:nvSpPr>
          <p:cNvPr id="2379" name="Google Shape;2379;p32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Google Shape;2384;p32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385" name="Google Shape;2385;p32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Flyweight pattern for rendering</a:t>
            </a:r>
            <a:endParaRPr/>
          </a:p>
          <a:p>
            <a:pPr indent="-800100" lvl="0" marL="914400" rtl="0" algn="l">
              <a:spcBef>
                <a:spcPts val="0"/>
              </a:spcBef>
              <a:spcAft>
                <a:spcPts val="0"/>
              </a:spcAft>
              <a:buSzPts val="5400"/>
              <a:buChar char="●"/>
            </a:pPr>
            <a:r>
              <a:rPr lang="en-GB"/>
              <a:t>Adding LOD for foliage.</a:t>
            </a:r>
            <a:endParaRPr/>
          </a:p>
          <a:p>
            <a:pPr indent="-800100" lvl="0" marL="914400" rtl="0" algn="l">
              <a:spcBef>
                <a:spcPts val="0"/>
              </a:spcBef>
              <a:spcAft>
                <a:spcPts val="0"/>
              </a:spcAft>
              <a:buSzPts val="5400"/>
              <a:buChar char="●"/>
            </a:pPr>
            <a:r>
              <a:rPr lang="en-GB"/>
              <a:t>Challenge: spawn grass instances.</a:t>
            </a:r>
            <a:endParaRPr/>
          </a:p>
          <a:p>
            <a:pPr indent="-800100" lvl="0" marL="914400" rtl="0" algn="l">
              <a:spcBef>
                <a:spcPts val="0"/>
              </a:spcBef>
              <a:spcAft>
                <a:spcPts val="0"/>
              </a:spcAft>
              <a:buSzPts val="5400"/>
              <a:buChar char="●"/>
            </a:pPr>
            <a:r>
              <a:rPr lang="en-GB"/>
              <a:t>Reviewing my code.</a:t>
            </a:r>
            <a:endParaRPr/>
          </a:p>
          <a:p>
            <a:pPr indent="-800100" lvl="0" marL="914400" rtl="0" algn="l">
              <a:spcBef>
                <a:spcPts val="0"/>
              </a:spcBef>
              <a:spcAft>
                <a:spcPts val="0"/>
              </a:spcAft>
              <a:buSzPts val="5400"/>
              <a:buChar char="●"/>
            </a:pPr>
            <a:r>
              <a:rPr lang="en-GB"/>
              <a:t>Configuring my component.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0" st="0"/>
                                            </p:txEl>
                                          </p:spTgt>
                                        </p:tgtEl>
                                        <p:attrNameLst>
                                          <p:attrName>style.visibility</p:attrName>
                                        </p:attrNameLst>
                                      </p:cBhvr>
                                      <p:to>
                                        <p:strVal val="visible"/>
                                      </p:to>
                                    </p:set>
                                    <p:animEffect filter="fade" transition="in">
                                      <p:cBhvr>
                                        <p:cTn dur="1000"/>
                                        <p:tgtEl>
                                          <p:spTgt spid="2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 st="1"/>
                                            </p:txEl>
                                          </p:spTgt>
                                        </p:tgtEl>
                                        <p:attrNameLst>
                                          <p:attrName>style.visibility</p:attrName>
                                        </p:attrNameLst>
                                      </p:cBhvr>
                                      <p:to>
                                        <p:strVal val="visible"/>
                                      </p:to>
                                    </p:set>
                                    <p:animEffect filter="fade" transition="in">
                                      <p:cBhvr>
                                        <p:cTn dur="1000"/>
                                        <p:tgtEl>
                                          <p:spTgt spid="2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2" st="2"/>
                                            </p:txEl>
                                          </p:spTgt>
                                        </p:tgtEl>
                                        <p:attrNameLst>
                                          <p:attrName>style.visibility</p:attrName>
                                        </p:attrNameLst>
                                      </p:cBhvr>
                                      <p:to>
                                        <p:strVal val="visible"/>
                                      </p:to>
                                    </p:set>
                                    <p:animEffect filter="fade" transition="in">
                                      <p:cBhvr>
                                        <p:cTn dur="1000"/>
                                        <p:tgtEl>
                                          <p:spTgt spid="23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3" st="3"/>
                                            </p:txEl>
                                          </p:spTgt>
                                        </p:tgtEl>
                                        <p:attrNameLst>
                                          <p:attrName>style.visibility</p:attrName>
                                        </p:attrNameLst>
                                      </p:cBhvr>
                                      <p:to>
                                        <p:strVal val="visible"/>
                                      </p:to>
                                    </p:set>
                                    <p:animEffect filter="fade" transition="in">
                                      <p:cBhvr>
                                        <p:cTn dur="1000"/>
                                        <p:tgtEl>
                                          <p:spTgt spid="23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4" st="4"/>
                                            </p:txEl>
                                          </p:spTgt>
                                        </p:tgtEl>
                                        <p:attrNameLst>
                                          <p:attrName>style.visibility</p:attrName>
                                        </p:attrNameLst>
                                      </p:cBhvr>
                                      <p:to>
                                        <p:strVal val="visible"/>
                                      </p:to>
                                    </p:set>
                                    <p:animEffect filter="fade" transition="in">
                                      <p:cBhvr>
                                        <p:cTn dur="1000"/>
                                        <p:tgtEl>
                                          <p:spTgt spid="238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Google Shape;2390;p32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Spawn Grass Instances</a:t>
            </a:r>
            <a:endParaRPr/>
          </a:p>
        </p:txBody>
      </p:sp>
      <p:sp>
        <p:nvSpPr>
          <p:cNvPr id="2391" name="Google Shape;2391;p32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Make use of the </a:t>
            </a:r>
            <a:r>
              <a:rPr lang="en-GB">
                <a:solidFill>
                  <a:srgbClr val="FFFF00"/>
                </a:solidFill>
              </a:rPr>
              <a:t>HISMC</a:t>
            </a:r>
            <a:r>
              <a:rPr lang="en-GB">
                <a:solidFill>
                  <a:srgbClr val="FFFFFF"/>
                </a:solidFill>
              </a:rPr>
              <a:t>.</a:t>
            </a:r>
            <a:endParaRPr>
              <a:solidFill>
                <a:srgbClr val="FFFFFF"/>
              </a:solidFill>
            </a:endParaRPr>
          </a:p>
          <a:p>
            <a:pPr indent="-800100" lvl="0" marL="914400" rtl="0" algn="l">
              <a:spcBef>
                <a:spcPts val="0"/>
              </a:spcBef>
              <a:spcAft>
                <a:spcPts val="0"/>
              </a:spcAft>
              <a:buClr>
                <a:srgbClr val="FFFFFF"/>
              </a:buClr>
              <a:buSzPts val="5400"/>
              <a:buChar char="●"/>
            </a:pPr>
            <a:r>
              <a:rPr lang="en-GB">
                <a:solidFill>
                  <a:srgbClr val="FFFFFF"/>
                </a:solidFill>
              </a:rPr>
              <a:t>Allow configuration of the spawn count.</a:t>
            </a:r>
            <a:endParaRPr>
              <a:solidFill>
                <a:srgbClr val="FFFFFF"/>
              </a:solidFill>
            </a:endParaRPr>
          </a:p>
          <a:p>
            <a:pPr indent="-800100" lvl="0" marL="914400" rtl="0" algn="l">
              <a:spcBef>
                <a:spcPts val="0"/>
              </a:spcBef>
              <a:spcAft>
                <a:spcPts val="0"/>
              </a:spcAft>
              <a:buClr>
                <a:srgbClr val="FFFFFF"/>
              </a:buClr>
              <a:buSzPts val="5400"/>
              <a:buChar char="●"/>
            </a:pPr>
            <a:r>
              <a:rPr lang="en-GB">
                <a:solidFill>
                  <a:srgbClr val="FFFFFF"/>
                </a:solidFill>
              </a:rPr>
              <a:t>Randomise the spawn across the terrain.</a:t>
            </a:r>
            <a:endParaRPr>
              <a:solidFill>
                <a:srgbClr val="FFFFFF"/>
              </a:solidFill>
            </a:endParaRPr>
          </a:p>
          <a:p>
            <a:pPr indent="-800100" lvl="0" marL="914400" rtl="0" algn="l">
              <a:spcBef>
                <a:spcPts val="0"/>
              </a:spcBef>
              <a:spcAft>
                <a:spcPts val="0"/>
              </a:spcAft>
              <a:buClr>
                <a:srgbClr val="FFFFFF"/>
              </a:buClr>
              <a:buSzPts val="5400"/>
              <a:buChar char="●"/>
            </a:pPr>
            <a:r>
              <a:rPr lang="en-GB">
                <a:solidFill>
                  <a:srgbClr val="FFFFFF"/>
                </a:solidFill>
              </a:rPr>
              <a:t>Check your LOD.</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0" st="0"/>
                                            </p:txEl>
                                          </p:spTgt>
                                        </p:tgtEl>
                                        <p:attrNameLst>
                                          <p:attrName>style.visibility</p:attrName>
                                        </p:attrNameLst>
                                      </p:cBhvr>
                                      <p:to>
                                        <p:strVal val="visible"/>
                                      </p:to>
                                    </p:set>
                                    <p:animEffect filter="fade" transition="in">
                                      <p:cBhvr>
                                        <p:cTn dur="1000"/>
                                        <p:tgtEl>
                                          <p:spTgt spid="2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1" st="1"/>
                                            </p:txEl>
                                          </p:spTgt>
                                        </p:tgtEl>
                                        <p:attrNameLst>
                                          <p:attrName>style.visibility</p:attrName>
                                        </p:attrNameLst>
                                      </p:cBhvr>
                                      <p:to>
                                        <p:strVal val="visible"/>
                                      </p:to>
                                    </p:set>
                                    <p:animEffect filter="fade" transition="in">
                                      <p:cBhvr>
                                        <p:cTn dur="1000"/>
                                        <p:tgtEl>
                                          <p:spTgt spid="2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2" st="2"/>
                                            </p:txEl>
                                          </p:spTgt>
                                        </p:tgtEl>
                                        <p:attrNameLst>
                                          <p:attrName>style.visibility</p:attrName>
                                        </p:attrNameLst>
                                      </p:cBhvr>
                                      <p:to>
                                        <p:strVal val="visible"/>
                                      </p:to>
                                    </p:set>
                                    <p:animEffect filter="fade" transition="in">
                                      <p:cBhvr>
                                        <p:cTn dur="1000"/>
                                        <p:tgtEl>
                                          <p:spTgt spid="23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3" st="3"/>
                                            </p:txEl>
                                          </p:spTgt>
                                        </p:tgtEl>
                                        <p:attrNameLst>
                                          <p:attrName>style.visibility</p:attrName>
                                        </p:attrNameLst>
                                      </p:cBhvr>
                                      <p:to>
                                        <p:strVal val="visible"/>
                                      </p:to>
                                    </p:set>
                                    <p:animEffect filter="fade" transition="in">
                                      <p:cBhvr>
                                        <p:cTn dur="1000"/>
                                        <p:tgtEl>
                                          <p:spTgt spid="23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5" name="Shape 2395"/>
        <p:cNvGrpSpPr/>
        <p:nvPr/>
      </p:nvGrpSpPr>
      <p:grpSpPr>
        <a:xfrm>
          <a:off x="0" y="0"/>
          <a:ext cx="0" cy="0"/>
          <a:chOff x="0" y="0"/>
          <a:chExt cx="0" cy="0"/>
        </a:xfrm>
      </p:grpSpPr>
      <p:sp>
        <p:nvSpPr>
          <p:cNvPr id="2396" name="Google Shape;2396;p32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Choosing Waypoint with EQS</a:t>
            </a:r>
            <a:endParaRPr/>
          </a:p>
        </p:txBody>
      </p:sp>
      <p:sp>
        <p:nvSpPr>
          <p:cNvPr id="2397" name="Google Shape;2397;p32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Google Shape;2402;p32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403" name="Google Shape;2403;p32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Outline of EQS.</a:t>
            </a:r>
            <a:endParaRPr/>
          </a:p>
          <a:p>
            <a:pPr indent="-800100" lvl="0" marL="914400" rtl="0" algn="l">
              <a:spcBef>
                <a:spcPts val="0"/>
              </a:spcBef>
              <a:spcAft>
                <a:spcPts val="0"/>
              </a:spcAft>
              <a:buSzPts val="5400"/>
              <a:buChar char="●"/>
            </a:pPr>
            <a:r>
              <a:rPr lang="en-GB"/>
              <a:t>Enabling EQS.</a:t>
            </a:r>
            <a:endParaRPr/>
          </a:p>
          <a:p>
            <a:pPr indent="-800100" lvl="0" marL="914400" rtl="0" algn="l">
              <a:spcBef>
                <a:spcPts val="0"/>
              </a:spcBef>
              <a:spcAft>
                <a:spcPts val="0"/>
              </a:spcAft>
              <a:buSzPts val="5400"/>
              <a:buChar char="●"/>
            </a:pPr>
            <a:r>
              <a:rPr lang="en-GB"/>
              <a:t>Creating and testing queries.</a:t>
            </a:r>
            <a:endParaRPr/>
          </a:p>
          <a:p>
            <a:pPr indent="-800100" lvl="0" marL="914400" rtl="0" algn="l">
              <a:spcBef>
                <a:spcPts val="0"/>
              </a:spcBef>
              <a:spcAft>
                <a:spcPts val="0"/>
              </a:spcAft>
              <a:buSzPts val="5400"/>
              <a:buChar char="●"/>
            </a:pPr>
            <a:r>
              <a:rPr lang="en-GB"/>
              <a:t>CHALLENGE: Create a Waypoint Query.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0" st="0"/>
                                            </p:txEl>
                                          </p:spTgt>
                                        </p:tgtEl>
                                        <p:attrNameLst>
                                          <p:attrName>style.visibility</p:attrName>
                                        </p:attrNameLst>
                                      </p:cBhvr>
                                      <p:to>
                                        <p:strVal val="visible"/>
                                      </p:to>
                                    </p:set>
                                    <p:animEffect filter="fade" transition="in">
                                      <p:cBhvr>
                                        <p:cTn dur="1000"/>
                                        <p:tgtEl>
                                          <p:spTgt spid="2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1" st="1"/>
                                            </p:txEl>
                                          </p:spTgt>
                                        </p:tgtEl>
                                        <p:attrNameLst>
                                          <p:attrName>style.visibility</p:attrName>
                                        </p:attrNameLst>
                                      </p:cBhvr>
                                      <p:to>
                                        <p:strVal val="visible"/>
                                      </p:to>
                                    </p:set>
                                    <p:animEffect filter="fade" transition="in">
                                      <p:cBhvr>
                                        <p:cTn dur="1000"/>
                                        <p:tgtEl>
                                          <p:spTgt spid="2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2" st="2"/>
                                            </p:txEl>
                                          </p:spTgt>
                                        </p:tgtEl>
                                        <p:attrNameLst>
                                          <p:attrName>style.visibility</p:attrName>
                                        </p:attrNameLst>
                                      </p:cBhvr>
                                      <p:to>
                                        <p:strVal val="visible"/>
                                      </p:to>
                                    </p:set>
                                    <p:animEffect filter="fade" transition="in">
                                      <p:cBhvr>
                                        <p:cTn dur="1000"/>
                                        <p:tgtEl>
                                          <p:spTgt spid="24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3" st="3"/>
                                            </p:txEl>
                                          </p:spTgt>
                                        </p:tgtEl>
                                        <p:attrNameLst>
                                          <p:attrName>style.visibility</p:attrName>
                                        </p:attrNameLst>
                                      </p:cBhvr>
                                      <p:to>
                                        <p:strVal val="visible"/>
                                      </p:to>
                                    </p:set>
                                    <p:animEffect filter="fade" transition="in">
                                      <p:cBhvr>
                                        <p:cTn dur="1000"/>
                                        <p:tgtEl>
                                          <p:spTgt spid="240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7" name="Shape 2407"/>
        <p:cNvGrpSpPr/>
        <p:nvPr/>
      </p:nvGrpSpPr>
      <p:grpSpPr>
        <a:xfrm>
          <a:off x="0" y="0"/>
          <a:ext cx="0" cy="0"/>
          <a:chOff x="0" y="0"/>
          <a:chExt cx="0" cy="0"/>
        </a:xfrm>
      </p:grpSpPr>
      <p:sp>
        <p:nvSpPr>
          <p:cNvPr id="2408" name="Google Shape;2408;p32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What is EQS?</a:t>
            </a:r>
            <a:endParaRPr/>
          </a:p>
          <a:p>
            <a:pPr indent="0" lvl="0" marL="0" rtl="0" algn="l">
              <a:spcBef>
                <a:spcPts val="0"/>
              </a:spcBef>
              <a:spcAft>
                <a:spcPts val="0"/>
              </a:spcAft>
              <a:buNone/>
            </a:pPr>
            <a:r>
              <a:t/>
            </a:r>
            <a:endParaRPr/>
          </a:p>
        </p:txBody>
      </p:sp>
      <p:sp>
        <p:nvSpPr>
          <p:cNvPr id="2409" name="Google Shape;2409;p325"/>
          <p:cNvSpPr txBox="1"/>
          <p:nvPr>
            <p:ph type="title"/>
          </p:nvPr>
        </p:nvSpPr>
        <p:spPr>
          <a:xfrm>
            <a:off x="1572663" y="2878200"/>
            <a:ext cx="5193900" cy="12540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Generate</a:t>
            </a:r>
            <a:endParaRPr/>
          </a:p>
          <a:p>
            <a:pPr indent="0" lvl="0" marL="0" rtl="0" algn="l">
              <a:spcBef>
                <a:spcPts val="0"/>
              </a:spcBef>
              <a:spcAft>
                <a:spcPts val="0"/>
              </a:spcAft>
              <a:buNone/>
            </a:pPr>
            <a:r>
              <a:t/>
            </a:r>
            <a:endParaRPr/>
          </a:p>
        </p:txBody>
      </p:sp>
      <p:sp>
        <p:nvSpPr>
          <p:cNvPr id="2410" name="Google Shape;2410;p325"/>
          <p:cNvSpPr txBox="1"/>
          <p:nvPr>
            <p:ph type="title"/>
          </p:nvPr>
        </p:nvSpPr>
        <p:spPr>
          <a:xfrm>
            <a:off x="11597463" y="2878200"/>
            <a:ext cx="4113000" cy="12540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Test</a:t>
            </a:r>
            <a:endParaRPr/>
          </a:p>
          <a:p>
            <a:pPr indent="0" lvl="0" marL="0" rtl="0" algn="l">
              <a:spcBef>
                <a:spcPts val="0"/>
              </a:spcBef>
              <a:spcAft>
                <a:spcPts val="0"/>
              </a:spcAft>
              <a:buNone/>
            </a:pPr>
            <a:r>
              <a:t/>
            </a:r>
            <a:endParaRPr/>
          </a:p>
        </p:txBody>
      </p:sp>
      <p:sp>
        <p:nvSpPr>
          <p:cNvPr id="2411" name="Google Shape;2411;p325"/>
          <p:cNvSpPr txBox="1"/>
          <p:nvPr>
            <p:ph type="title"/>
          </p:nvPr>
        </p:nvSpPr>
        <p:spPr>
          <a:xfrm>
            <a:off x="7125513" y="2803800"/>
            <a:ext cx="4113000" cy="12540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Filter</a:t>
            </a:r>
            <a:endParaRPr/>
          </a:p>
          <a:p>
            <a:pPr indent="0" lvl="0" marL="0" rtl="0" algn="l">
              <a:spcBef>
                <a:spcPts val="0"/>
              </a:spcBef>
              <a:spcAft>
                <a:spcPts val="0"/>
              </a:spcAft>
              <a:buNone/>
            </a:pPr>
            <a:r>
              <a:t/>
            </a:r>
            <a:endParaRPr/>
          </a:p>
        </p:txBody>
      </p:sp>
      <p:grpSp>
        <p:nvGrpSpPr>
          <p:cNvPr id="2412" name="Google Shape;2412;p325"/>
          <p:cNvGrpSpPr/>
          <p:nvPr/>
        </p:nvGrpSpPr>
        <p:grpSpPr>
          <a:xfrm>
            <a:off x="3047088" y="4724400"/>
            <a:ext cx="2245050" cy="2215350"/>
            <a:chOff x="2424300" y="4717050"/>
            <a:chExt cx="2245050" cy="2215350"/>
          </a:xfrm>
        </p:grpSpPr>
        <p:sp>
          <p:nvSpPr>
            <p:cNvPr id="2413" name="Google Shape;2413;p325"/>
            <p:cNvSpPr/>
            <p:nvPr/>
          </p:nvSpPr>
          <p:spPr>
            <a:xfrm>
              <a:off x="2424300" y="471705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25"/>
            <p:cNvSpPr/>
            <p:nvPr/>
          </p:nvSpPr>
          <p:spPr>
            <a:xfrm>
              <a:off x="3304275" y="471705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25"/>
            <p:cNvSpPr/>
            <p:nvPr/>
          </p:nvSpPr>
          <p:spPr>
            <a:xfrm>
              <a:off x="4184250" y="471705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25"/>
            <p:cNvSpPr/>
            <p:nvPr/>
          </p:nvSpPr>
          <p:spPr>
            <a:xfrm>
              <a:off x="2424300" y="646770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25"/>
            <p:cNvSpPr/>
            <p:nvPr/>
          </p:nvSpPr>
          <p:spPr>
            <a:xfrm>
              <a:off x="3304275" y="646770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25"/>
            <p:cNvSpPr/>
            <p:nvPr/>
          </p:nvSpPr>
          <p:spPr>
            <a:xfrm>
              <a:off x="4184250" y="646770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25"/>
            <p:cNvSpPr/>
            <p:nvPr/>
          </p:nvSpPr>
          <p:spPr>
            <a:xfrm>
              <a:off x="2424300" y="5592375"/>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25"/>
            <p:cNvSpPr/>
            <p:nvPr/>
          </p:nvSpPr>
          <p:spPr>
            <a:xfrm>
              <a:off x="3304275" y="5592375"/>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25"/>
            <p:cNvSpPr/>
            <p:nvPr/>
          </p:nvSpPr>
          <p:spPr>
            <a:xfrm>
              <a:off x="4184250" y="5592375"/>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325"/>
          <p:cNvGrpSpPr/>
          <p:nvPr/>
        </p:nvGrpSpPr>
        <p:grpSpPr>
          <a:xfrm>
            <a:off x="7890288" y="4501203"/>
            <a:ext cx="2414250" cy="2512950"/>
            <a:chOff x="6545525" y="4568253"/>
            <a:chExt cx="2414250" cy="2512950"/>
          </a:xfrm>
        </p:grpSpPr>
        <p:sp>
          <p:nvSpPr>
            <p:cNvPr id="2423" name="Google Shape;2423;p325"/>
            <p:cNvSpPr/>
            <p:nvPr/>
          </p:nvSpPr>
          <p:spPr>
            <a:xfrm>
              <a:off x="6714725" y="471705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25"/>
            <p:cNvSpPr/>
            <p:nvPr/>
          </p:nvSpPr>
          <p:spPr>
            <a:xfrm>
              <a:off x="7594700" y="471705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25"/>
            <p:cNvSpPr/>
            <p:nvPr/>
          </p:nvSpPr>
          <p:spPr>
            <a:xfrm>
              <a:off x="8474675" y="471705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25"/>
            <p:cNvSpPr/>
            <p:nvPr/>
          </p:nvSpPr>
          <p:spPr>
            <a:xfrm>
              <a:off x="6714725" y="646770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25"/>
            <p:cNvSpPr/>
            <p:nvPr/>
          </p:nvSpPr>
          <p:spPr>
            <a:xfrm>
              <a:off x="7594700" y="646770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25"/>
            <p:cNvSpPr/>
            <p:nvPr/>
          </p:nvSpPr>
          <p:spPr>
            <a:xfrm>
              <a:off x="8474675" y="6467700"/>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25"/>
            <p:cNvSpPr/>
            <p:nvPr/>
          </p:nvSpPr>
          <p:spPr>
            <a:xfrm>
              <a:off x="6714725" y="5592375"/>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25"/>
            <p:cNvSpPr/>
            <p:nvPr/>
          </p:nvSpPr>
          <p:spPr>
            <a:xfrm>
              <a:off x="7594700" y="5592375"/>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25"/>
            <p:cNvSpPr/>
            <p:nvPr/>
          </p:nvSpPr>
          <p:spPr>
            <a:xfrm>
              <a:off x="8474675" y="5592375"/>
              <a:ext cx="485100" cy="464700"/>
            </a:xfrm>
            <a:prstGeom prst="ellipse">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25"/>
            <p:cNvSpPr/>
            <p:nvPr/>
          </p:nvSpPr>
          <p:spPr>
            <a:xfrm>
              <a:off x="6545525" y="4568253"/>
              <a:ext cx="823500" cy="762300"/>
            </a:xfrm>
            <a:prstGeom prst="mathMultiply">
              <a:avLst>
                <a:gd fmla="val 9681"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25"/>
            <p:cNvSpPr/>
            <p:nvPr/>
          </p:nvSpPr>
          <p:spPr>
            <a:xfrm>
              <a:off x="7425500" y="6318903"/>
              <a:ext cx="823500" cy="762300"/>
            </a:xfrm>
            <a:prstGeom prst="mathMultiply">
              <a:avLst>
                <a:gd fmla="val 9681"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325"/>
          <p:cNvGrpSpPr/>
          <p:nvPr/>
        </p:nvGrpSpPr>
        <p:grpSpPr>
          <a:xfrm>
            <a:off x="12446838" y="4501203"/>
            <a:ext cx="2414250" cy="2512950"/>
            <a:chOff x="10743125" y="4568253"/>
            <a:chExt cx="2414250" cy="2512950"/>
          </a:xfrm>
        </p:grpSpPr>
        <p:sp>
          <p:nvSpPr>
            <p:cNvPr id="2435" name="Google Shape;2435;p325"/>
            <p:cNvSpPr/>
            <p:nvPr/>
          </p:nvSpPr>
          <p:spPr>
            <a:xfrm>
              <a:off x="10912325" y="4717050"/>
              <a:ext cx="485100" cy="464700"/>
            </a:xfrm>
            <a:prstGeom prst="ellipse">
              <a:avLst/>
            </a:prstGeom>
            <a:noFill/>
            <a:ln cap="flat" cmpd="sng" w="7620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25"/>
            <p:cNvSpPr/>
            <p:nvPr/>
          </p:nvSpPr>
          <p:spPr>
            <a:xfrm>
              <a:off x="11792300" y="4717050"/>
              <a:ext cx="485100" cy="4647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25"/>
            <p:cNvSpPr/>
            <p:nvPr/>
          </p:nvSpPr>
          <p:spPr>
            <a:xfrm>
              <a:off x="12672275" y="4717050"/>
              <a:ext cx="485100" cy="4647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25"/>
            <p:cNvSpPr/>
            <p:nvPr/>
          </p:nvSpPr>
          <p:spPr>
            <a:xfrm>
              <a:off x="10912325" y="6467700"/>
              <a:ext cx="485100" cy="464700"/>
            </a:xfrm>
            <a:prstGeom prst="ellipse">
              <a:avLst/>
            </a:prstGeom>
            <a:noFill/>
            <a:ln cap="flat" cmpd="sng" w="7620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25"/>
            <p:cNvSpPr/>
            <p:nvPr/>
          </p:nvSpPr>
          <p:spPr>
            <a:xfrm>
              <a:off x="11792300" y="6467700"/>
              <a:ext cx="485100" cy="464700"/>
            </a:xfrm>
            <a:prstGeom prst="ellipse">
              <a:avLst/>
            </a:prstGeom>
            <a:noFill/>
            <a:ln cap="flat" cmpd="sng" w="7620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25"/>
            <p:cNvSpPr/>
            <p:nvPr/>
          </p:nvSpPr>
          <p:spPr>
            <a:xfrm>
              <a:off x="12672275" y="6467700"/>
              <a:ext cx="485100" cy="464700"/>
            </a:xfrm>
            <a:prstGeom prst="ellipse">
              <a:avLst/>
            </a:prstGeom>
            <a:noFill/>
            <a:ln cap="flat" cmpd="sng" w="7620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25"/>
            <p:cNvSpPr/>
            <p:nvPr/>
          </p:nvSpPr>
          <p:spPr>
            <a:xfrm>
              <a:off x="10912325" y="5592375"/>
              <a:ext cx="485100" cy="464700"/>
            </a:xfrm>
            <a:prstGeom prst="ellipse">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25"/>
            <p:cNvSpPr/>
            <p:nvPr/>
          </p:nvSpPr>
          <p:spPr>
            <a:xfrm>
              <a:off x="11792300" y="5592375"/>
              <a:ext cx="485100" cy="464700"/>
            </a:xfrm>
            <a:prstGeom prst="ellipse">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25"/>
            <p:cNvSpPr/>
            <p:nvPr/>
          </p:nvSpPr>
          <p:spPr>
            <a:xfrm>
              <a:off x="12672275" y="5592375"/>
              <a:ext cx="485100" cy="464700"/>
            </a:xfrm>
            <a:prstGeom prst="ellipse">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25"/>
            <p:cNvSpPr/>
            <p:nvPr/>
          </p:nvSpPr>
          <p:spPr>
            <a:xfrm>
              <a:off x="10743125" y="4568253"/>
              <a:ext cx="823500" cy="762300"/>
            </a:xfrm>
            <a:prstGeom prst="mathMultiply">
              <a:avLst>
                <a:gd fmla="val 9681"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25"/>
            <p:cNvSpPr/>
            <p:nvPr/>
          </p:nvSpPr>
          <p:spPr>
            <a:xfrm>
              <a:off x="11623100" y="6318903"/>
              <a:ext cx="823500" cy="762300"/>
            </a:xfrm>
            <a:prstGeom prst="mathMultiply">
              <a:avLst>
                <a:gd fmla="val 9681"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325"/>
          <p:cNvSpPr/>
          <p:nvPr/>
        </p:nvSpPr>
        <p:spPr>
          <a:xfrm>
            <a:off x="14043438" y="4360138"/>
            <a:ext cx="1192500" cy="1057200"/>
          </a:xfrm>
          <a:prstGeom prst="flowChartConnector">
            <a:avLst/>
          </a:prstGeom>
          <a:noFill/>
          <a:ln cap="flat" cmpd="sng" w="76200">
            <a:solidFill>
              <a:srgbClr val="98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25"/>
          <p:cNvSpPr/>
          <p:nvPr/>
        </p:nvSpPr>
        <p:spPr>
          <a:xfrm>
            <a:off x="6766575" y="3020100"/>
            <a:ext cx="808500" cy="9702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25"/>
          <p:cNvSpPr/>
          <p:nvPr/>
        </p:nvSpPr>
        <p:spPr>
          <a:xfrm>
            <a:off x="11162325" y="3020100"/>
            <a:ext cx="808500" cy="9702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25"/>
          <p:cNvSpPr/>
          <p:nvPr/>
        </p:nvSpPr>
        <p:spPr>
          <a:xfrm>
            <a:off x="15558075" y="3020100"/>
            <a:ext cx="808500" cy="9702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1000"/>
                                        <p:tgtEl>
                                          <p:spTgt spid="2409"/>
                                        </p:tgtEl>
                                      </p:cBhvr>
                                    </p:animEffect>
                                  </p:childTnLst>
                                </p:cTn>
                              </p:par>
                              <p:par>
                                <p:cTn fill="hold" nodeType="withEffect" presetClass="entr" presetID="10" presetSubtype="0">
                                  <p:stCondLst>
                                    <p:cond delay="0"/>
                                  </p:stCondLst>
                                  <p:childTnLst>
                                    <p:set>
                                      <p:cBhvr>
                                        <p:cTn dur="1" fill="hold">
                                          <p:stCondLst>
                                            <p:cond delay="0"/>
                                          </p:stCondLst>
                                        </p:cTn>
                                        <p:tgtEl>
                                          <p:spTgt spid="2447"/>
                                        </p:tgtEl>
                                        <p:attrNameLst>
                                          <p:attrName>style.visibility</p:attrName>
                                        </p:attrNameLst>
                                      </p:cBhvr>
                                      <p:to>
                                        <p:strVal val="visible"/>
                                      </p:to>
                                    </p:set>
                                    <p:animEffect filter="fade" transition="in">
                                      <p:cBhvr>
                                        <p:cTn dur="1000"/>
                                        <p:tgtEl>
                                          <p:spTgt spid="2447"/>
                                        </p:tgtEl>
                                      </p:cBhvr>
                                    </p:animEffect>
                                  </p:childTnLst>
                                </p:cTn>
                              </p:par>
                              <p:par>
                                <p:cTn fill="hold" nodeType="withEffect" presetClass="entr" presetID="10" presetSubtype="0">
                                  <p:stCondLst>
                                    <p:cond delay="0"/>
                                  </p:stCondLst>
                                  <p:childTnLst>
                                    <p:set>
                                      <p:cBhvr>
                                        <p:cTn dur="1" fill="hold">
                                          <p:stCondLst>
                                            <p:cond delay="0"/>
                                          </p:stCondLst>
                                        </p:cTn>
                                        <p:tgtEl>
                                          <p:spTgt spid="2412"/>
                                        </p:tgtEl>
                                        <p:attrNameLst>
                                          <p:attrName>style.visibility</p:attrName>
                                        </p:attrNameLst>
                                      </p:cBhvr>
                                      <p:to>
                                        <p:strVal val="visible"/>
                                      </p:to>
                                    </p:set>
                                    <p:animEffect filter="fade" transition="in">
                                      <p:cBhvr>
                                        <p:cTn dur="1000"/>
                                        <p:tgtEl>
                                          <p:spTgt spid="2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1000"/>
                                        <p:tgtEl>
                                          <p:spTgt spid="2411"/>
                                        </p:tgtEl>
                                      </p:cBhvr>
                                    </p:animEffect>
                                  </p:childTnLst>
                                </p:cTn>
                              </p:par>
                              <p:par>
                                <p:cTn fill="hold" nodeType="withEffect" presetClass="entr" presetID="10" presetSubtype="0">
                                  <p:stCondLst>
                                    <p:cond delay="0"/>
                                  </p:stCondLst>
                                  <p:childTnLst>
                                    <p:set>
                                      <p:cBhvr>
                                        <p:cTn dur="1" fill="hold">
                                          <p:stCondLst>
                                            <p:cond delay="0"/>
                                          </p:stCondLst>
                                        </p:cTn>
                                        <p:tgtEl>
                                          <p:spTgt spid="2448"/>
                                        </p:tgtEl>
                                        <p:attrNameLst>
                                          <p:attrName>style.visibility</p:attrName>
                                        </p:attrNameLst>
                                      </p:cBhvr>
                                      <p:to>
                                        <p:strVal val="visible"/>
                                      </p:to>
                                    </p:set>
                                    <p:animEffect filter="fade" transition="in">
                                      <p:cBhvr>
                                        <p:cTn dur="1000"/>
                                        <p:tgtEl>
                                          <p:spTgt spid="2448"/>
                                        </p:tgtEl>
                                      </p:cBhvr>
                                    </p:animEffect>
                                  </p:childTnLst>
                                </p:cTn>
                              </p:par>
                              <p:par>
                                <p:cTn fill="hold" nodeType="with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1000"/>
                                        <p:tgtEl>
                                          <p:spTgt spid="2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1000"/>
                                        <p:tgtEl>
                                          <p:spTgt spid="2410"/>
                                        </p:tgtEl>
                                      </p:cBhvr>
                                    </p:animEffect>
                                  </p:childTnLst>
                                </p:cTn>
                              </p:par>
                              <p:par>
                                <p:cTn fill="hold" nodeType="with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1000"/>
                                        <p:tgtEl>
                                          <p:spTgt spid="2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gtEl>
                                        <p:attrNameLst>
                                          <p:attrName>style.visibility</p:attrName>
                                        </p:attrNameLst>
                                      </p:cBhvr>
                                      <p:to>
                                        <p:strVal val="visible"/>
                                      </p:to>
                                    </p:set>
                                    <p:animEffect filter="fade" transition="in">
                                      <p:cBhvr>
                                        <p:cTn dur="1000"/>
                                        <p:tgtEl>
                                          <p:spTgt spid="2446"/>
                                        </p:tgtEl>
                                      </p:cBhvr>
                                    </p:animEffect>
                                  </p:childTnLst>
                                </p:cTn>
                              </p:par>
                              <p:par>
                                <p:cTn fill="hold" nodeType="withEffect" presetClass="entr" presetID="10" presetSubtype="0">
                                  <p:stCondLst>
                                    <p:cond delay="0"/>
                                  </p:stCondLst>
                                  <p:childTnLst>
                                    <p:set>
                                      <p:cBhvr>
                                        <p:cTn dur="1" fill="hold">
                                          <p:stCondLst>
                                            <p:cond delay="0"/>
                                          </p:stCondLst>
                                        </p:cTn>
                                        <p:tgtEl>
                                          <p:spTgt spid="2449"/>
                                        </p:tgtEl>
                                        <p:attrNameLst>
                                          <p:attrName>style.visibility</p:attrName>
                                        </p:attrNameLst>
                                      </p:cBhvr>
                                      <p:to>
                                        <p:strVal val="visible"/>
                                      </p:to>
                                    </p:set>
                                    <p:animEffect filter="fade" transition="in">
                                      <p:cBhvr>
                                        <p:cTn dur="1000"/>
                                        <p:tgtEl>
                                          <p:spTgt spid="2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3" name="Shape 2453"/>
        <p:cNvGrpSpPr/>
        <p:nvPr/>
      </p:nvGrpSpPr>
      <p:grpSpPr>
        <a:xfrm>
          <a:off x="0" y="0"/>
          <a:ext cx="0" cy="0"/>
          <a:chOff x="0" y="0"/>
          <a:chExt cx="0" cy="0"/>
        </a:xfrm>
      </p:grpSpPr>
      <p:sp>
        <p:nvSpPr>
          <p:cNvPr id="2454" name="Google Shape;2454;p32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a Waypoint Query</a:t>
            </a:r>
            <a:endParaRPr/>
          </a:p>
        </p:txBody>
      </p:sp>
      <p:sp>
        <p:nvSpPr>
          <p:cNvPr id="2455" name="Google Shape;2455;p32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Choose sensible waypoints.</a:t>
            </a:r>
            <a:endParaRPr>
              <a:solidFill>
                <a:srgbClr val="FFFFFF"/>
              </a:solidFill>
            </a:endParaRPr>
          </a:p>
          <a:p>
            <a:pPr indent="-800100" lvl="0" marL="914400" rtl="0" algn="l">
              <a:spcBef>
                <a:spcPts val="0"/>
              </a:spcBef>
              <a:spcAft>
                <a:spcPts val="0"/>
              </a:spcAft>
              <a:buClr>
                <a:srgbClr val="FFFFFF"/>
              </a:buClr>
              <a:buSzPts val="5400"/>
              <a:buChar char="●"/>
            </a:pPr>
            <a:r>
              <a:rPr lang="en-GB"/>
              <a:t>Must be able to navigate there.</a:t>
            </a:r>
            <a:endParaRPr>
              <a:solidFill>
                <a:srgbClr val="FFFFFF"/>
              </a:solidFill>
            </a:endParaRPr>
          </a:p>
          <a:p>
            <a:pPr indent="-800100" lvl="0" marL="914400" rtl="0" algn="l">
              <a:spcBef>
                <a:spcPts val="0"/>
              </a:spcBef>
              <a:spcAft>
                <a:spcPts val="0"/>
              </a:spcAft>
              <a:buClr>
                <a:srgbClr val="FFFFFF"/>
              </a:buClr>
              <a:buSzPts val="5400"/>
              <a:buChar char="●"/>
            </a:pPr>
            <a:r>
              <a:rPr lang="en-GB"/>
              <a:t>Run your query.</a:t>
            </a:r>
            <a:endParaRPr/>
          </a:p>
          <a:p>
            <a:pPr indent="-800100" lvl="0" marL="914400" rtl="0" algn="l">
              <a:spcBef>
                <a:spcPts val="0"/>
              </a:spcBef>
              <a:spcAft>
                <a:spcPts val="0"/>
              </a:spcAft>
              <a:buSzPts val="5400"/>
              <a:buChar char="●"/>
            </a:pPr>
            <a:r>
              <a:rPr lang="en-GB"/>
              <a:t>Replace current waypoint.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0" st="0"/>
                                            </p:txEl>
                                          </p:spTgt>
                                        </p:tgtEl>
                                        <p:attrNameLst>
                                          <p:attrName>style.visibility</p:attrName>
                                        </p:attrNameLst>
                                      </p:cBhvr>
                                      <p:to>
                                        <p:strVal val="visible"/>
                                      </p:to>
                                    </p:set>
                                    <p:animEffect filter="fade" transition="in">
                                      <p:cBhvr>
                                        <p:cTn dur="1000"/>
                                        <p:tgtEl>
                                          <p:spTgt spid="24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1" st="1"/>
                                            </p:txEl>
                                          </p:spTgt>
                                        </p:tgtEl>
                                        <p:attrNameLst>
                                          <p:attrName>style.visibility</p:attrName>
                                        </p:attrNameLst>
                                      </p:cBhvr>
                                      <p:to>
                                        <p:strVal val="visible"/>
                                      </p:to>
                                    </p:set>
                                    <p:animEffect filter="fade" transition="in">
                                      <p:cBhvr>
                                        <p:cTn dur="1000"/>
                                        <p:tgtEl>
                                          <p:spTgt spid="24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2" st="2"/>
                                            </p:txEl>
                                          </p:spTgt>
                                        </p:tgtEl>
                                        <p:attrNameLst>
                                          <p:attrName>style.visibility</p:attrName>
                                        </p:attrNameLst>
                                      </p:cBhvr>
                                      <p:to>
                                        <p:strVal val="visible"/>
                                      </p:to>
                                    </p:set>
                                    <p:animEffect filter="fade" transition="in">
                                      <p:cBhvr>
                                        <p:cTn dur="1000"/>
                                        <p:tgtEl>
                                          <p:spTgt spid="24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3" st="3"/>
                                            </p:txEl>
                                          </p:spTgt>
                                        </p:tgtEl>
                                        <p:attrNameLst>
                                          <p:attrName>style.visibility</p:attrName>
                                        </p:attrNameLst>
                                      </p:cBhvr>
                                      <p:to>
                                        <p:strVal val="visible"/>
                                      </p:to>
                                    </p:set>
                                    <p:animEffect filter="fade" transition="in">
                                      <p:cBhvr>
                                        <p:cTn dur="1000"/>
                                        <p:tgtEl>
                                          <p:spTgt spid="24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Introducing AI Blackboard Data</a:t>
            </a:r>
            <a:endParaRPr/>
          </a:p>
        </p:txBody>
      </p:sp>
      <p:sp>
        <p:nvSpPr>
          <p:cNvPr id="312" name="Google Shape;312;p4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9" name="Shape 2459"/>
        <p:cNvGrpSpPr/>
        <p:nvPr/>
      </p:nvGrpSpPr>
      <p:grpSpPr>
        <a:xfrm>
          <a:off x="0" y="0"/>
          <a:ext cx="0" cy="0"/>
          <a:chOff x="0" y="0"/>
          <a:chExt cx="0" cy="0"/>
        </a:xfrm>
      </p:grpSpPr>
      <p:sp>
        <p:nvSpPr>
          <p:cNvPr id="2460" name="Google Shape;2460;p32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Find Actors of Type from C++</a:t>
            </a:r>
            <a:endParaRPr/>
          </a:p>
        </p:txBody>
      </p:sp>
      <p:sp>
        <p:nvSpPr>
          <p:cNvPr id="2461" name="Google Shape;2461;p32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sp>
        <p:nvSpPr>
          <p:cNvPr id="2466" name="Google Shape;2466;p32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467" name="Google Shape;2467;p32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Overviewing the navigation issue.</a:t>
            </a:r>
            <a:endParaRPr/>
          </a:p>
          <a:p>
            <a:pPr indent="-800100" lvl="0" marL="914400" rtl="0" algn="l">
              <a:spcBef>
                <a:spcPts val="0"/>
              </a:spcBef>
              <a:spcAft>
                <a:spcPts val="0"/>
              </a:spcAft>
              <a:buSzPts val="5400"/>
              <a:buChar char="●"/>
            </a:pPr>
            <a:r>
              <a:rPr lang="en-GB"/>
              <a:t>Getting hold of existing objects.</a:t>
            </a:r>
            <a:endParaRPr/>
          </a:p>
          <a:p>
            <a:pPr indent="-800100" lvl="0" marL="914400" rtl="0" algn="l">
              <a:spcBef>
                <a:spcPts val="0"/>
              </a:spcBef>
              <a:spcAft>
                <a:spcPts val="0"/>
              </a:spcAft>
              <a:buSzPts val="5400"/>
              <a:buChar char="●"/>
            </a:pPr>
            <a:r>
              <a:rPr lang="en-GB"/>
              <a:t>CHALLENGE: Finding </a:t>
            </a:r>
            <a:r>
              <a:rPr lang="en-GB">
                <a:solidFill>
                  <a:srgbClr val="FFFF00"/>
                </a:solidFill>
                <a:latin typeface="Consolas"/>
                <a:ea typeface="Consolas"/>
                <a:cs typeface="Consolas"/>
                <a:sym typeface="Consolas"/>
              </a:rPr>
              <a:t>NavMeshBoundsVolumes</a:t>
            </a:r>
            <a:endParaRPr>
              <a:solidFill>
                <a:srgbClr val="FF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xEl>
                                              <p:pRg end="0" st="0"/>
                                            </p:txEl>
                                          </p:spTgt>
                                        </p:tgtEl>
                                        <p:attrNameLst>
                                          <p:attrName>style.visibility</p:attrName>
                                        </p:attrNameLst>
                                      </p:cBhvr>
                                      <p:to>
                                        <p:strVal val="visible"/>
                                      </p:to>
                                    </p:set>
                                    <p:animEffect filter="fade" transition="in">
                                      <p:cBhvr>
                                        <p:cTn dur="1000"/>
                                        <p:tgtEl>
                                          <p:spTgt spid="24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xEl>
                                              <p:pRg end="1" st="1"/>
                                            </p:txEl>
                                          </p:spTgt>
                                        </p:tgtEl>
                                        <p:attrNameLst>
                                          <p:attrName>style.visibility</p:attrName>
                                        </p:attrNameLst>
                                      </p:cBhvr>
                                      <p:to>
                                        <p:strVal val="visible"/>
                                      </p:to>
                                    </p:set>
                                    <p:animEffect filter="fade" transition="in">
                                      <p:cBhvr>
                                        <p:cTn dur="1000"/>
                                        <p:tgtEl>
                                          <p:spTgt spid="24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xEl>
                                              <p:pRg end="2" st="2"/>
                                            </p:txEl>
                                          </p:spTgt>
                                        </p:tgtEl>
                                        <p:attrNameLst>
                                          <p:attrName>style.visibility</p:attrName>
                                        </p:attrNameLst>
                                      </p:cBhvr>
                                      <p:to>
                                        <p:strVal val="visible"/>
                                      </p:to>
                                    </p:set>
                                    <p:animEffect filter="fade" transition="in">
                                      <p:cBhvr>
                                        <p:cTn dur="1000"/>
                                        <p:tgtEl>
                                          <p:spTgt spid="24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1" name="Shape 2471"/>
        <p:cNvGrpSpPr/>
        <p:nvPr/>
      </p:nvGrpSpPr>
      <p:grpSpPr>
        <a:xfrm>
          <a:off x="0" y="0"/>
          <a:ext cx="0" cy="0"/>
          <a:chOff x="0" y="0"/>
          <a:chExt cx="0" cy="0"/>
        </a:xfrm>
      </p:grpSpPr>
      <p:sp>
        <p:nvSpPr>
          <p:cNvPr id="2472" name="Google Shape;2472;p32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Finding </a:t>
            </a:r>
            <a:r>
              <a:rPr lang="en-GB">
                <a:solidFill>
                  <a:srgbClr val="FFFF00"/>
                </a:solidFill>
                <a:latin typeface="Consolas"/>
                <a:ea typeface="Consolas"/>
                <a:cs typeface="Consolas"/>
                <a:sym typeface="Consolas"/>
              </a:rPr>
              <a:t>NavMeshBoundsVolumes</a:t>
            </a:r>
            <a:endParaRPr>
              <a:solidFill>
                <a:srgbClr val="FFFF00"/>
              </a:solidFill>
              <a:latin typeface="Consolas"/>
              <a:ea typeface="Consolas"/>
              <a:cs typeface="Consolas"/>
              <a:sym typeface="Consolas"/>
            </a:endParaRPr>
          </a:p>
        </p:txBody>
      </p:sp>
      <p:sp>
        <p:nvSpPr>
          <p:cNvPr id="2473" name="Google Shape;2473;p32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an </a:t>
            </a:r>
            <a:r>
              <a:rPr lang="en-GB">
                <a:solidFill>
                  <a:srgbClr val="FFFF00"/>
                </a:solidFill>
                <a:latin typeface="Consolas"/>
                <a:ea typeface="Consolas"/>
                <a:cs typeface="Consolas"/>
                <a:sym typeface="Consolas"/>
              </a:rPr>
              <a:t>InfiniteTerrainGameMode</a:t>
            </a:r>
            <a:r>
              <a:rPr lang="en-GB"/>
              <a:t> C++</a:t>
            </a:r>
            <a:endParaRPr/>
          </a:p>
          <a:p>
            <a:pPr indent="-800100" lvl="0" marL="914400" rtl="0" algn="l">
              <a:spcBef>
                <a:spcPts val="0"/>
              </a:spcBef>
              <a:spcAft>
                <a:spcPts val="0"/>
              </a:spcAft>
              <a:buSzPts val="5400"/>
              <a:buChar char="●"/>
            </a:pPr>
            <a:r>
              <a:rPr lang="en-GB"/>
              <a:t>Use a stub </a:t>
            </a:r>
            <a:r>
              <a:rPr lang="en-GB">
                <a:solidFill>
                  <a:srgbClr val="FFFF00"/>
                </a:solidFill>
                <a:latin typeface="Consolas"/>
                <a:ea typeface="Consolas"/>
                <a:cs typeface="Consolas"/>
                <a:sym typeface="Consolas"/>
              </a:rPr>
              <a:t>AddToPool()</a:t>
            </a:r>
            <a:r>
              <a:rPr lang="en-GB"/>
              <a:t> method.</a:t>
            </a:r>
            <a:endParaRPr/>
          </a:p>
          <a:p>
            <a:pPr indent="-800100" lvl="0" marL="914400" rtl="0" algn="l">
              <a:spcBef>
                <a:spcPts val="0"/>
              </a:spcBef>
              <a:spcAft>
                <a:spcPts val="0"/>
              </a:spcAft>
              <a:buSzPts val="5400"/>
              <a:buChar char="●"/>
            </a:pPr>
            <a:r>
              <a:rPr lang="en-GB"/>
              <a:t>It should print the actor name.</a:t>
            </a:r>
            <a:endParaRPr/>
          </a:p>
          <a:p>
            <a:pPr indent="-800100" lvl="0" marL="914400" marR="0" rtl="0" algn="l">
              <a:lnSpc>
                <a:spcPct val="150000"/>
              </a:lnSpc>
              <a:spcBef>
                <a:spcPts val="0"/>
              </a:spcBef>
              <a:spcAft>
                <a:spcPts val="0"/>
              </a:spcAft>
              <a:buSzPts val="5400"/>
              <a:buChar char="●"/>
            </a:pPr>
            <a:r>
              <a:rPr lang="en-GB"/>
              <a:t>Create </a:t>
            </a:r>
            <a:r>
              <a:rPr lang="en-GB">
                <a:solidFill>
                  <a:srgbClr val="FFFF00"/>
                </a:solidFill>
                <a:latin typeface="Consolas"/>
                <a:ea typeface="Consolas"/>
                <a:cs typeface="Consolas"/>
                <a:sym typeface="Consolas"/>
              </a:rPr>
              <a:t>PopulateBoundsVolumePool</a:t>
            </a:r>
            <a:endParaRPr/>
          </a:p>
          <a:p>
            <a:pPr indent="-800100" lvl="0" marL="914400" rtl="0" algn="l">
              <a:spcBef>
                <a:spcPts val="0"/>
              </a:spcBef>
              <a:spcAft>
                <a:spcPts val="0"/>
              </a:spcAft>
              <a:buSzPts val="5400"/>
              <a:buChar char="●"/>
            </a:pPr>
            <a:r>
              <a:rPr lang="en-GB"/>
              <a:t>Should print all Volumes in scene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0" st="0"/>
                                            </p:txEl>
                                          </p:spTgt>
                                        </p:tgtEl>
                                        <p:attrNameLst>
                                          <p:attrName>style.visibility</p:attrName>
                                        </p:attrNameLst>
                                      </p:cBhvr>
                                      <p:to>
                                        <p:strVal val="visible"/>
                                      </p:to>
                                    </p:set>
                                    <p:animEffect filter="fade" transition="in">
                                      <p:cBhvr>
                                        <p:cTn dur="1000"/>
                                        <p:tgtEl>
                                          <p:spTgt spid="24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1" st="1"/>
                                            </p:txEl>
                                          </p:spTgt>
                                        </p:tgtEl>
                                        <p:attrNameLst>
                                          <p:attrName>style.visibility</p:attrName>
                                        </p:attrNameLst>
                                      </p:cBhvr>
                                      <p:to>
                                        <p:strVal val="visible"/>
                                      </p:to>
                                    </p:set>
                                    <p:animEffect filter="fade" transition="in">
                                      <p:cBhvr>
                                        <p:cTn dur="1000"/>
                                        <p:tgtEl>
                                          <p:spTgt spid="24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2" st="2"/>
                                            </p:txEl>
                                          </p:spTgt>
                                        </p:tgtEl>
                                        <p:attrNameLst>
                                          <p:attrName>style.visibility</p:attrName>
                                        </p:attrNameLst>
                                      </p:cBhvr>
                                      <p:to>
                                        <p:strVal val="visible"/>
                                      </p:to>
                                    </p:set>
                                    <p:animEffect filter="fade" transition="in">
                                      <p:cBhvr>
                                        <p:cTn dur="1000"/>
                                        <p:tgtEl>
                                          <p:spTgt spid="24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3" st="3"/>
                                            </p:txEl>
                                          </p:spTgt>
                                        </p:tgtEl>
                                        <p:attrNameLst>
                                          <p:attrName>style.visibility</p:attrName>
                                        </p:attrNameLst>
                                      </p:cBhvr>
                                      <p:to>
                                        <p:strVal val="visible"/>
                                      </p:to>
                                    </p:set>
                                    <p:animEffect filter="fade" transition="in">
                                      <p:cBhvr>
                                        <p:cTn dur="1000"/>
                                        <p:tgtEl>
                                          <p:spTgt spid="24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4" st="4"/>
                                            </p:txEl>
                                          </p:spTgt>
                                        </p:tgtEl>
                                        <p:attrNameLst>
                                          <p:attrName>style.visibility</p:attrName>
                                        </p:attrNameLst>
                                      </p:cBhvr>
                                      <p:to>
                                        <p:strVal val="visible"/>
                                      </p:to>
                                    </p:set>
                                    <p:animEffect filter="fade" transition="in">
                                      <p:cBhvr>
                                        <p:cTn dur="1000"/>
                                        <p:tgtEl>
                                          <p:spTgt spid="247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7" name="Shape 2477"/>
        <p:cNvGrpSpPr/>
        <p:nvPr/>
      </p:nvGrpSpPr>
      <p:grpSpPr>
        <a:xfrm>
          <a:off x="0" y="0"/>
          <a:ext cx="0" cy="0"/>
          <a:chOff x="0" y="0"/>
          <a:chExt cx="0" cy="0"/>
        </a:xfrm>
      </p:grpSpPr>
      <p:sp>
        <p:nvSpPr>
          <p:cNvPr id="2478" name="Google Shape;2478;p33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Plumbing an Actor Pool Setup</a:t>
            </a:r>
            <a:endParaRPr/>
          </a:p>
        </p:txBody>
      </p:sp>
      <p:sp>
        <p:nvSpPr>
          <p:cNvPr id="2479" name="Google Shape;2479;p33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3" name="Shape 2483"/>
        <p:cNvGrpSpPr/>
        <p:nvPr/>
      </p:nvGrpSpPr>
      <p:grpSpPr>
        <a:xfrm>
          <a:off x="0" y="0"/>
          <a:ext cx="0" cy="0"/>
          <a:chOff x="0" y="0"/>
          <a:chExt cx="0" cy="0"/>
        </a:xfrm>
      </p:grpSpPr>
      <p:sp>
        <p:nvSpPr>
          <p:cNvPr id="2484" name="Google Shape;2484;p33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485" name="Google Shape;2485;p33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Actor Pool architecture.</a:t>
            </a:r>
            <a:endParaRPr/>
          </a:p>
          <a:p>
            <a:pPr indent="-800100" lvl="0" marL="914400" rtl="0" algn="l">
              <a:spcBef>
                <a:spcPts val="0"/>
              </a:spcBef>
              <a:spcAft>
                <a:spcPts val="0"/>
              </a:spcAft>
              <a:buSzPts val="5400"/>
              <a:buChar char="●"/>
            </a:pPr>
            <a:r>
              <a:rPr lang="en-GB"/>
              <a:t>Creating the Actor Pool Component.</a:t>
            </a:r>
            <a:endParaRPr/>
          </a:p>
          <a:p>
            <a:pPr indent="-800100" lvl="0" marL="914400" rtl="0" algn="l">
              <a:spcBef>
                <a:spcPts val="0"/>
              </a:spcBef>
              <a:spcAft>
                <a:spcPts val="0"/>
              </a:spcAft>
              <a:buSzPts val="5400"/>
              <a:buChar char="●"/>
            </a:pPr>
            <a:r>
              <a:rPr lang="en-GB"/>
              <a:t>CHALLENGE: Plumb the Pool.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xEl>
                                              <p:pRg end="0" st="0"/>
                                            </p:txEl>
                                          </p:spTgt>
                                        </p:tgtEl>
                                        <p:attrNameLst>
                                          <p:attrName>style.visibility</p:attrName>
                                        </p:attrNameLst>
                                      </p:cBhvr>
                                      <p:to>
                                        <p:strVal val="visible"/>
                                      </p:to>
                                    </p:set>
                                    <p:animEffect filter="fade" transition="in">
                                      <p:cBhvr>
                                        <p:cTn dur="1000"/>
                                        <p:tgtEl>
                                          <p:spTgt spid="24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xEl>
                                              <p:pRg end="1" st="1"/>
                                            </p:txEl>
                                          </p:spTgt>
                                        </p:tgtEl>
                                        <p:attrNameLst>
                                          <p:attrName>style.visibility</p:attrName>
                                        </p:attrNameLst>
                                      </p:cBhvr>
                                      <p:to>
                                        <p:strVal val="visible"/>
                                      </p:to>
                                    </p:set>
                                    <p:animEffect filter="fade" transition="in">
                                      <p:cBhvr>
                                        <p:cTn dur="1000"/>
                                        <p:tgtEl>
                                          <p:spTgt spid="24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xEl>
                                              <p:pRg end="2" st="2"/>
                                            </p:txEl>
                                          </p:spTgt>
                                        </p:tgtEl>
                                        <p:attrNameLst>
                                          <p:attrName>style.visibility</p:attrName>
                                        </p:attrNameLst>
                                      </p:cBhvr>
                                      <p:to>
                                        <p:strVal val="visible"/>
                                      </p:to>
                                    </p:set>
                                    <p:animEffect filter="fade" transition="in">
                                      <p:cBhvr>
                                        <p:cTn dur="1000"/>
                                        <p:tgtEl>
                                          <p:spTgt spid="248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9" name="Shape 2489"/>
        <p:cNvGrpSpPr/>
        <p:nvPr/>
      </p:nvGrpSpPr>
      <p:grpSpPr>
        <a:xfrm>
          <a:off x="0" y="0"/>
          <a:ext cx="0" cy="0"/>
          <a:chOff x="0" y="0"/>
          <a:chExt cx="0" cy="0"/>
        </a:xfrm>
      </p:grpSpPr>
      <p:sp>
        <p:nvSpPr>
          <p:cNvPr id="2490" name="Google Shape;2490;p33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Pool Architecture</a:t>
            </a:r>
            <a:endParaRPr/>
          </a:p>
        </p:txBody>
      </p:sp>
      <p:sp>
        <p:nvSpPr>
          <p:cNvPr id="2491" name="Google Shape;2491;p332"/>
          <p:cNvSpPr/>
          <p:nvPr/>
        </p:nvSpPr>
        <p:spPr>
          <a:xfrm>
            <a:off x="3622450" y="3016925"/>
            <a:ext cx="3642600" cy="1474200"/>
          </a:xfrm>
          <a:prstGeom prst="rect">
            <a:avLst/>
          </a:prstGeom>
          <a:solidFill>
            <a:schemeClr val="lt2"/>
          </a:solidFill>
          <a:ln cap="flat" cmpd="sng" w="1143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3600">
                <a:solidFill>
                  <a:srgbClr val="434343"/>
                </a:solidFill>
                <a:latin typeface="Helvetica Neue"/>
                <a:ea typeface="Helvetica Neue"/>
                <a:cs typeface="Helvetica Neue"/>
                <a:sym typeface="Helvetica Neue"/>
              </a:rPr>
              <a:t>AGameMode</a:t>
            </a:r>
            <a:endParaRPr sz="3600">
              <a:solidFill>
                <a:srgbClr val="434343"/>
              </a:solidFill>
            </a:endParaRPr>
          </a:p>
        </p:txBody>
      </p:sp>
      <p:sp>
        <p:nvSpPr>
          <p:cNvPr id="2492" name="Google Shape;2492;p332"/>
          <p:cNvSpPr/>
          <p:nvPr/>
        </p:nvSpPr>
        <p:spPr>
          <a:xfrm>
            <a:off x="10939775" y="3016925"/>
            <a:ext cx="3642600" cy="1474200"/>
          </a:xfrm>
          <a:prstGeom prst="rect">
            <a:avLst/>
          </a:prstGeom>
          <a:solidFill>
            <a:schemeClr val="lt2"/>
          </a:solidFill>
          <a:ln cap="flat" cmpd="sng" w="1143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434343"/>
                </a:solidFill>
                <a:latin typeface="Helvetica Neue"/>
                <a:ea typeface="Helvetica Neue"/>
                <a:cs typeface="Helvetica Neue"/>
                <a:sym typeface="Helvetica Neue"/>
              </a:rPr>
              <a:t>ATile</a:t>
            </a:r>
            <a:endParaRPr b="1" sz="3600">
              <a:solidFill>
                <a:srgbClr val="434343"/>
              </a:solidFill>
              <a:latin typeface="Helvetica Neue"/>
              <a:ea typeface="Helvetica Neue"/>
              <a:cs typeface="Helvetica Neue"/>
              <a:sym typeface="Helvetica Neue"/>
            </a:endParaRPr>
          </a:p>
        </p:txBody>
      </p:sp>
      <p:sp>
        <p:nvSpPr>
          <p:cNvPr id="2493" name="Google Shape;2493;p332"/>
          <p:cNvSpPr/>
          <p:nvPr/>
        </p:nvSpPr>
        <p:spPr>
          <a:xfrm>
            <a:off x="3622450" y="6351500"/>
            <a:ext cx="3642600" cy="1474200"/>
          </a:xfrm>
          <a:prstGeom prst="rect">
            <a:avLst/>
          </a:prstGeom>
          <a:solidFill>
            <a:schemeClr val="lt2"/>
          </a:solidFill>
          <a:ln cap="flat" cmpd="sng" w="1143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434343"/>
                </a:solidFill>
                <a:latin typeface="Helvetica Neue"/>
                <a:ea typeface="Helvetica Neue"/>
                <a:cs typeface="Helvetica Neue"/>
                <a:sym typeface="Helvetica Neue"/>
              </a:rPr>
              <a:t>UActorPool</a:t>
            </a:r>
            <a:endParaRPr sz="3600">
              <a:solidFill>
                <a:srgbClr val="434343"/>
              </a:solidFill>
            </a:endParaRPr>
          </a:p>
        </p:txBody>
      </p:sp>
      <p:cxnSp>
        <p:nvCxnSpPr>
          <p:cNvPr id="2494" name="Google Shape;2494;p332"/>
          <p:cNvCxnSpPr>
            <a:stCxn id="2491" idx="2"/>
            <a:endCxn id="2493" idx="0"/>
          </p:cNvCxnSpPr>
          <p:nvPr/>
        </p:nvCxnSpPr>
        <p:spPr>
          <a:xfrm>
            <a:off x="5443750" y="4491125"/>
            <a:ext cx="0" cy="1860300"/>
          </a:xfrm>
          <a:prstGeom prst="straightConnector1">
            <a:avLst/>
          </a:prstGeom>
          <a:noFill/>
          <a:ln cap="flat" cmpd="sng" w="114300">
            <a:solidFill>
              <a:srgbClr val="FFFFFF"/>
            </a:solidFill>
            <a:prstDash val="solid"/>
            <a:round/>
            <a:headEnd len="med" w="med" type="none"/>
            <a:tailEnd len="med" w="med" type="triangle"/>
          </a:ln>
        </p:spPr>
      </p:cxnSp>
      <p:cxnSp>
        <p:nvCxnSpPr>
          <p:cNvPr id="2495" name="Google Shape;2495;p332"/>
          <p:cNvCxnSpPr>
            <a:stCxn id="2492" idx="2"/>
            <a:endCxn id="2493" idx="3"/>
          </p:cNvCxnSpPr>
          <p:nvPr/>
        </p:nvCxnSpPr>
        <p:spPr>
          <a:xfrm flipH="1">
            <a:off x="7265075" y="4491125"/>
            <a:ext cx="5496000" cy="2597400"/>
          </a:xfrm>
          <a:prstGeom prst="straightConnector1">
            <a:avLst/>
          </a:prstGeom>
          <a:noFill/>
          <a:ln cap="flat" cmpd="sng" w="114300">
            <a:solidFill>
              <a:srgbClr val="FFFFFF"/>
            </a:solidFill>
            <a:prstDash val="dot"/>
            <a:round/>
            <a:headEnd len="med" w="med" type="none"/>
            <a:tailEnd len="med" w="med" type="triangle"/>
          </a:ln>
        </p:spPr>
      </p:cxnSp>
      <p:sp>
        <p:nvSpPr>
          <p:cNvPr id="2496" name="Google Shape;2496;p332"/>
          <p:cNvSpPr txBox="1"/>
          <p:nvPr/>
        </p:nvSpPr>
        <p:spPr>
          <a:xfrm>
            <a:off x="3002075" y="5040909"/>
            <a:ext cx="2181600" cy="7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3600">
                <a:solidFill>
                  <a:srgbClr val="FFFFFF"/>
                </a:solidFill>
                <a:latin typeface="Helvetica Neue"/>
                <a:ea typeface="Helvetica Neue"/>
                <a:cs typeface="Helvetica Neue"/>
                <a:sym typeface="Helvetica Neue"/>
              </a:rPr>
              <a:t>Owns</a:t>
            </a:r>
            <a:endParaRPr>
              <a:solidFill>
                <a:srgbClr val="FFFFFF"/>
              </a:solidFill>
            </a:endParaRPr>
          </a:p>
        </p:txBody>
      </p:sp>
      <p:sp>
        <p:nvSpPr>
          <p:cNvPr id="2497" name="Google Shape;2497;p332"/>
          <p:cNvSpPr txBox="1"/>
          <p:nvPr/>
        </p:nvSpPr>
        <p:spPr>
          <a:xfrm>
            <a:off x="9758950" y="5921775"/>
            <a:ext cx="2669400" cy="7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References</a:t>
            </a:r>
            <a:endParaRPr>
              <a:solidFill>
                <a:srgbClr val="FFFFFF"/>
              </a:solidFill>
            </a:endParaRPr>
          </a:p>
        </p:txBody>
      </p:sp>
      <p:cxnSp>
        <p:nvCxnSpPr>
          <p:cNvPr id="2498" name="Google Shape;2498;p332"/>
          <p:cNvCxnSpPr>
            <a:stCxn id="2491" idx="3"/>
            <a:endCxn id="2492" idx="1"/>
          </p:cNvCxnSpPr>
          <p:nvPr/>
        </p:nvCxnSpPr>
        <p:spPr>
          <a:xfrm>
            <a:off x="7265050" y="3754025"/>
            <a:ext cx="3674700" cy="0"/>
          </a:xfrm>
          <a:prstGeom prst="straightConnector1">
            <a:avLst/>
          </a:prstGeom>
          <a:noFill/>
          <a:ln cap="flat" cmpd="sng" w="114300">
            <a:solidFill>
              <a:srgbClr val="FFFFFF"/>
            </a:solidFill>
            <a:prstDash val="dot"/>
            <a:round/>
            <a:headEnd len="med" w="med" type="none"/>
            <a:tailEnd len="med" w="med" type="triangle"/>
          </a:ln>
        </p:spPr>
      </p:cxnSp>
      <p:sp>
        <p:nvSpPr>
          <p:cNvPr id="2499" name="Google Shape;2499;p332"/>
          <p:cNvSpPr txBox="1"/>
          <p:nvPr/>
        </p:nvSpPr>
        <p:spPr>
          <a:xfrm>
            <a:off x="7877675" y="2911622"/>
            <a:ext cx="2181600" cy="7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Creates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1000"/>
                                        <p:tgtEl>
                                          <p:spTgt spid="2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1000"/>
                                        <p:tgtEl>
                                          <p:spTgt spid="2494"/>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1000"/>
                                        <p:tgtEl>
                                          <p:spTgt spid="2496"/>
                                        </p:tgtEl>
                                      </p:cBhvr>
                                    </p:animEffect>
                                  </p:childTnLst>
                                </p:cTn>
                              </p:par>
                              <p:par>
                                <p:cTn fill="hold" nodeType="with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1000"/>
                                        <p:tgtEl>
                                          <p:spTgt spid="2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1000"/>
                                        <p:tgtEl>
                                          <p:spTgt spid="2495"/>
                                        </p:tgtEl>
                                      </p:cBhvr>
                                    </p:animEffect>
                                  </p:childTnLst>
                                </p:cTn>
                              </p:par>
                              <p:par>
                                <p:cTn fill="hold" nodeType="with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1000"/>
                                        <p:tgtEl>
                                          <p:spTgt spid="2497"/>
                                        </p:tgtEl>
                                      </p:cBhvr>
                                    </p:animEffect>
                                  </p:childTnLst>
                                </p:cTn>
                              </p:par>
                              <p:par>
                                <p:cTn fill="hold" nodeType="with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1000"/>
                                        <p:tgtEl>
                                          <p:spTgt spid="2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1000"/>
                                        <p:tgtEl>
                                          <p:spTgt spid="2498"/>
                                        </p:tgtEl>
                                      </p:cBhvr>
                                    </p:animEffect>
                                  </p:childTnLst>
                                </p:cTn>
                              </p:par>
                              <p:par>
                                <p:cTn fill="hold" nodeType="withEffect" presetClass="entr" presetID="10" presetSubtype="0">
                                  <p:stCondLst>
                                    <p:cond delay="0"/>
                                  </p:stCondLst>
                                  <p:childTnLst>
                                    <p:set>
                                      <p:cBhvr>
                                        <p:cTn dur="1" fill="hold">
                                          <p:stCondLst>
                                            <p:cond delay="0"/>
                                          </p:stCondLst>
                                        </p:cTn>
                                        <p:tgtEl>
                                          <p:spTgt spid="2499"/>
                                        </p:tgtEl>
                                        <p:attrNameLst>
                                          <p:attrName>style.visibility</p:attrName>
                                        </p:attrNameLst>
                                      </p:cBhvr>
                                      <p:to>
                                        <p:strVal val="visible"/>
                                      </p:to>
                                    </p:set>
                                    <p:animEffect filter="fade" transition="in">
                                      <p:cBhvr>
                                        <p:cTn dur="1000"/>
                                        <p:tgtEl>
                                          <p:spTgt spid="2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3" name="Shape 2503"/>
        <p:cNvGrpSpPr/>
        <p:nvPr/>
      </p:nvGrpSpPr>
      <p:grpSpPr>
        <a:xfrm>
          <a:off x="0" y="0"/>
          <a:ext cx="0" cy="0"/>
          <a:chOff x="0" y="0"/>
          <a:chExt cx="0" cy="0"/>
        </a:xfrm>
      </p:grpSpPr>
      <p:sp>
        <p:nvSpPr>
          <p:cNvPr id="2504" name="Google Shape;2504;p333"/>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Plumb the Pool</a:t>
            </a:r>
            <a:endParaRPr/>
          </a:p>
        </p:txBody>
      </p:sp>
      <p:sp>
        <p:nvSpPr>
          <p:cNvPr id="2505" name="Google Shape;2505;p333"/>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the component in the GameMode.</a:t>
            </a:r>
            <a:endParaRPr/>
          </a:p>
          <a:p>
            <a:pPr indent="-800100" lvl="0" marL="914400" rtl="0" algn="l">
              <a:spcBef>
                <a:spcPts val="0"/>
              </a:spcBef>
              <a:spcAft>
                <a:spcPts val="0"/>
              </a:spcAft>
              <a:buSzPts val="5400"/>
              <a:buChar char="●"/>
            </a:pPr>
            <a:r>
              <a:rPr lang="en-GB"/>
              <a:t>Keep a reference in the Tile.</a:t>
            </a:r>
            <a:endParaRPr/>
          </a:p>
          <a:p>
            <a:pPr indent="-800100" lvl="0" marL="914400" rtl="0" algn="l">
              <a:spcBef>
                <a:spcPts val="0"/>
              </a:spcBef>
              <a:spcAft>
                <a:spcPts val="0"/>
              </a:spcAft>
              <a:buSzPts val="5400"/>
              <a:buChar char="●"/>
            </a:pPr>
            <a:r>
              <a:rPr lang="en-GB"/>
              <a:t>Set the Tile reference from the GameMode.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0" st="0"/>
                                            </p:txEl>
                                          </p:spTgt>
                                        </p:tgtEl>
                                        <p:attrNameLst>
                                          <p:attrName>style.visibility</p:attrName>
                                        </p:attrNameLst>
                                      </p:cBhvr>
                                      <p:to>
                                        <p:strVal val="visible"/>
                                      </p:to>
                                    </p:set>
                                    <p:animEffect filter="fade" transition="in">
                                      <p:cBhvr>
                                        <p:cTn dur="1000"/>
                                        <p:tgtEl>
                                          <p:spTgt spid="2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1" st="1"/>
                                            </p:txEl>
                                          </p:spTgt>
                                        </p:tgtEl>
                                        <p:attrNameLst>
                                          <p:attrName>style.visibility</p:attrName>
                                        </p:attrNameLst>
                                      </p:cBhvr>
                                      <p:to>
                                        <p:strVal val="visible"/>
                                      </p:to>
                                    </p:set>
                                    <p:animEffect filter="fade" transition="in">
                                      <p:cBhvr>
                                        <p:cTn dur="1000"/>
                                        <p:tgtEl>
                                          <p:spTgt spid="2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2" st="2"/>
                                            </p:txEl>
                                          </p:spTgt>
                                        </p:tgtEl>
                                        <p:attrNameLst>
                                          <p:attrName>style.visibility</p:attrName>
                                        </p:attrNameLst>
                                      </p:cBhvr>
                                      <p:to>
                                        <p:strVal val="visible"/>
                                      </p:to>
                                    </p:set>
                                    <p:animEffect filter="fade" transition="in">
                                      <p:cBhvr>
                                        <p:cTn dur="1000"/>
                                        <p:tgtEl>
                                          <p:spTgt spid="25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9" name="Shape 2509"/>
        <p:cNvGrpSpPr/>
        <p:nvPr/>
      </p:nvGrpSpPr>
      <p:grpSpPr>
        <a:xfrm>
          <a:off x="0" y="0"/>
          <a:ext cx="0" cy="0"/>
          <a:chOff x="0" y="0"/>
          <a:chExt cx="0" cy="0"/>
        </a:xfrm>
      </p:grpSpPr>
      <p:sp>
        <p:nvSpPr>
          <p:cNvPr id="2510" name="Google Shape;2510;p334"/>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Using the Pool API</a:t>
            </a:r>
            <a:endParaRPr/>
          </a:p>
        </p:txBody>
      </p:sp>
      <p:sp>
        <p:nvSpPr>
          <p:cNvPr id="2511" name="Google Shape;2511;p334"/>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Google Shape;2516;p33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517" name="Google Shape;2517;p33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Using the Checkout API</a:t>
            </a:r>
            <a:endParaRPr/>
          </a:p>
          <a:p>
            <a:pPr indent="-800100" lvl="0" marL="914400" rtl="0" algn="l">
              <a:spcBef>
                <a:spcPts val="0"/>
              </a:spcBef>
              <a:spcAft>
                <a:spcPts val="0"/>
              </a:spcAft>
              <a:buSzPts val="5400"/>
              <a:buChar char="●"/>
            </a:pPr>
            <a:r>
              <a:rPr lang="en-GB"/>
              <a:t>Overview of object lifecycle</a:t>
            </a:r>
            <a:endParaRPr/>
          </a:p>
          <a:p>
            <a:pPr indent="-800100" lvl="0" marL="914400" rtl="0" algn="l">
              <a:spcBef>
                <a:spcPts val="0"/>
              </a:spcBef>
              <a:spcAft>
                <a:spcPts val="0"/>
              </a:spcAft>
              <a:buSzPts val="5400"/>
              <a:buChar char="●"/>
            </a:pPr>
            <a:r>
              <a:rPr lang="en-GB"/>
              <a:t>CHALLENGE: Return to Pool</a:t>
            </a:r>
            <a:endParaRPr/>
          </a:p>
          <a:p>
            <a:pPr indent="-800100" lvl="0" marL="914400" rtl="0" algn="l">
              <a:spcBef>
                <a:spcPts val="0"/>
              </a:spcBef>
              <a:spcAft>
                <a:spcPts val="0"/>
              </a:spcAft>
              <a:buSzPts val="5400"/>
              <a:buChar char="●"/>
            </a:pPr>
            <a:r>
              <a:rPr lang="en-GB"/>
              <a:t>Populate the initial pool.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0" st="0"/>
                                            </p:txEl>
                                          </p:spTgt>
                                        </p:tgtEl>
                                        <p:attrNameLst>
                                          <p:attrName>style.visibility</p:attrName>
                                        </p:attrNameLst>
                                      </p:cBhvr>
                                      <p:to>
                                        <p:strVal val="visible"/>
                                      </p:to>
                                    </p:set>
                                    <p:animEffect filter="fade" transition="in">
                                      <p:cBhvr>
                                        <p:cTn dur="1000"/>
                                        <p:tgtEl>
                                          <p:spTgt spid="2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1" st="1"/>
                                            </p:txEl>
                                          </p:spTgt>
                                        </p:tgtEl>
                                        <p:attrNameLst>
                                          <p:attrName>style.visibility</p:attrName>
                                        </p:attrNameLst>
                                      </p:cBhvr>
                                      <p:to>
                                        <p:strVal val="visible"/>
                                      </p:to>
                                    </p:set>
                                    <p:animEffect filter="fade" transition="in">
                                      <p:cBhvr>
                                        <p:cTn dur="1000"/>
                                        <p:tgtEl>
                                          <p:spTgt spid="2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2" st="2"/>
                                            </p:txEl>
                                          </p:spTgt>
                                        </p:tgtEl>
                                        <p:attrNameLst>
                                          <p:attrName>style.visibility</p:attrName>
                                        </p:attrNameLst>
                                      </p:cBhvr>
                                      <p:to>
                                        <p:strVal val="visible"/>
                                      </p:to>
                                    </p:set>
                                    <p:animEffect filter="fade" transition="in">
                                      <p:cBhvr>
                                        <p:cTn dur="1000"/>
                                        <p:tgtEl>
                                          <p:spTgt spid="2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3" st="3"/>
                                            </p:txEl>
                                          </p:spTgt>
                                        </p:tgtEl>
                                        <p:attrNameLst>
                                          <p:attrName>style.visibility</p:attrName>
                                        </p:attrNameLst>
                                      </p:cBhvr>
                                      <p:to>
                                        <p:strVal val="visible"/>
                                      </p:to>
                                    </p:set>
                                    <p:animEffect filter="fade" transition="in">
                                      <p:cBhvr>
                                        <p:cTn dur="1000"/>
                                        <p:tgtEl>
                                          <p:spTgt spid="25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1" name="Shape 2521"/>
        <p:cNvGrpSpPr/>
        <p:nvPr/>
      </p:nvGrpSpPr>
      <p:grpSpPr>
        <a:xfrm>
          <a:off x="0" y="0"/>
          <a:ext cx="0" cy="0"/>
          <a:chOff x="0" y="0"/>
          <a:chExt cx="0" cy="0"/>
        </a:xfrm>
      </p:grpSpPr>
      <p:sp>
        <p:nvSpPr>
          <p:cNvPr id="2522" name="Google Shape;2522;p33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Avoid Your Late Fees</a:t>
            </a:r>
            <a:endParaRPr/>
          </a:p>
        </p:txBody>
      </p:sp>
      <p:sp>
        <p:nvSpPr>
          <p:cNvPr id="2523" name="Google Shape;2523;p33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Make sure you return.</a:t>
            </a:r>
            <a:endParaRPr/>
          </a:p>
          <a:p>
            <a:pPr indent="-800100" lvl="0" marL="914400" rtl="0" algn="l">
              <a:spcBef>
                <a:spcPts val="0"/>
              </a:spcBef>
              <a:spcAft>
                <a:spcPts val="0"/>
              </a:spcAft>
              <a:buSzPts val="5400"/>
              <a:buChar char="●"/>
            </a:pPr>
            <a:r>
              <a:rPr lang="en-GB"/>
              <a:t>It should be same you checked out.</a:t>
            </a:r>
            <a:endParaRPr/>
          </a:p>
          <a:p>
            <a:pPr indent="-800100" lvl="0" marL="914400" rtl="0" algn="l">
              <a:spcBef>
                <a:spcPts val="0"/>
              </a:spcBef>
              <a:spcAft>
                <a:spcPts val="0"/>
              </a:spcAft>
              <a:buSzPts val="5400"/>
              <a:buChar char="●"/>
            </a:pPr>
            <a:r>
              <a:rPr lang="en-GB"/>
              <a:t>Also populate the initial pool.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xEl>
                                              <p:pRg end="0" st="0"/>
                                            </p:txEl>
                                          </p:spTgt>
                                        </p:tgtEl>
                                        <p:attrNameLst>
                                          <p:attrName>style.visibility</p:attrName>
                                        </p:attrNameLst>
                                      </p:cBhvr>
                                      <p:to>
                                        <p:strVal val="visible"/>
                                      </p:to>
                                    </p:set>
                                    <p:animEffect filter="fade" transition="in">
                                      <p:cBhvr>
                                        <p:cTn dur="1000"/>
                                        <p:tgtEl>
                                          <p:spTgt spid="25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xEl>
                                              <p:pRg end="1" st="1"/>
                                            </p:txEl>
                                          </p:spTgt>
                                        </p:tgtEl>
                                        <p:attrNameLst>
                                          <p:attrName>style.visibility</p:attrName>
                                        </p:attrNameLst>
                                      </p:cBhvr>
                                      <p:to>
                                        <p:strVal val="visible"/>
                                      </p:to>
                                    </p:set>
                                    <p:animEffect filter="fade" transition="in">
                                      <p:cBhvr>
                                        <p:cTn dur="1000"/>
                                        <p:tgtEl>
                                          <p:spTgt spid="25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xEl>
                                              <p:pRg end="2" st="2"/>
                                            </p:txEl>
                                          </p:spTgt>
                                        </p:tgtEl>
                                        <p:attrNameLst>
                                          <p:attrName>style.visibility</p:attrName>
                                        </p:attrNameLst>
                                      </p:cBhvr>
                                      <p:to>
                                        <p:strVal val="visible"/>
                                      </p:to>
                                    </p:set>
                                    <p:animEffect filter="fade" transition="in">
                                      <p:cBhvr>
                                        <p:cTn dur="1000"/>
                                        <p:tgtEl>
                                          <p:spTgt spid="25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318" name="Google Shape;318;p4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Blackboard data is like member variables in code</a:t>
            </a:r>
            <a:endParaRPr/>
          </a:p>
          <a:p>
            <a:pPr indent="-800100" lvl="0" marL="914400" rtl="0" algn="l">
              <a:spcBef>
                <a:spcPts val="0"/>
              </a:spcBef>
              <a:spcAft>
                <a:spcPts val="0"/>
              </a:spcAft>
              <a:buSzPts val="5400"/>
              <a:buChar char="●"/>
            </a:pPr>
            <a:r>
              <a:rPr lang="en-GB"/>
              <a:t>Using blackboard data to set patrol points</a:t>
            </a:r>
            <a:endParaRPr/>
          </a:p>
          <a:p>
            <a:pPr indent="-800100" lvl="0" marL="914400" rtl="0" algn="l">
              <a:spcBef>
                <a:spcPts val="0"/>
              </a:spcBef>
              <a:spcAft>
                <a:spcPts val="0"/>
              </a:spcAft>
              <a:buSzPts val="5400"/>
              <a:buChar char="●"/>
            </a:pPr>
            <a:r>
              <a:rPr lang="en-GB"/>
              <a:t>Practice setting blackboard values in Blueprint</a:t>
            </a:r>
            <a:endParaRPr/>
          </a:p>
          <a:p>
            <a:pPr indent="-800100" lvl="0" marL="914400" rtl="0" algn="l">
              <a:spcBef>
                <a:spcPts val="0"/>
              </a:spcBef>
              <a:spcAft>
                <a:spcPts val="0"/>
              </a:spcAft>
              <a:buSzPts val="5400"/>
              <a:buChar char="●"/>
            </a:pPr>
            <a:r>
              <a:rPr lang="en-GB"/>
              <a:t>Test simple AI patrol behaviour.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000"/>
                                        <p:tgtEl>
                                          <p:spTgt spid="3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7" name="Shape 2527"/>
        <p:cNvGrpSpPr/>
        <p:nvPr/>
      </p:nvGrpSpPr>
      <p:grpSpPr>
        <a:xfrm>
          <a:off x="0" y="0"/>
          <a:ext cx="0" cy="0"/>
          <a:chOff x="0" y="0"/>
          <a:chExt cx="0" cy="0"/>
        </a:xfrm>
      </p:grpSpPr>
      <p:sp>
        <p:nvSpPr>
          <p:cNvPr id="2528" name="Google Shape;2528;p33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Using TArray for Pools</a:t>
            </a:r>
            <a:endParaRPr/>
          </a:p>
        </p:txBody>
      </p:sp>
      <p:sp>
        <p:nvSpPr>
          <p:cNvPr id="2529" name="Google Shape;2529;p33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3" name="Shape 2533"/>
        <p:cNvGrpSpPr/>
        <p:nvPr/>
      </p:nvGrpSpPr>
      <p:grpSpPr>
        <a:xfrm>
          <a:off x="0" y="0"/>
          <a:ext cx="0" cy="0"/>
          <a:chOff x="0" y="0"/>
          <a:chExt cx="0" cy="0"/>
        </a:xfrm>
      </p:grpSpPr>
      <p:sp>
        <p:nvSpPr>
          <p:cNvPr id="2534" name="Google Shape;2534;p33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535" name="Google Shape;2535;p33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Implementing checkout.</a:t>
            </a:r>
            <a:endParaRPr/>
          </a:p>
          <a:p>
            <a:pPr indent="-800100" lvl="0" marL="914400" rtl="0" algn="l">
              <a:spcBef>
                <a:spcPts val="0"/>
              </a:spcBef>
              <a:spcAft>
                <a:spcPts val="0"/>
              </a:spcAft>
              <a:buSzPts val="5400"/>
              <a:buChar char="●"/>
            </a:pPr>
            <a:r>
              <a:rPr lang="en-GB"/>
              <a:t>Challenge: Implement return and add.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5">
                                            <p:txEl>
                                              <p:pRg end="0" st="0"/>
                                            </p:txEl>
                                          </p:spTgt>
                                        </p:tgtEl>
                                        <p:attrNameLst>
                                          <p:attrName>style.visibility</p:attrName>
                                        </p:attrNameLst>
                                      </p:cBhvr>
                                      <p:to>
                                        <p:strVal val="visible"/>
                                      </p:to>
                                    </p:set>
                                    <p:animEffect filter="fade" transition="in">
                                      <p:cBhvr>
                                        <p:cTn dur="1000"/>
                                        <p:tgtEl>
                                          <p:spTgt spid="25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5">
                                            <p:txEl>
                                              <p:pRg end="1" st="1"/>
                                            </p:txEl>
                                          </p:spTgt>
                                        </p:tgtEl>
                                        <p:attrNameLst>
                                          <p:attrName>style.visibility</p:attrName>
                                        </p:attrNameLst>
                                      </p:cBhvr>
                                      <p:to>
                                        <p:strVal val="visible"/>
                                      </p:to>
                                    </p:set>
                                    <p:animEffect filter="fade" transition="in">
                                      <p:cBhvr>
                                        <p:cTn dur="1000"/>
                                        <p:tgtEl>
                                          <p:spTgt spid="253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Google Shape;2540;p33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Implement Return and Add</a:t>
            </a:r>
            <a:endParaRPr/>
          </a:p>
        </p:txBody>
      </p:sp>
      <p:sp>
        <p:nvSpPr>
          <p:cNvPr id="2541" name="Google Shape;2541;p33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Both should add to array.</a:t>
            </a:r>
            <a:endParaRPr/>
          </a:p>
          <a:p>
            <a:pPr indent="-800100" lvl="0" marL="914400" rtl="0" algn="l">
              <a:spcBef>
                <a:spcPts val="0"/>
              </a:spcBef>
              <a:spcAft>
                <a:spcPts val="0"/>
              </a:spcAft>
              <a:buSzPts val="5400"/>
              <a:buChar char="●"/>
            </a:pPr>
            <a:r>
              <a:rPr lang="en-GB"/>
              <a:t>Add logging to Tile.</a:t>
            </a:r>
            <a:endParaRPr/>
          </a:p>
          <a:p>
            <a:pPr indent="-800100" lvl="0" marL="914400" rtl="0" algn="l">
              <a:spcBef>
                <a:spcPts val="0"/>
              </a:spcBef>
              <a:spcAft>
                <a:spcPts val="0"/>
              </a:spcAft>
              <a:buSzPts val="5400"/>
              <a:buChar char="●"/>
            </a:pPr>
            <a:r>
              <a:rPr lang="en-GB"/>
              <a:t>Check expected values.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xEl>
                                              <p:pRg end="0" st="0"/>
                                            </p:txEl>
                                          </p:spTgt>
                                        </p:tgtEl>
                                        <p:attrNameLst>
                                          <p:attrName>style.visibility</p:attrName>
                                        </p:attrNameLst>
                                      </p:cBhvr>
                                      <p:to>
                                        <p:strVal val="visible"/>
                                      </p:to>
                                    </p:set>
                                    <p:animEffect filter="fade" transition="in">
                                      <p:cBhvr>
                                        <p:cTn dur="1000"/>
                                        <p:tgtEl>
                                          <p:spTgt spid="25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xEl>
                                              <p:pRg end="1" st="1"/>
                                            </p:txEl>
                                          </p:spTgt>
                                        </p:tgtEl>
                                        <p:attrNameLst>
                                          <p:attrName>style.visibility</p:attrName>
                                        </p:attrNameLst>
                                      </p:cBhvr>
                                      <p:to>
                                        <p:strVal val="visible"/>
                                      </p:to>
                                    </p:set>
                                    <p:animEffect filter="fade" transition="in">
                                      <p:cBhvr>
                                        <p:cTn dur="1000"/>
                                        <p:tgtEl>
                                          <p:spTgt spid="25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xEl>
                                              <p:pRg end="2" st="2"/>
                                            </p:txEl>
                                          </p:spTgt>
                                        </p:tgtEl>
                                        <p:attrNameLst>
                                          <p:attrName>style.visibility</p:attrName>
                                        </p:attrNameLst>
                                      </p:cBhvr>
                                      <p:to>
                                        <p:strVal val="visible"/>
                                      </p:to>
                                    </p:set>
                                    <p:animEffect filter="fade" transition="in">
                                      <p:cBhvr>
                                        <p:cTn dur="1000"/>
                                        <p:tgtEl>
                                          <p:spTgt spid="254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5" name="Shape 2545"/>
        <p:cNvGrpSpPr/>
        <p:nvPr/>
      </p:nvGrpSpPr>
      <p:grpSpPr>
        <a:xfrm>
          <a:off x="0" y="0"/>
          <a:ext cx="0" cy="0"/>
          <a:chOff x="0" y="0"/>
          <a:chExt cx="0" cy="0"/>
        </a:xfrm>
      </p:grpSpPr>
      <p:sp>
        <p:nvSpPr>
          <p:cNvPr id="2546" name="Google Shape;2546;p34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Rebuilding Navigation Meshes</a:t>
            </a:r>
            <a:endParaRPr/>
          </a:p>
        </p:txBody>
      </p:sp>
      <p:sp>
        <p:nvSpPr>
          <p:cNvPr id="2547" name="Google Shape;2547;p34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1" name="Shape 2551"/>
        <p:cNvGrpSpPr/>
        <p:nvPr/>
      </p:nvGrpSpPr>
      <p:grpSpPr>
        <a:xfrm>
          <a:off x="0" y="0"/>
          <a:ext cx="0" cy="0"/>
          <a:chOff x="0" y="0"/>
          <a:chExt cx="0" cy="0"/>
        </a:xfrm>
      </p:grpSpPr>
      <p:sp>
        <p:nvSpPr>
          <p:cNvPr id="2552" name="Google Shape;2552;p34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553" name="Google Shape;2553;p34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Rebuilding the Navigation.</a:t>
            </a:r>
            <a:endParaRPr/>
          </a:p>
          <a:p>
            <a:pPr indent="-800100" lvl="0" marL="914400" rtl="0" algn="l">
              <a:spcBef>
                <a:spcPts val="0"/>
              </a:spcBef>
              <a:spcAft>
                <a:spcPts val="0"/>
              </a:spcAft>
              <a:buSzPts val="5400"/>
              <a:buChar char="●"/>
            </a:pPr>
            <a:r>
              <a:rPr lang="en-GB"/>
              <a:t>Offset the NavMeshBoundsVolumes.</a:t>
            </a:r>
            <a:endParaRPr/>
          </a:p>
          <a:p>
            <a:pPr indent="-800100" lvl="0" marL="914400" rtl="0" algn="l">
              <a:spcBef>
                <a:spcPts val="0"/>
              </a:spcBef>
              <a:spcAft>
                <a:spcPts val="0"/>
              </a:spcAft>
              <a:buSzPts val="5400"/>
              <a:buChar char="●"/>
            </a:pPr>
            <a:r>
              <a:rPr lang="en-GB"/>
              <a:t>CHALLENGE: Spawn on destroy.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xEl>
                                              <p:pRg end="0" st="0"/>
                                            </p:txEl>
                                          </p:spTgt>
                                        </p:tgtEl>
                                        <p:attrNameLst>
                                          <p:attrName>style.visibility</p:attrName>
                                        </p:attrNameLst>
                                      </p:cBhvr>
                                      <p:to>
                                        <p:strVal val="visible"/>
                                      </p:to>
                                    </p:set>
                                    <p:animEffect filter="fade" transition="in">
                                      <p:cBhvr>
                                        <p:cTn dur="1000"/>
                                        <p:tgtEl>
                                          <p:spTgt spid="2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xEl>
                                              <p:pRg end="1" st="1"/>
                                            </p:txEl>
                                          </p:spTgt>
                                        </p:tgtEl>
                                        <p:attrNameLst>
                                          <p:attrName>style.visibility</p:attrName>
                                        </p:attrNameLst>
                                      </p:cBhvr>
                                      <p:to>
                                        <p:strVal val="visible"/>
                                      </p:to>
                                    </p:set>
                                    <p:animEffect filter="fade" transition="in">
                                      <p:cBhvr>
                                        <p:cTn dur="1000"/>
                                        <p:tgtEl>
                                          <p:spTgt spid="2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xEl>
                                              <p:pRg end="2" st="2"/>
                                            </p:txEl>
                                          </p:spTgt>
                                        </p:tgtEl>
                                        <p:attrNameLst>
                                          <p:attrName>style.visibility</p:attrName>
                                        </p:attrNameLst>
                                      </p:cBhvr>
                                      <p:to>
                                        <p:strVal val="visible"/>
                                      </p:to>
                                    </p:set>
                                    <p:animEffect filter="fade" transition="in">
                                      <p:cBhvr>
                                        <p:cTn dur="1000"/>
                                        <p:tgtEl>
                                          <p:spTgt spid="25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7" name="Shape 2557"/>
        <p:cNvGrpSpPr/>
        <p:nvPr/>
      </p:nvGrpSpPr>
      <p:grpSpPr>
        <a:xfrm>
          <a:off x="0" y="0"/>
          <a:ext cx="0" cy="0"/>
          <a:chOff x="0" y="0"/>
          <a:chExt cx="0" cy="0"/>
        </a:xfrm>
      </p:grpSpPr>
      <p:sp>
        <p:nvSpPr>
          <p:cNvPr id="2558" name="Google Shape;2558;p34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Spawn on Destroy</a:t>
            </a:r>
            <a:endParaRPr/>
          </a:p>
        </p:txBody>
      </p:sp>
      <p:sp>
        <p:nvSpPr>
          <p:cNvPr id="2559" name="Google Shape;2559;p34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Should always have the same number in scene.</a:t>
            </a:r>
            <a:endParaRPr/>
          </a:p>
          <a:p>
            <a:pPr indent="-800100" lvl="0" marL="914400" rtl="0" algn="l">
              <a:spcBef>
                <a:spcPts val="0"/>
              </a:spcBef>
              <a:spcAft>
                <a:spcPts val="0"/>
              </a:spcAft>
              <a:buSzPts val="5400"/>
              <a:buChar char="●"/>
            </a:pPr>
            <a:r>
              <a:rPr lang="en-GB"/>
              <a:t>Create more bounds volumes.</a:t>
            </a:r>
            <a:endParaRPr/>
          </a:p>
          <a:p>
            <a:pPr indent="-800100" lvl="0" marL="914400" rtl="0" algn="l">
              <a:spcBef>
                <a:spcPts val="0"/>
              </a:spcBef>
              <a:spcAft>
                <a:spcPts val="0"/>
              </a:spcAft>
              <a:buSzPts val="5400"/>
              <a:buChar char="●"/>
            </a:pPr>
            <a:r>
              <a:rPr lang="en-GB"/>
              <a:t>Check your AI can navigate.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xEl>
                                              <p:pRg end="0" st="0"/>
                                            </p:txEl>
                                          </p:spTgt>
                                        </p:tgtEl>
                                        <p:attrNameLst>
                                          <p:attrName>style.visibility</p:attrName>
                                        </p:attrNameLst>
                                      </p:cBhvr>
                                      <p:to>
                                        <p:strVal val="visible"/>
                                      </p:to>
                                    </p:set>
                                    <p:animEffect filter="fade" transition="in">
                                      <p:cBhvr>
                                        <p:cTn dur="1000"/>
                                        <p:tgtEl>
                                          <p:spTgt spid="2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xEl>
                                              <p:pRg end="1" st="1"/>
                                            </p:txEl>
                                          </p:spTgt>
                                        </p:tgtEl>
                                        <p:attrNameLst>
                                          <p:attrName>style.visibility</p:attrName>
                                        </p:attrNameLst>
                                      </p:cBhvr>
                                      <p:to>
                                        <p:strVal val="visible"/>
                                      </p:to>
                                    </p:set>
                                    <p:animEffect filter="fade" transition="in">
                                      <p:cBhvr>
                                        <p:cTn dur="1000"/>
                                        <p:tgtEl>
                                          <p:spTgt spid="25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xEl>
                                              <p:pRg end="2" st="2"/>
                                            </p:txEl>
                                          </p:spTgt>
                                        </p:tgtEl>
                                        <p:attrNameLst>
                                          <p:attrName>style.visibility</p:attrName>
                                        </p:attrNameLst>
                                      </p:cBhvr>
                                      <p:to>
                                        <p:strVal val="visible"/>
                                      </p:to>
                                    </p:set>
                                    <p:animEffect filter="fade" transition="in">
                                      <p:cBhvr>
                                        <p:cTn dur="1000"/>
                                        <p:tgtEl>
                                          <p:spTgt spid="25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3" name="Shape 2563"/>
        <p:cNvGrpSpPr/>
        <p:nvPr/>
      </p:nvGrpSpPr>
      <p:grpSpPr>
        <a:xfrm>
          <a:off x="0" y="0"/>
          <a:ext cx="0" cy="0"/>
          <a:chOff x="0" y="0"/>
          <a:chExt cx="0" cy="0"/>
        </a:xfrm>
      </p:grpSpPr>
      <p:sp>
        <p:nvSpPr>
          <p:cNvPr id="2564" name="Google Shape;2564;p34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Structs to Simplify Function Args</a:t>
            </a:r>
            <a:endParaRPr/>
          </a:p>
        </p:txBody>
      </p:sp>
      <p:sp>
        <p:nvSpPr>
          <p:cNvPr id="2565" name="Google Shape;2565;p34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9" name="Shape 2569"/>
        <p:cNvGrpSpPr/>
        <p:nvPr/>
      </p:nvGrpSpPr>
      <p:grpSpPr>
        <a:xfrm>
          <a:off x="0" y="0"/>
          <a:ext cx="0" cy="0"/>
          <a:chOff x="0" y="0"/>
          <a:chExt cx="0" cy="0"/>
        </a:xfrm>
      </p:grpSpPr>
      <p:sp>
        <p:nvSpPr>
          <p:cNvPr id="2570" name="Google Shape;2570;p34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571" name="Google Shape;2571;p34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AI spawning problem.</a:t>
            </a:r>
            <a:endParaRPr/>
          </a:p>
          <a:p>
            <a:pPr indent="-800100" lvl="0" marL="914400" rtl="0" algn="l">
              <a:spcBef>
                <a:spcPts val="0"/>
              </a:spcBef>
              <a:spcAft>
                <a:spcPts val="0"/>
              </a:spcAft>
              <a:buSzPts val="5400"/>
              <a:buChar char="●"/>
            </a:pPr>
            <a:r>
              <a:rPr lang="en-GB"/>
              <a:t>Combining parameters as structs.</a:t>
            </a:r>
            <a:endParaRPr/>
          </a:p>
          <a:p>
            <a:pPr indent="-800100" lvl="0" marL="914400" rtl="0" algn="l">
              <a:spcBef>
                <a:spcPts val="0"/>
              </a:spcBef>
              <a:spcAft>
                <a:spcPts val="0"/>
              </a:spcAft>
              <a:buSzPts val="5400"/>
              <a:buChar char="●"/>
            </a:pPr>
            <a:r>
              <a:rPr lang="en-GB"/>
              <a:t>CHALLENGE: SpawnPosition Generator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xEl>
                                              <p:pRg end="0" st="0"/>
                                            </p:txEl>
                                          </p:spTgt>
                                        </p:tgtEl>
                                        <p:attrNameLst>
                                          <p:attrName>style.visibility</p:attrName>
                                        </p:attrNameLst>
                                      </p:cBhvr>
                                      <p:to>
                                        <p:strVal val="visible"/>
                                      </p:to>
                                    </p:set>
                                    <p:animEffect filter="fade" transition="in">
                                      <p:cBhvr>
                                        <p:cTn dur="1000"/>
                                        <p:tgtEl>
                                          <p:spTgt spid="25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xEl>
                                              <p:pRg end="1" st="1"/>
                                            </p:txEl>
                                          </p:spTgt>
                                        </p:tgtEl>
                                        <p:attrNameLst>
                                          <p:attrName>style.visibility</p:attrName>
                                        </p:attrNameLst>
                                      </p:cBhvr>
                                      <p:to>
                                        <p:strVal val="visible"/>
                                      </p:to>
                                    </p:set>
                                    <p:animEffect filter="fade" transition="in">
                                      <p:cBhvr>
                                        <p:cTn dur="1000"/>
                                        <p:tgtEl>
                                          <p:spTgt spid="25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xEl>
                                              <p:pRg end="2" st="2"/>
                                            </p:txEl>
                                          </p:spTgt>
                                        </p:tgtEl>
                                        <p:attrNameLst>
                                          <p:attrName>style.visibility</p:attrName>
                                        </p:attrNameLst>
                                      </p:cBhvr>
                                      <p:to>
                                        <p:strVal val="visible"/>
                                      </p:to>
                                    </p:set>
                                    <p:animEffect filter="fade" transition="in">
                                      <p:cBhvr>
                                        <p:cTn dur="1000"/>
                                        <p:tgtEl>
                                          <p:spTgt spid="257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5" name="Shape 2575"/>
        <p:cNvGrpSpPr/>
        <p:nvPr/>
      </p:nvGrpSpPr>
      <p:grpSpPr>
        <a:xfrm>
          <a:off x="0" y="0"/>
          <a:ext cx="0" cy="0"/>
          <a:chOff x="0" y="0"/>
          <a:chExt cx="0" cy="0"/>
        </a:xfrm>
      </p:grpSpPr>
      <p:sp>
        <p:nvSpPr>
          <p:cNvPr id="2576" name="Google Shape;2576;p345"/>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solidFill>
                  <a:srgbClr val="FFFF00"/>
                </a:solidFill>
                <a:latin typeface="Consolas"/>
                <a:ea typeface="Consolas"/>
                <a:cs typeface="Consolas"/>
                <a:sym typeface="Consolas"/>
              </a:rPr>
              <a:t>SpawnPosition </a:t>
            </a:r>
            <a:r>
              <a:rPr lang="en-GB"/>
              <a:t>Generator Function</a:t>
            </a:r>
            <a:endParaRPr/>
          </a:p>
        </p:txBody>
      </p:sp>
      <p:sp>
        <p:nvSpPr>
          <p:cNvPr id="2577" name="Google Shape;2577;p345"/>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function to generate </a:t>
            </a:r>
            <a:r>
              <a:rPr lang="en-GB">
                <a:solidFill>
                  <a:srgbClr val="FFFF00"/>
                </a:solidFill>
                <a:latin typeface="Consolas"/>
                <a:ea typeface="Consolas"/>
                <a:cs typeface="Consolas"/>
                <a:sym typeface="Consolas"/>
              </a:rPr>
              <a:t>SpawnPositions</a:t>
            </a:r>
            <a:r>
              <a:rPr lang="en-GB"/>
              <a:t>.</a:t>
            </a:r>
            <a:endParaRPr/>
          </a:p>
          <a:p>
            <a:pPr indent="-800100" lvl="0" marL="914400" rtl="0" algn="l">
              <a:spcBef>
                <a:spcPts val="0"/>
              </a:spcBef>
              <a:spcAft>
                <a:spcPts val="0"/>
              </a:spcAft>
              <a:buSzPts val="5400"/>
              <a:buChar char="●"/>
            </a:pPr>
            <a:r>
              <a:rPr lang="en-GB"/>
              <a:t>It should return a </a:t>
            </a:r>
            <a:r>
              <a:rPr lang="en-GB">
                <a:solidFill>
                  <a:srgbClr val="FFFF00"/>
                </a:solidFill>
                <a:latin typeface="Consolas"/>
                <a:ea typeface="Consolas"/>
                <a:cs typeface="Consolas"/>
                <a:sym typeface="Consolas"/>
              </a:rPr>
              <a:t>TArray</a:t>
            </a:r>
            <a:r>
              <a:rPr lang="en-GB"/>
              <a:t>.</a:t>
            </a:r>
            <a:endParaRPr/>
          </a:p>
          <a:p>
            <a:pPr indent="-800100" lvl="0" marL="914400" rtl="0" algn="l">
              <a:spcBef>
                <a:spcPts val="0"/>
              </a:spcBef>
              <a:spcAft>
                <a:spcPts val="0"/>
              </a:spcAft>
              <a:buSzPts val="5400"/>
              <a:buChar char="●"/>
            </a:pPr>
            <a:r>
              <a:rPr lang="en-GB"/>
              <a:t>It should take the random arguments.</a:t>
            </a:r>
            <a:endParaRPr/>
          </a:p>
          <a:p>
            <a:pPr indent="-800100" lvl="0" marL="914400" marR="0" rtl="0" algn="l">
              <a:lnSpc>
                <a:spcPct val="150000"/>
              </a:lnSpc>
              <a:spcBef>
                <a:spcPts val="0"/>
              </a:spcBef>
              <a:spcAft>
                <a:spcPts val="0"/>
              </a:spcAft>
              <a:buSzPts val="5400"/>
              <a:buChar char="●"/>
            </a:pPr>
            <a:r>
              <a:rPr lang="en-GB"/>
              <a:t>Loop over </a:t>
            </a:r>
            <a:r>
              <a:rPr lang="en-GB">
                <a:solidFill>
                  <a:srgbClr val="FFFF00"/>
                </a:solidFill>
                <a:latin typeface="Consolas"/>
                <a:ea typeface="Consolas"/>
                <a:cs typeface="Consolas"/>
                <a:sym typeface="Consolas"/>
              </a:rPr>
              <a:t>TArray</a:t>
            </a:r>
            <a:r>
              <a:rPr lang="en-GB"/>
              <a:t> to </a:t>
            </a:r>
            <a:r>
              <a:rPr lang="en-GB">
                <a:solidFill>
                  <a:srgbClr val="FFFF00"/>
                </a:solidFill>
                <a:latin typeface="Consolas"/>
                <a:ea typeface="Consolas"/>
                <a:cs typeface="Consolas"/>
                <a:sym typeface="Consolas"/>
              </a:rPr>
              <a:t>PositionActors</a:t>
            </a:r>
            <a:r>
              <a:rPr lang="en-GB"/>
              <a:t>.</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0" st="0"/>
                                            </p:txEl>
                                          </p:spTgt>
                                        </p:tgtEl>
                                        <p:attrNameLst>
                                          <p:attrName>style.visibility</p:attrName>
                                        </p:attrNameLst>
                                      </p:cBhvr>
                                      <p:to>
                                        <p:strVal val="visible"/>
                                      </p:to>
                                    </p:set>
                                    <p:animEffect filter="fade" transition="in">
                                      <p:cBhvr>
                                        <p:cTn dur="1000"/>
                                        <p:tgtEl>
                                          <p:spTgt spid="2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1" st="1"/>
                                            </p:txEl>
                                          </p:spTgt>
                                        </p:tgtEl>
                                        <p:attrNameLst>
                                          <p:attrName>style.visibility</p:attrName>
                                        </p:attrNameLst>
                                      </p:cBhvr>
                                      <p:to>
                                        <p:strVal val="visible"/>
                                      </p:to>
                                    </p:set>
                                    <p:animEffect filter="fade" transition="in">
                                      <p:cBhvr>
                                        <p:cTn dur="1000"/>
                                        <p:tgtEl>
                                          <p:spTgt spid="2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2" st="2"/>
                                            </p:txEl>
                                          </p:spTgt>
                                        </p:tgtEl>
                                        <p:attrNameLst>
                                          <p:attrName>style.visibility</p:attrName>
                                        </p:attrNameLst>
                                      </p:cBhvr>
                                      <p:to>
                                        <p:strVal val="visible"/>
                                      </p:to>
                                    </p:set>
                                    <p:animEffect filter="fade" transition="in">
                                      <p:cBhvr>
                                        <p:cTn dur="1000"/>
                                        <p:tgtEl>
                                          <p:spTgt spid="2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3" st="3"/>
                                            </p:txEl>
                                          </p:spTgt>
                                        </p:tgtEl>
                                        <p:attrNameLst>
                                          <p:attrName>style.visibility</p:attrName>
                                        </p:attrNameLst>
                                      </p:cBhvr>
                                      <p:to>
                                        <p:strVal val="visible"/>
                                      </p:to>
                                    </p:set>
                                    <p:animEffect filter="fade" transition="in">
                                      <p:cBhvr>
                                        <p:cTn dur="1000"/>
                                        <p:tgtEl>
                                          <p:spTgt spid="25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4" st="4"/>
                                            </p:txEl>
                                          </p:spTgt>
                                        </p:tgtEl>
                                        <p:attrNameLst>
                                          <p:attrName>style.visibility</p:attrName>
                                        </p:attrNameLst>
                                      </p:cBhvr>
                                      <p:to>
                                        <p:strVal val="visible"/>
                                      </p:to>
                                    </p:set>
                                    <p:animEffect filter="fade" transition="in">
                                      <p:cBhvr>
                                        <p:cTn dur="1000"/>
                                        <p:tgtEl>
                                          <p:spTgt spid="25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Google Shape;2582;p346"/>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Spawning AI from C++</a:t>
            </a:r>
            <a:endParaRPr/>
          </a:p>
        </p:txBody>
      </p:sp>
      <p:sp>
        <p:nvSpPr>
          <p:cNvPr id="2583" name="Google Shape;2583;p34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Target Points and Patrol Routes</a:t>
            </a:r>
            <a:endParaRPr/>
          </a:p>
        </p:txBody>
      </p:sp>
      <p:sp>
        <p:nvSpPr>
          <p:cNvPr id="324" name="Google Shape;324;p5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sp>
        <p:nvSpPr>
          <p:cNvPr id="2588" name="Google Shape;2588;p34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589" name="Google Shape;2589;p34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How to spawn AI.</a:t>
            </a:r>
            <a:endParaRPr/>
          </a:p>
          <a:p>
            <a:pPr indent="-800100" lvl="0" marL="914400" rtl="0" algn="l">
              <a:spcBef>
                <a:spcPts val="0"/>
              </a:spcBef>
              <a:spcAft>
                <a:spcPts val="0"/>
              </a:spcAft>
              <a:buSzPts val="5400"/>
              <a:buChar char="●"/>
            </a:pPr>
            <a:r>
              <a:rPr lang="en-GB"/>
              <a:t>PlaceAIPawns definition.</a:t>
            </a:r>
            <a:endParaRPr/>
          </a:p>
          <a:p>
            <a:pPr indent="-800100" lvl="0" marL="914400" rtl="0" algn="l">
              <a:spcBef>
                <a:spcPts val="0"/>
              </a:spcBef>
              <a:spcAft>
                <a:spcPts val="0"/>
              </a:spcAft>
              <a:buSzPts val="5400"/>
              <a:buChar char="●"/>
            </a:pPr>
            <a:r>
              <a:rPr lang="en-GB"/>
              <a:t>CHALLENGE: spawn AI in the world.</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0" st="0"/>
                                            </p:txEl>
                                          </p:spTgt>
                                        </p:tgtEl>
                                        <p:attrNameLst>
                                          <p:attrName>style.visibility</p:attrName>
                                        </p:attrNameLst>
                                      </p:cBhvr>
                                      <p:to>
                                        <p:strVal val="visible"/>
                                      </p:to>
                                    </p:set>
                                    <p:animEffect filter="fade" transition="in">
                                      <p:cBhvr>
                                        <p:cTn dur="1000"/>
                                        <p:tgtEl>
                                          <p:spTgt spid="2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1" st="1"/>
                                            </p:txEl>
                                          </p:spTgt>
                                        </p:tgtEl>
                                        <p:attrNameLst>
                                          <p:attrName>style.visibility</p:attrName>
                                        </p:attrNameLst>
                                      </p:cBhvr>
                                      <p:to>
                                        <p:strVal val="visible"/>
                                      </p:to>
                                    </p:set>
                                    <p:animEffect filter="fade" transition="in">
                                      <p:cBhvr>
                                        <p:cTn dur="1000"/>
                                        <p:tgtEl>
                                          <p:spTgt spid="25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2" st="2"/>
                                            </p:txEl>
                                          </p:spTgt>
                                        </p:tgtEl>
                                        <p:attrNameLst>
                                          <p:attrName>style.visibility</p:attrName>
                                        </p:attrNameLst>
                                      </p:cBhvr>
                                      <p:to>
                                        <p:strVal val="visible"/>
                                      </p:to>
                                    </p:set>
                                    <p:animEffect filter="fade" transition="in">
                                      <p:cBhvr>
                                        <p:cTn dur="1000"/>
                                        <p:tgtEl>
                                          <p:spTgt spid="25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3" st="3"/>
                                            </p:txEl>
                                          </p:spTgt>
                                        </p:tgtEl>
                                        <p:attrNameLst>
                                          <p:attrName>style.visibility</p:attrName>
                                        </p:attrNameLst>
                                      </p:cBhvr>
                                      <p:to>
                                        <p:strVal val="visible"/>
                                      </p:to>
                                    </p:set>
                                    <p:animEffect filter="fade" transition="in">
                                      <p:cBhvr>
                                        <p:cTn dur="1000"/>
                                        <p:tgtEl>
                                          <p:spTgt spid="258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3" name="Shape 2593"/>
        <p:cNvGrpSpPr/>
        <p:nvPr/>
      </p:nvGrpSpPr>
      <p:grpSpPr>
        <a:xfrm>
          <a:off x="0" y="0"/>
          <a:ext cx="0" cy="0"/>
          <a:chOff x="0" y="0"/>
          <a:chExt cx="0" cy="0"/>
        </a:xfrm>
      </p:grpSpPr>
      <p:sp>
        <p:nvSpPr>
          <p:cNvPr id="2594" name="Google Shape;2594;p34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Spawn AI into the World</a:t>
            </a:r>
            <a:endParaRPr/>
          </a:p>
        </p:txBody>
      </p:sp>
      <p:sp>
        <p:nvSpPr>
          <p:cNvPr id="2595" name="Google Shape;2595;p34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Define the </a:t>
            </a:r>
            <a:r>
              <a:rPr lang="en-GB">
                <a:solidFill>
                  <a:srgbClr val="FFFF00"/>
                </a:solidFill>
                <a:latin typeface="Consolas"/>
                <a:ea typeface="Consolas"/>
                <a:cs typeface="Consolas"/>
                <a:sym typeface="Consolas"/>
              </a:rPr>
              <a:t>PlaceAIPawns </a:t>
            </a:r>
            <a:r>
              <a:rPr lang="en-GB"/>
              <a:t>method.</a:t>
            </a:r>
            <a:endParaRPr/>
          </a:p>
          <a:p>
            <a:pPr indent="-800100" lvl="0" marL="914400" rtl="0" algn="l">
              <a:spcBef>
                <a:spcPts val="0"/>
              </a:spcBef>
              <a:spcAft>
                <a:spcPts val="0"/>
              </a:spcAft>
              <a:buSzPts val="5400"/>
              <a:buChar char="●"/>
            </a:pPr>
            <a:r>
              <a:rPr lang="en-GB"/>
              <a:t>Call it in Blueprint.</a:t>
            </a:r>
            <a:endParaRPr/>
          </a:p>
          <a:p>
            <a:pPr indent="-800100" lvl="0" marL="914400" rtl="0" algn="l">
              <a:spcBef>
                <a:spcPts val="0"/>
              </a:spcBef>
              <a:spcAft>
                <a:spcPts val="0"/>
              </a:spcAft>
              <a:buSzPts val="5400"/>
              <a:buChar char="●"/>
            </a:pPr>
            <a:r>
              <a:rPr lang="en-GB"/>
              <a:t>Ensure actors are AI controlled.</a:t>
            </a:r>
            <a:endParaRPr/>
          </a:p>
          <a:p>
            <a:pPr indent="-800100" lvl="0" marL="914400" rtl="0" algn="l">
              <a:spcBef>
                <a:spcPts val="0"/>
              </a:spcBef>
              <a:spcAft>
                <a:spcPts val="0"/>
              </a:spcAft>
              <a:buSzPts val="5400"/>
              <a:buChar char="●"/>
            </a:pPr>
            <a:r>
              <a:rPr lang="en-GB"/>
              <a:t>Ensure they don’t attack eachother.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0" st="0"/>
                                            </p:txEl>
                                          </p:spTgt>
                                        </p:tgtEl>
                                        <p:attrNameLst>
                                          <p:attrName>style.visibility</p:attrName>
                                        </p:attrNameLst>
                                      </p:cBhvr>
                                      <p:to>
                                        <p:strVal val="visible"/>
                                      </p:to>
                                    </p:set>
                                    <p:animEffect filter="fade" transition="in">
                                      <p:cBhvr>
                                        <p:cTn dur="1000"/>
                                        <p:tgtEl>
                                          <p:spTgt spid="25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1" st="1"/>
                                            </p:txEl>
                                          </p:spTgt>
                                        </p:tgtEl>
                                        <p:attrNameLst>
                                          <p:attrName>style.visibility</p:attrName>
                                        </p:attrNameLst>
                                      </p:cBhvr>
                                      <p:to>
                                        <p:strVal val="visible"/>
                                      </p:to>
                                    </p:set>
                                    <p:animEffect filter="fade" transition="in">
                                      <p:cBhvr>
                                        <p:cTn dur="1000"/>
                                        <p:tgtEl>
                                          <p:spTgt spid="25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2" st="2"/>
                                            </p:txEl>
                                          </p:spTgt>
                                        </p:tgtEl>
                                        <p:attrNameLst>
                                          <p:attrName>style.visibility</p:attrName>
                                        </p:attrNameLst>
                                      </p:cBhvr>
                                      <p:to>
                                        <p:strVal val="visible"/>
                                      </p:to>
                                    </p:set>
                                    <p:animEffect filter="fade" transition="in">
                                      <p:cBhvr>
                                        <p:cTn dur="1000"/>
                                        <p:tgtEl>
                                          <p:spTgt spid="25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3" st="3"/>
                                            </p:txEl>
                                          </p:spTgt>
                                        </p:tgtEl>
                                        <p:attrNameLst>
                                          <p:attrName>style.visibility</p:attrName>
                                        </p:attrNameLst>
                                      </p:cBhvr>
                                      <p:to>
                                        <p:strVal val="visible"/>
                                      </p:to>
                                    </p:set>
                                    <p:animEffect filter="fade" transition="in">
                                      <p:cBhvr>
                                        <p:cTn dur="1000"/>
                                        <p:tgtEl>
                                          <p:spTgt spid="25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sp>
        <p:nvSpPr>
          <p:cNvPr id="2600" name="Google Shape;2600;p34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Understanding Function Templates</a:t>
            </a:r>
            <a:endParaRPr>
              <a:latin typeface="Roboto"/>
              <a:ea typeface="Roboto"/>
              <a:cs typeface="Roboto"/>
              <a:sym typeface="Roboto"/>
            </a:endParaRPr>
          </a:p>
        </p:txBody>
      </p:sp>
      <p:sp>
        <p:nvSpPr>
          <p:cNvPr id="2601" name="Google Shape;2601;p34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chemeClr val="lt1"/>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5" name="Shape 2605"/>
        <p:cNvGrpSpPr/>
        <p:nvPr/>
      </p:nvGrpSpPr>
      <p:grpSpPr>
        <a:xfrm>
          <a:off x="0" y="0"/>
          <a:ext cx="0" cy="0"/>
          <a:chOff x="0" y="0"/>
          <a:chExt cx="0" cy="0"/>
        </a:xfrm>
      </p:grpSpPr>
      <p:sp>
        <p:nvSpPr>
          <p:cNvPr id="2606" name="Google Shape;2606;p35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607" name="Google Shape;2607;p35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What is a template.</a:t>
            </a:r>
            <a:endParaRPr/>
          </a:p>
          <a:p>
            <a:pPr indent="-800100" lvl="0" marL="914400" rtl="0" algn="l">
              <a:spcBef>
                <a:spcPts val="0"/>
              </a:spcBef>
              <a:spcAft>
                <a:spcPts val="0"/>
              </a:spcAft>
              <a:buSzPts val="5400"/>
              <a:buChar char="●"/>
            </a:pPr>
            <a:r>
              <a:rPr lang="en-GB"/>
              <a:t>When would you use one?</a:t>
            </a:r>
            <a:endParaRPr/>
          </a:p>
          <a:p>
            <a:pPr indent="-800100" lvl="0" marL="914400" rtl="0" algn="l">
              <a:spcBef>
                <a:spcPts val="0"/>
              </a:spcBef>
              <a:spcAft>
                <a:spcPts val="0"/>
              </a:spcAft>
              <a:buSzPts val="5400"/>
              <a:buChar char="●"/>
            </a:pPr>
            <a:r>
              <a:rPr lang="en-GB"/>
              <a:t>What is the syntax for functions.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0" st="0"/>
                                            </p:txEl>
                                          </p:spTgt>
                                        </p:tgtEl>
                                        <p:attrNameLst>
                                          <p:attrName>style.visibility</p:attrName>
                                        </p:attrNameLst>
                                      </p:cBhvr>
                                      <p:to>
                                        <p:strVal val="visible"/>
                                      </p:to>
                                    </p:set>
                                    <p:animEffect filter="fade" transition="in">
                                      <p:cBhvr>
                                        <p:cTn dur="1000"/>
                                        <p:tgtEl>
                                          <p:spTgt spid="2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1" st="1"/>
                                            </p:txEl>
                                          </p:spTgt>
                                        </p:tgtEl>
                                        <p:attrNameLst>
                                          <p:attrName>style.visibility</p:attrName>
                                        </p:attrNameLst>
                                      </p:cBhvr>
                                      <p:to>
                                        <p:strVal val="visible"/>
                                      </p:to>
                                    </p:set>
                                    <p:animEffect filter="fade" transition="in">
                                      <p:cBhvr>
                                        <p:cTn dur="1000"/>
                                        <p:tgtEl>
                                          <p:spTgt spid="2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2" st="2"/>
                                            </p:txEl>
                                          </p:spTgt>
                                        </p:tgtEl>
                                        <p:attrNameLst>
                                          <p:attrName>style.visibility</p:attrName>
                                        </p:attrNameLst>
                                      </p:cBhvr>
                                      <p:to>
                                        <p:strVal val="visible"/>
                                      </p:to>
                                    </p:set>
                                    <p:animEffect filter="fade" transition="in">
                                      <p:cBhvr>
                                        <p:cTn dur="1000"/>
                                        <p:tgtEl>
                                          <p:spTgt spid="26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3" st="3"/>
                                            </p:txEl>
                                          </p:spTgt>
                                        </p:tgtEl>
                                        <p:attrNameLst>
                                          <p:attrName>style.visibility</p:attrName>
                                        </p:attrNameLst>
                                      </p:cBhvr>
                                      <p:to>
                                        <p:strVal val="visible"/>
                                      </p:to>
                                    </p:set>
                                    <p:animEffect filter="fade" transition="in">
                                      <p:cBhvr>
                                        <p:cTn dur="1000"/>
                                        <p:tgtEl>
                                          <p:spTgt spid="260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1" name="Shape 2611"/>
        <p:cNvGrpSpPr/>
        <p:nvPr/>
      </p:nvGrpSpPr>
      <p:grpSpPr>
        <a:xfrm>
          <a:off x="0" y="0"/>
          <a:ext cx="0" cy="0"/>
          <a:chOff x="0" y="0"/>
          <a:chExt cx="0" cy="0"/>
        </a:xfrm>
      </p:grpSpPr>
      <p:sp>
        <p:nvSpPr>
          <p:cNvPr id="2612" name="Google Shape;2612;p35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Template Specialization</a:t>
            </a:r>
            <a:endParaRPr>
              <a:latin typeface="Roboto"/>
              <a:ea typeface="Roboto"/>
              <a:cs typeface="Roboto"/>
              <a:sym typeface="Roboto"/>
            </a:endParaRPr>
          </a:p>
        </p:txBody>
      </p:sp>
      <p:sp>
        <p:nvSpPr>
          <p:cNvPr id="2613" name="Google Shape;2613;p35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chemeClr val="lt1"/>
              </a:solidFill>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7" name="Shape 2617"/>
        <p:cNvGrpSpPr/>
        <p:nvPr/>
      </p:nvGrpSpPr>
      <p:grpSpPr>
        <a:xfrm>
          <a:off x="0" y="0"/>
          <a:ext cx="0" cy="0"/>
          <a:chOff x="0" y="0"/>
          <a:chExt cx="0" cy="0"/>
        </a:xfrm>
      </p:grpSpPr>
      <p:sp>
        <p:nvSpPr>
          <p:cNvPr id="2618" name="Google Shape;2618;p35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619" name="Google Shape;2619;p35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When copy and paste isn’t enough.</a:t>
            </a:r>
            <a:endParaRPr/>
          </a:p>
          <a:p>
            <a:pPr indent="-800100" lvl="0" marL="914400" rtl="0" algn="l">
              <a:spcBef>
                <a:spcPts val="0"/>
              </a:spcBef>
              <a:spcAft>
                <a:spcPts val="0"/>
              </a:spcAft>
              <a:buSzPts val="5400"/>
              <a:buChar char="●"/>
            </a:pPr>
            <a:r>
              <a:rPr lang="en-GB"/>
              <a:t>How to handle tricky types.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xEl>
                                              <p:pRg end="0" st="0"/>
                                            </p:txEl>
                                          </p:spTgt>
                                        </p:tgtEl>
                                        <p:attrNameLst>
                                          <p:attrName>style.visibility</p:attrName>
                                        </p:attrNameLst>
                                      </p:cBhvr>
                                      <p:to>
                                        <p:strVal val="visible"/>
                                      </p:to>
                                    </p:set>
                                    <p:animEffect filter="fade" transition="in">
                                      <p:cBhvr>
                                        <p:cTn dur="1000"/>
                                        <p:tgtEl>
                                          <p:spTgt spid="26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xEl>
                                              <p:pRg end="1" st="1"/>
                                            </p:txEl>
                                          </p:spTgt>
                                        </p:tgtEl>
                                        <p:attrNameLst>
                                          <p:attrName>style.visibility</p:attrName>
                                        </p:attrNameLst>
                                      </p:cBhvr>
                                      <p:to>
                                        <p:strVal val="visible"/>
                                      </p:to>
                                    </p:set>
                                    <p:animEffect filter="fade" transition="in">
                                      <p:cBhvr>
                                        <p:cTn dur="1000"/>
                                        <p:tgtEl>
                                          <p:spTgt spid="26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xEl>
                                              <p:pRg end="2" st="2"/>
                                            </p:txEl>
                                          </p:spTgt>
                                        </p:tgtEl>
                                        <p:attrNameLst>
                                          <p:attrName>style.visibility</p:attrName>
                                        </p:attrNameLst>
                                      </p:cBhvr>
                                      <p:to>
                                        <p:strVal val="visible"/>
                                      </p:to>
                                    </p:set>
                                    <p:animEffect filter="fade" transition="in">
                                      <p:cBhvr>
                                        <p:cTn dur="1000"/>
                                        <p:tgtEl>
                                          <p:spTgt spid="261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3" name="Shape 2623"/>
        <p:cNvGrpSpPr/>
        <p:nvPr/>
      </p:nvGrpSpPr>
      <p:grpSpPr>
        <a:xfrm>
          <a:off x="0" y="0"/>
          <a:ext cx="0" cy="0"/>
          <a:chOff x="0" y="0"/>
          <a:chExt cx="0" cy="0"/>
        </a:xfrm>
      </p:grpSpPr>
      <p:sp>
        <p:nvSpPr>
          <p:cNvPr id="2624" name="Google Shape;2624;p35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Fixing Double Spawning</a:t>
            </a:r>
            <a:endParaRPr>
              <a:latin typeface="Roboto"/>
              <a:ea typeface="Roboto"/>
              <a:cs typeface="Roboto"/>
              <a:sym typeface="Roboto"/>
            </a:endParaRPr>
          </a:p>
        </p:txBody>
      </p:sp>
      <p:sp>
        <p:nvSpPr>
          <p:cNvPr id="2625" name="Google Shape;2625;p35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chemeClr val="lt1"/>
              </a:solidFill>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9" name="Shape 2629"/>
        <p:cNvGrpSpPr/>
        <p:nvPr/>
      </p:nvGrpSpPr>
      <p:grpSpPr>
        <a:xfrm>
          <a:off x="0" y="0"/>
          <a:ext cx="0" cy="0"/>
          <a:chOff x="0" y="0"/>
          <a:chExt cx="0" cy="0"/>
        </a:xfrm>
      </p:grpSpPr>
      <p:sp>
        <p:nvSpPr>
          <p:cNvPr id="2630" name="Google Shape;2630;p35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631" name="Google Shape;2631;p35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Fixing out spawn issue.</a:t>
            </a:r>
            <a:endParaRPr/>
          </a:p>
          <a:p>
            <a:pPr indent="-800100" lvl="0" marL="914400" rtl="0" algn="l">
              <a:spcBef>
                <a:spcPts val="0"/>
              </a:spcBef>
              <a:spcAft>
                <a:spcPts val="0"/>
              </a:spcAft>
              <a:buSzPts val="5400"/>
              <a:buChar char="●"/>
            </a:pPr>
            <a:r>
              <a:rPr lang="en-GB"/>
              <a:t>When static polymorphism isn't enough.</a:t>
            </a:r>
            <a:endParaRPr/>
          </a:p>
          <a:p>
            <a:pPr indent="-800100" lvl="0" marL="914400" rtl="0" algn="l">
              <a:spcBef>
                <a:spcPts val="0"/>
              </a:spcBef>
              <a:spcAft>
                <a:spcPts val="0"/>
              </a:spcAft>
              <a:buSzPts val="5400"/>
              <a:buChar char="●"/>
            </a:pPr>
            <a:r>
              <a:rPr lang="en-GB"/>
              <a:t>How to use templates in classes.</a:t>
            </a:r>
            <a:endParaRPr/>
          </a:p>
          <a:p>
            <a:pPr indent="-800100" lvl="0" marL="914400" rtl="0" algn="l">
              <a:spcBef>
                <a:spcPts val="0"/>
              </a:spcBef>
              <a:spcAft>
                <a:spcPts val="0"/>
              </a:spcAft>
              <a:buSzPts val="5400"/>
              <a:buChar char="●"/>
            </a:pPr>
            <a:r>
              <a:rPr lang="en-GB"/>
              <a:t>Caveats to using templates in 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0" st="0"/>
                                            </p:txEl>
                                          </p:spTgt>
                                        </p:tgtEl>
                                        <p:attrNameLst>
                                          <p:attrName>style.visibility</p:attrName>
                                        </p:attrNameLst>
                                      </p:cBhvr>
                                      <p:to>
                                        <p:strVal val="visible"/>
                                      </p:to>
                                    </p:set>
                                    <p:animEffect filter="fade" transition="in">
                                      <p:cBhvr>
                                        <p:cTn dur="1000"/>
                                        <p:tgtEl>
                                          <p:spTgt spid="26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1" st="1"/>
                                            </p:txEl>
                                          </p:spTgt>
                                        </p:tgtEl>
                                        <p:attrNameLst>
                                          <p:attrName>style.visibility</p:attrName>
                                        </p:attrNameLst>
                                      </p:cBhvr>
                                      <p:to>
                                        <p:strVal val="visible"/>
                                      </p:to>
                                    </p:set>
                                    <p:animEffect filter="fade" transition="in">
                                      <p:cBhvr>
                                        <p:cTn dur="1000"/>
                                        <p:tgtEl>
                                          <p:spTgt spid="26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2" st="2"/>
                                            </p:txEl>
                                          </p:spTgt>
                                        </p:tgtEl>
                                        <p:attrNameLst>
                                          <p:attrName>style.visibility</p:attrName>
                                        </p:attrNameLst>
                                      </p:cBhvr>
                                      <p:to>
                                        <p:strVal val="visible"/>
                                      </p:to>
                                    </p:set>
                                    <p:animEffect filter="fade" transition="in">
                                      <p:cBhvr>
                                        <p:cTn dur="1000"/>
                                        <p:tgtEl>
                                          <p:spTgt spid="26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3" st="3"/>
                                            </p:txEl>
                                          </p:spTgt>
                                        </p:tgtEl>
                                        <p:attrNameLst>
                                          <p:attrName>style.visibility</p:attrName>
                                        </p:attrNameLst>
                                      </p:cBhvr>
                                      <p:to>
                                        <p:strVal val="visible"/>
                                      </p:to>
                                    </p:set>
                                    <p:animEffect filter="fade" transition="in">
                                      <p:cBhvr>
                                        <p:cTn dur="1000"/>
                                        <p:tgtEl>
                                          <p:spTgt spid="26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4" st="4"/>
                                            </p:txEl>
                                          </p:spTgt>
                                        </p:tgtEl>
                                        <p:attrNameLst>
                                          <p:attrName>style.visibility</p:attrName>
                                        </p:attrNameLst>
                                      </p:cBhvr>
                                      <p:to>
                                        <p:strVal val="visible"/>
                                      </p:to>
                                    </p:set>
                                    <p:animEffect filter="fade" transition="in">
                                      <p:cBhvr>
                                        <p:cTn dur="1000"/>
                                        <p:tgtEl>
                                          <p:spTgt spid="26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5" st="5"/>
                                            </p:txEl>
                                          </p:spTgt>
                                        </p:tgtEl>
                                        <p:attrNameLst>
                                          <p:attrName>style.visibility</p:attrName>
                                        </p:attrNameLst>
                                      </p:cBhvr>
                                      <p:to>
                                        <p:strVal val="visible"/>
                                      </p:to>
                                    </p:set>
                                    <p:animEffect filter="fade" transition="in">
                                      <p:cBhvr>
                                        <p:cTn dur="1000"/>
                                        <p:tgtEl>
                                          <p:spTgt spid="26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Google Shape;2636;p355"/>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Complete the Functions</a:t>
            </a:r>
            <a:endParaRPr/>
          </a:p>
        </p:txBody>
      </p:sp>
      <p:sp>
        <p:nvSpPr>
          <p:cNvPr id="2637" name="Google Shape;2637;p355"/>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Implement </a:t>
            </a:r>
            <a:r>
              <a:rPr lang="en-GB">
                <a:solidFill>
                  <a:srgbClr val="FFFF00"/>
                </a:solidFill>
                <a:latin typeface="Consolas"/>
                <a:ea typeface="Consolas"/>
                <a:cs typeface="Consolas"/>
                <a:sym typeface="Consolas"/>
              </a:rPr>
              <a:t>RandomlyPlaceActors</a:t>
            </a:r>
            <a:endParaRPr>
              <a:solidFill>
                <a:srgbClr val="FFFF00"/>
              </a:solidFill>
              <a:latin typeface="Consolas"/>
              <a:ea typeface="Consolas"/>
              <a:cs typeface="Consolas"/>
              <a:sym typeface="Consolas"/>
            </a:endParaRPr>
          </a:p>
          <a:p>
            <a:pPr indent="-800100" lvl="0" marL="914400" marR="0" rtl="0" algn="l">
              <a:lnSpc>
                <a:spcPct val="150000"/>
              </a:lnSpc>
              <a:spcBef>
                <a:spcPts val="0"/>
              </a:spcBef>
              <a:spcAft>
                <a:spcPts val="0"/>
              </a:spcAft>
              <a:buSzPts val="5400"/>
              <a:buChar char="●"/>
            </a:pPr>
            <a:r>
              <a:rPr lang="en-GB"/>
              <a:t>Call </a:t>
            </a:r>
            <a:r>
              <a:rPr lang="en-GB">
                <a:solidFill>
                  <a:srgbClr val="FFFF00"/>
                </a:solidFill>
                <a:latin typeface="Consolas"/>
                <a:ea typeface="Consolas"/>
                <a:cs typeface="Consolas"/>
                <a:sym typeface="Consolas"/>
              </a:rPr>
              <a:t>PlaceActor</a:t>
            </a:r>
            <a:r>
              <a:rPr lang="en-GB"/>
              <a:t> from there</a:t>
            </a:r>
            <a:endParaRPr/>
          </a:p>
          <a:p>
            <a:pPr indent="-800100" lvl="0" marL="914400" marR="0" rtl="0" algn="l">
              <a:lnSpc>
                <a:spcPct val="150000"/>
              </a:lnSpc>
              <a:spcBef>
                <a:spcPts val="0"/>
              </a:spcBef>
              <a:spcAft>
                <a:spcPts val="0"/>
              </a:spcAft>
              <a:buSzPts val="5400"/>
              <a:buChar char="●"/>
            </a:pPr>
            <a:r>
              <a:rPr lang="en-GB">
                <a:solidFill>
                  <a:schemeClr val="lt1"/>
                </a:solidFill>
              </a:rPr>
              <a:t>Call </a:t>
            </a:r>
            <a:r>
              <a:rPr lang="en-GB">
                <a:solidFill>
                  <a:srgbClr val="FFFF00"/>
                </a:solidFill>
                <a:latin typeface="Consolas"/>
                <a:ea typeface="Consolas"/>
                <a:cs typeface="Consolas"/>
                <a:sym typeface="Consolas"/>
              </a:rPr>
              <a:t>RandomlyPlaceActors</a:t>
            </a:r>
            <a:r>
              <a:rPr lang="en-GB">
                <a:solidFill>
                  <a:schemeClr val="lt1"/>
                </a:solidFill>
              </a:rPr>
              <a:t> from </a:t>
            </a:r>
            <a:r>
              <a:rPr lang="en-GB">
                <a:solidFill>
                  <a:srgbClr val="FFFF00"/>
                </a:solidFill>
                <a:latin typeface="Consolas"/>
                <a:ea typeface="Consolas"/>
                <a:cs typeface="Consolas"/>
                <a:sym typeface="Consolas"/>
              </a:rPr>
              <a:t>PlaceActors</a:t>
            </a:r>
            <a:endParaRPr>
              <a:solidFill>
                <a:schemeClr val="lt1"/>
              </a:solidFill>
            </a:endParaRPr>
          </a:p>
          <a:p>
            <a:pPr indent="-800100" lvl="0" marL="914400" marR="0" rtl="0" algn="l">
              <a:lnSpc>
                <a:spcPct val="150000"/>
              </a:lnSpc>
              <a:spcBef>
                <a:spcPts val="0"/>
              </a:spcBef>
              <a:spcAft>
                <a:spcPts val="0"/>
              </a:spcAft>
              <a:buSzPts val="5400"/>
              <a:buChar char="●"/>
            </a:pPr>
            <a:r>
              <a:rPr lang="en-GB">
                <a:solidFill>
                  <a:schemeClr val="lt1"/>
                </a:solidFill>
              </a:rPr>
              <a:t>Call </a:t>
            </a:r>
            <a:r>
              <a:rPr lang="en-GB">
                <a:solidFill>
                  <a:srgbClr val="FFFF00"/>
                </a:solidFill>
                <a:latin typeface="Consolas"/>
                <a:ea typeface="Consolas"/>
                <a:cs typeface="Consolas"/>
                <a:sym typeface="Consolas"/>
              </a:rPr>
              <a:t>RandomlyPlaceActors</a:t>
            </a:r>
            <a:r>
              <a:rPr lang="en-GB">
                <a:solidFill>
                  <a:schemeClr val="lt1"/>
                </a:solidFill>
              </a:rPr>
              <a:t> from </a:t>
            </a:r>
            <a:r>
              <a:rPr lang="en-GB">
                <a:solidFill>
                  <a:srgbClr val="FFFF00"/>
                </a:solidFill>
                <a:latin typeface="Consolas"/>
                <a:ea typeface="Consolas"/>
                <a:cs typeface="Consolas"/>
                <a:sym typeface="Consolas"/>
              </a:rPr>
              <a:t>PlaceAIPawns</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Fix any other errors.</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0" st="0"/>
                                            </p:txEl>
                                          </p:spTgt>
                                        </p:tgtEl>
                                        <p:attrNameLst>
                                          <p:attrName>style.visibility</p:attrName>
                                        </p:attrNameLst>
                                      </p:cBhvr>
                                      <p:to>
                                        <p:strVal val="visible"/>
                                      </p:to>
                                    </p:set>
                                    <p:animEffect filter="fade" transition="in">
                                      <p:cBhvr>
                                        <p:cTn dur="1000"/>
                                        <p:tgtEl>
                                          <p:spTgt spid="26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1" st="1"/>
                                            </p:txEl>
                                          </p:spTgt>
                                        </p:tgtEl>
                                        <p:attrNameLst>
                                          <p:attrName>style.visibility</p:attrName>
                                        </p:attrNameLst>
                                      </p:cBhvr>
                                      <p:to>
                                        <p:strVal val="visible"/>
                                      </p:to>
                                    </p:set>
                                    <p:animEffect filter="fade" transition="in">
                                      <p:cBhvr>
                                        <p:cTn dur="1000"/>
                                        <p:tgtEl>
                                          <p:spTgt spid="26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2" st="2"/>
                                            </p:txEl>
                                          </p:spTgt>
                                        </p:tgtEl>
                                        <p:attrNameLst>
                                          <p:attrName>style.visibility</p:attrName>
                                        </p:attrNameLst>
                                      </p:cBhvr>
                                      <p:to>
                                        <p:strVal val="visible"/>
                                      </p:to>
                                    </p:set>
                                    <p:animEffect filter="fade" transition="in">
                                      <p:cBhvr>
                                        <p:cTn dur="1000"/>
                                        <p:tgtEl>
                                          <p:spTgt spid="26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3" st="3"/>
                                            </p:txEl>
                                          </p:spTgt>
                                        </p:tgtEl>
                                        <p:attrNameLst>
                                          <p:attrName>style.visibility</p:attrName>
                                        </p:attrNameLst>
                                      </p:cBhvr>
                                      <p:to>
                                        <p:strVal val="visible"/>
                                      </p:to>
                                    </p:set>
                                    <p:animEffect filter="fade" transition="in">
                                      <p:cBhvr>
                                        <p:cTn dur="1000"/>
                                        <p:tgtEl>
                                          <p:spTgt spid="26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4" st="4"/>
                                            </p:txEl>
                                          </p:spTgt>
                                        </p:tgtEl>
                                        <p:attrNameLst>
                                          <p:attrName>style.visibility</p:attrName>
                                        </p:attrNameLst>
                                      </p:cBhvr>
                                      <p:to>
                                        <p:strVal val="visible"/>
                                      </p:to>
                                    </p:set>
                                    <p:animEffect filter="fade" transition="in">
                                      <p:cBhvr>
                                        <p:cTn dur="1000"/>
                                        <p:tgtEl>
                                          <p:spTgt spid="263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1" name="Shape 2641"/>
        <p:cNvGrpSpPr/>
        <p:nvPr/>
      </p:nvGrpSpPr>
      <p:grpSpPr>
        <a:xfrm>
          <a:off x="0" y="0"/>
          <a:ext cx="0" cy="0"/>
          <a:chOff x="0" y="0"/>
          <a:chExt cx="0" cy="0"/>
        </a:xfrm>
      </p:grpSpPr>
      <p:sp>
        <p:nvSpPr>
          <p:cNvPr id="2642" name="Google Shape;2642;p356"/>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Keeping Score</a:t>
            </a:r>
            <a:endParaRPr/>
          </a:p>
        </p:txBody>
      </p:sp>
      <p:sp>
        <p:nvSpPr>
          <p:cNvPr id="2643" name="Google Shape;2643;p35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330" name="Google Shape;330;p5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Add a variable to the NPC’s blueprint</a:t>
            </a:r>
            <a:endParaRPr/>
          </a:p>
          <a:p>
            <a:pPr indent="-800100" lvl="0" marL="914400" rtl="0" algn="l">
              <a:spcBef>
                <a:spcPts val="0"/>
              </a:spcBef>
              <a:spcAft>
                <a:spcPts val="0"/>
              </a:spcAft>
              <a:buSzPts val="5400"/>
              <a:buChar char="●"/>
            </a:pPr>
            <a:r>
              <a:rPr lang="en-GB"/>
              <a:t>How to make a variable an array in blueprint</a:t>
            </a:r>
            <a:endParaRPr/>
          </a:p>
          <a:p>
            <a:pPr indent="-800100" lvl="0" marL="914400" rtl="0" algn="l">
              <a:spcBef>
                <a:spcPts val="0"/>
              </a:spcBef>
              <a:spcAft>
                <a:spcPts val="0"/>
              </a:spcAft>
              <a:buSzPts val="5400"/>
              <a:buChar char="●"/>
            </a:pPr>
            <a:r>
              <a:rPr lang="en-GB"/>
              <a:t>Introducing Target Point actors</a:t>
            </a:r>
            <a:endParaRPr/>
          </a:p>
          <a:p>
            <a:pPr indent="-800100" lvl="0" marL="914400" rtl="0" algn="l">
              <a:spcBef>
                <a:spcPts val="0"/>
              </a:spcBef>
              <a:spcAft>
                <a:spcPts val="0"/>
              </a:spcAft>
              <a:buSzPts val="5400"/>
              <a:buChar char="●"/>
            </a:pPr>
            <a:r>
              <a:rPr lang="en-GB"/>
              <a:t>Using target points to specify patrol routes.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0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1000"/>
                                        <p:tgtEl>
                                          <p:spTgt spid="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1000"/>
                                        <p:tgtEl>
                                          <p:spTgt spid="3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1000"/>
                                        <p:tgtEl>
                                          <p:spTgt spid="33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7" name="Shape 2647"/>
        <p:cNvGrpSpPr/>
        <p:nvPr/>
      </p:nvGrpSpPr>
      <p:grpSpPr>
        <a:xfrm>
          <a:off x="0" y="0"/>
          <a:ext cx="0" cy="0"/>
          <a:chOff x="0" y="0"/>
          <a:chExt cx="0" cy="0"/>
        </a:xfrm>
      </p:grpSpPr>
      <p:sp>
        <p:nvSpPr>
          <p:cNvPr id="2648" name="Google Shape;2648;p35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649" name="Google Shape;2649;p35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Adding a GameMode Score.</a:t>
            </a:r>
            <a:endParaRPr/>
          </a:p>
          <a:p>
            <a:pPr indent="-800100" lvl="0" marL="914400" rtl="0" algn="l">
              <a:spcBef>
                <a:spcPts val="0"/>
              </a:spcBef>
              <a:spcAft>
                <a:spcPts val="0"/>
              </a:spcAft>
              <a:buSzPts val="5400"/>
              <a:buChar char="●"/>
            </a:pPr>
            <a:r>
              <a:rPr lang="en-GB"/>
              <a:t>CHALLENGE: Notify on Tile Conquered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0" st="0"/>
                                            </p:txEl>
                                          </p:spTgt>
                                        </p:tgtEl>
                                        <p:attrNameLst>
                                          <p:attrName>style.visibility</p:attrName>
                                        </p:attrNameLst>
                                      </p:cBhvr>
                                      <p:to>
                                        <p:strVal val="visible"/>
                                      </p:to>
                                    </p:set>
                                    <p:animEffect filter="fade" transition="in">
                                      <p:cBhvr>
                                        <p:cTn dur="1000"/>
                                        <p:tgtEl>
                                          <p:spTgt spid="26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1" st="1"/>
                                            </p:txEl>
                                          </p:spTgt>
                                        </p:tgtEl>
                                        <p:attrNameLst>
                                          <p:attrName>style.visibility</p:attrName>
                                        </p:attrNameLst>
                                      </p:cBhvr>
                                      <p:to>
                                        <p:strVal val="visible"/>
                                      </p:to>
                                    </p:set>
                                    <p:animEffect filter="fade" transition="in">
                                      <p:cBhvr>
                                        <p:cTn dur="1000"/>
                                        <p:tgtEl>
                                          <p:spTgt spid="264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3" name="Shape 2653"/>
        <p:cNvGrpSpPr/>
        <p:nvPr/>
      </p:nvGrpSpPr>
      <p:grpSpPr>
        <a:xfrm>
          <a:off x="0" y="0"/>
          <a:ext cx="0" cy="0"/>
          <a:chOff x="0" y="0"/>
          <a:chExt cx="0" cy="0"/>
        </a:xfrm>
      </p:grpSpPr>
      <p:sp>
        <p:nvSpPr>
          <p:cNvPr id="2654" name="Google Shape;2654;p35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Notify on Tile Conquered</a:t>
            </a:r>
            <a:endParaRPr/>
          </a:p>
        </p:txBody>
      </p:sp>
      <p:sp>
        <p:nvSpPr>
          <p:cNvPr id="2655" name="Google Shape;2655;p35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Notify on entering new tile.</a:t>
            </a:r>
            <a:endParaRPr/>
          </a:p>
          <a:p>
            <a:pPr indent="-800100" lvl="0" marL="914400" rtl="0" algn="l">
              <a:spcBef>
                <a:spcPts val="0"/>
              </a:spcBef>
              <a:spcAft>
                <a:spcPts val="0"/>
              </a:spcAft>
              <a:buSzPts val="5400"/>
              <a:buChar char="●"/>
            </a:pPr>
            <a:r>
              <a:rPr lang="en-GB"/>
              <a:t>Don’t notify more than once.</a:t>
            </a:r>
            <a:endParaRPr/>
          </a:p>
          <a:p>
            <a:pPr indent="-800100" lvl="0" marL="914400" rtl="0" algn="l">
              <a:spcBef>
                <a:spcPts val="0"/>
              </a:spcBef>
              <a:spcAft>
                <a:spcPts val="0"/>
              </a:spcAft>
              <a:buSzPts val="5400"/>
              <a:buChar char="●"/>
            </a:pPr>
            <a:r>
              <a:rPr lang="en-GB"/>
              <a:t>No need for UI yet.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0" st="0"/>
                                            </p:txEl>
                                          </p:spTgt>
                                        </p:tgtEl>
                                        <p:attrNameLst>
                                          <p:attrName>style.visibility</p:attrName>
                                        </p:attrNameLst>
                                      </p:cBhvr>
                                      <p:to>
                                        <p:strVal val="visible"/>
                                      </p:to>
                                    </p:set>
                                    <p:animEffect filter="fade" transition="in">
                                      <p:cBhvr>
                                        <p:cTn dur="1000"/>
                                        <p:tgtEl>
                                          <p:spTgt spid="26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1" st="1"/>
                                            </p:txEl>
                                          </p:spTgt>
                                        </p:tgtEl>
                                        <p:attrNameLst>
                                          <p:attrName>style.visibility</p:attrName>
                                        </p:attrNameLst>
                                      </p:cBhvr>
                                      <p:to>
                                        <p:strVal val="visible"/>
                                      </p:to>
                                    </p:set>
                                    <p:animEffect filter="fade" transition="in">
                                      <p:cBhvr>
                                        <p:cTn dur="1000"/>
                                        <p:tgtEl>
                                          <p:spTgt spid="26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2" st="2"/>
                                            </p:txEl>
                                          </p:spTgt>
                                        </p:tgtEl>
                                        <p:attrNameLst>
                                          <p:attrName>style.visibility</p:attrName>
                                        </p:attrNameLst>
                                      </p:cBhvr>
                                      <p:to>
                                        <p:strVal val="visible"/>
                                      </p:to>
                                    </p:set>
                                    <p:animEffect filter="fade" transition="in">
                                      <p:cBhvr>
                                        <p:cTn dur="1000"/>
                                        <p:tgtEl>
                                          <p:spTgt spid="26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sp>
        <p:nvSpPr>
          <p:cNvPr id="2660" name="Google Shape;2660;p35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Using the HUD Class</a:t>
            </a:r>
            <a:endParaRPr/>
          </a:p>
        </p:txBody>
      </p:sp>
      <p:sp>
        <p:nvSpPr>
          <p:cNvPr id="2661" name="Google Shape;2661;p35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4.15.0</a:t>
            </a:r>
            <a:endParaRPr sz="3600">
              <a:solidFill>
                <a:srgbClr val="FFFFFF"/>
              </a:solidFill>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5" name="Shape 2665"/>
        <p:cNvGrpSpPr/>
        <p:nvPr/>
      </p:nvGrpSpPr>
      <p:grpSpPr>
        <a:xfrm>
          <a:off x="0" y="0"/>
          <a:ext cx="0" cy="0"/>
          <a:chOff x="0" y="0"/>
          <a:chExt cx="0" cy="0"/>
        </a:xfrm>
      </p:grpSpPr>
      <p:sp>
        <p:nvSpPr>
          <p:cNvPr id="2666" name="Google Shape;2666;p36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667" name="Google Shape;2667;p36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Extending the HUD class</a:t>
            </a:r>
            <a:endParaRPr/>
          </a:p>
          <a:p>
            <a:pPr indent="-800100" lvl="0" marL="914400" rtl="0" algn="l">
              <a:spcBef>
                <a:spcPts val="0"/>
              </a:spcBef>
              <a:spcAft>
                <a:spcPts val="0"/>
              </a:spcAft>
              <a:buSzPts val="5400"/>
              <a:buChar char="●"/>
            </a:pPr>
            <a:r>
              <a:rPr lang="en-GB"/>
              <a:t>Why use the HUD class</a:t>
            </a:r>
            <a:endParaRPr/>
          </a:p>
          <a:p>
            <a:pPr indent="-800100" lvl="0" marL="914400" rtl="0" algn="l">
              <a:spcBef>
                <a:spcPts val="0"/>
              </a:spcBef>
              <a:spcAft>
                <a:spcPts val="0"/>
              </a:spcAft>
              <a:buSzPts val="5400"/>
              <a:buChar char="●"/>
            </a:pPr>
            <a:r>
              <a:rPr lang="en-GB"/>
              <a:t>CHALLENGE: Create the scoring UI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0" st="0"/>
                                            </p:txEl>
                                          </p:spTgt>
                                        </p:tgtEl>
                                        <p:attrNameLst>
                                          <p:attrName>style.visibility</p:attrName>
                                        </p:attrNameLst>
                                      </p:cBhvr>
                                      <p:to>
                                        <p:strVal val="visible"/>
                                      </p:to>
                                    </p:set>
                                    <p:animEffect filter="fade" transition="in">
                                      <p:cBhvr>
                                        <p:cTn dur="1000"/>
                                        <p:tgtEl>
                                          <p:spTgt spid="26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1" st="1"/>
                                            </p:txEl>
                                          </p:spTgt>
                                        </p:tgtEl>
                                        <p:attrNameLst>
                                          <p:attrName>style.visibility</p:attrName>
                                        </p:attrNameLst>
                                      </p:cBhvr>
                                      <p:to>
                                        <p:strVal val="visible"/>
                                      </p:to>
                                    </p:set>
                                    <p:animEffect filter="fade" transition="in">
                                      <p:cBhvr>
                                        <p:cTn dur="1000"/>
                                        <p:tgtEl>
                                          <p:spTgt spid="26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2" st="2"/>
                                            </p:txEl>
                                          </p:spTgt>
                                        </p:tgtEl>
                                        <p:attrNameLst>
                                          <p:attrName>style.visibility</p:attrName>
                                        </p:attrNameLst>
                                      </p:cBhvr>
                                      <p:to>
                                        <p:strVal val="visible"/>
                                      </p:to>
                                    </p:set>
                                    <p:animEffect filter="fade" transition="in">
                                      <p:cBhvr>
                                        <p:cTn dur="1000"/>
                                        <p:tgtEl>
                                          <p:spTgt spid="26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1" name="Shape 2671"/>
        <p:cNvGrpSpPr/>
        <p:nvPr/>
      </p:nvGrpSpPr>
      <p:grpSpPr>
        <a:xfrm>
          <a:off x="0" y="0"/>
          <a:ext cx="0" cy="0"/>
          <a:chOff x="0" y="0"/>
          <a:chExt cx="0" cy="0"/>
        </a:xfrm>
      </p:grpSpPr>
      <p:sp>
        <p:nvSpPr>
          <p:cNvPr id="2672" name="Google Shape;2672;p36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the Scoring UI</a:t>
            </a:r>
            <a:endParaRPr/>
          </a:p>
        </p:txBody>
      </p:sp>
      <p:sp>
        <p:nvSpPr>
          <p:cNvPr id="2673" name="Google Shape;2673;p36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 new widget.</a:t>
            </a:r>
            <a:endParaRPr/>
          </a:p>
          <a:p>
            <a:pPr indent="-800100" lvl="0" marL="914400" rtl="0" algn="l">
              <a:spcBef>
                <a:spcPts val="0"/>
              </a:spcBef>
              <a:spcAft>
                <a:spcPts val="0"/>
              </a:spcAft>
              <a:buSzPts val="5400"/>
              <a:buChar char="●"/>
            </a:pPr>
            <a:r>
              <a:rPr lang="en-GB"/>
              <a:t>Add a score text label.</a:t>
            </a:r>
            <a:endParaRPr/>
          </a:p>
          <a:p>
            <a:pPr indent="-800100" lvl="0" marL="914400" rtl="0" algn="l">
              <a:spcBef>
                <a:spcPts val="0"/>
              </a:spcBef>
              <a:spcAft>
                <a:spcPts val="0"/>
              </a:spcAft>
              <a:buSzPts val="5400"/>
              <a:buChar char="●"/>
            </a:pPr>
            <a:r>
              <a:rPr lang="en-GB"/>
              <a:t>Bind to the GameMode score.</a:t>
            </a:r>
            <a:endParaRPr/>
          </a:p>
          <a:p>
            <a:pPr indent="-800100" lvl="0" marL="914400" rtl="0" algn="l">
              <a:spcBef>
                <a:spcPts val="0"/>
              </a:spcBef>
              <a:spcAft>
                <a:spcPts val="0"/>
              </a:spcAft>
              <a:buSzPts val="5400"/>
              <a:buChar char="●"/>
            </a:pPr>
            <a:r>
              <a:rPr lang="en-GB"/>
              <a:t>Attach the display the widget.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0" st="0"/>
                                            </p:txEl>
                                          </p:spTgt>
                                        </p:tgtEl>
                                        <p:attrNameLst>
                                          <p:attrName>style.visibility</p:attrName>
                                        </p:attrNameLst>
                                      </p:cBhvr>
                                      <p:to>
                                        <p:strVal val="visible"/>
                                      </p:to>
                                    </p:set>
                                    <p:animEffect filter="fade" transition="in">
                                      <p:cBhvr>
                                        <p:cTn dur="1000"/>
                                        <p:tgtEl>
                                          <p:spTgt spid="26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 st="1"/>
                                            </p:txEl>
                                          </p:spTgt>
                                        </p:tgtEl>
                                        <p:attrNameLst>
                                          <p:attrName>style.visibility</p:attrName>
                                        </p:attrNameLst>
                                      </p:cBhvr>
                                      <p:to>
                                        <p:strVal val="visible"/>
                                      </p:to>
                                    </p:set>
                                    <p:animEffect filter="fade" transition="in">
                                      <p:cBhvr>
                                        <p:cTn dur="1000"/>
                                        <p:tgtEl>
                                          <p:spTgt spid="26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2" st="2"/>
                                            </p:txEl>
                                          </p:spTgt>
                                        </p:tgtEl>
                                        <p:attrNameLst>
                                          <p:attrName>style.visibility</p:attrName>
                                        </p:attrNameLst>
                                      </p:cBhvr>
                                      <p:to>
                                        <p:strVal val="visible"/>
                                      </p:to>
                                    </p:set>
                                    <p:animEffect filter="fade" transition="in">
                                      <p:cBhvr>
                                        <p:cTn dur="1000"/>
                                        <p:tgtEl>
                                          <p:spTgt spid="26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3" st="3"/>
                                            </p:txEl>
                                          </p:spTgt>
                                        </p:tgtEl>
                                        <p:attrNameLst>
                                          <p:attrName>style.visibility</p:attrName>
                                        </p:attrNameLst>
                                      </p:cBhvr>
                                      <p:to>
                                        <p:strVal val="visible"/>
                                      </p:to>
                                    </p:set>
                                    <p:animEffect filter="fade" transition="in">
                                      <p:cBhvr>
                                        <p:cTn dur="1000"/>
                                        <p:tgtEl>
                                          <p:spTgt spid="26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sp>
        <p:nvSpPr>
          <p:cNvPr id="2678" name="Google Shape;2678;p36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Post Processing for Tunnel Vision</a:t>
            </a:r>
            <a:endParaRPr/>
          </a:p>
        </p:txBody>
      </p:sp>
      <p:sp>
        <p:nvSpPr>
          <p:cNvPr id="2679" name="Google Shape;2679;p36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4.15.1</a:t>
            </a:r>
            <a:endParaRPr sz="3600">
              <a:solidFill>
                <a:schemeClr val="lt1"/>
              </a:solidFill>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3" name="Shape 2683"/>
        <p:cNvGrpSpPr/>
        <p:nvPr/>
      </p:nvGrpSpPr>
      <p:grpSpPr>
        <a:xfrm>
          <a:off x="0" y="0"/>
          <a:ext cx="0" cy="0"/>
          <a:chOff x="0" y="0"/>
          <a:chExt cx="0" cy="0"/>
        </a:xfrm>
      </p:grpSpPr>
      <p:sp>
        <p:nvSpPr>
          <p:cNvPr id="2684" name="Google Shape;2684;p36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685" name="Google Shape;2685;p36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Adding PostProcessing Effects</a:t>
            </a:r>
            <a:endParaRPr/>
          </a:p>
          <a:p>
            <a:pPr indent="-800100" lvl="0" marL="914400" rtl="0" algn="l">
              <a:spcBef>
                <a:spcPts val="0"/>
              </a:spcBef>
              <a:spcAft>
                <a:spcPts val="0"/>
              </a:spcAft>
              <a:buSzPts val="5400"/>
              <a:buChar char="●"/>
            </a:pPr>
            <a:r>
              <a:rPr lang="en-GB"/>
              <a:t>CHALLENGE: Ease in on Damage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0" st="0"/>
                                            </p:txEl>
                                          </p:spTgt>
                                        </p:tgtEl>
                                        <p:attrNameLst>
                                          <p:attrName>style.visibility</p:attrName>
                                        </p:attrNameLst>
                                      </p:cBhvr>
                                      <p:to>
                                        <p:strVal val="visible"/>
                                      </p:to>
                                    </p:set>
                                    <p:animEffect filter="fade" transition="in">
                                      <p:cBhvr>
                                        <p:cTn dur="1000"/>
                                        <p:tgtEl>
                                          <p:spTgt spid="26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 st="1"/>
                                            </p:txEl>
                                          </p:spTgt>
                                        </p:tgtEl>
                                        <p:attrNameLst>
                                          <p:attrName>style.visibility</p:attrName>
                                        </p:attrNameLst>
                                      </p:cBhvr>
                                      <p:to>
                                        <p:strVal val="visible"/>
                                      </p:to>
                                    </p:set>
                                    <p:animEffect filter="fade" transition="in">
                                      <p:cBhvr>
                                        <p:cTn dur="1000"/>
                                        <p:tgtEl>
                                          <p:spTgt spid="268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9" name="Shape 2689"/>
        <p:cNvGrpSpPr/>
        <p:nvPr/>
      </p:nvGrpSpPr>
      <p:grpSpPr>
        <a:xfrm>
          <a:off x="0" y="0"/>
          <a:ext cx="0" cy="0"/>
          <a:chOff x="0" y="0"/>
          <a:chExt cx="0" cy="0"/>
        </a:xfrm>
      </p:grpSpPr>
      <p:sp>
        <p:nvSpPr>
          <p:cNvPr id="2690" name="Google Shape;2690;p364"/>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Ease in On Damage</a:t>
            </a:r>
            <a:endParaRPr/>
          </a:p>
        </p:txBody>
      </p:sp>
      <p:sp>
        <p:nvSpPr>
          <p:cNvPr id="2691" name="Google Shape;2691;p364"/>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Make the blend weight increase on damage.</a:t>
            </a:r>
            <a:endParaRPr/>
          </a:p>
          <a:p>
            <a:pPr indent="-800100" lvl="0" marL="914400" rtl="0" algn="l">
              <a:spcBef>
                <a:spcPts val="0"/>
              </a:spcBef>
              <a:spcAft>
                <a:spcPts val="0"/>
              </a:spcAft>
              <a:buSzPts val="5400"/>
              <a:buChar char="●"/>
            </a:pPr>
            <a:r>
              <a:rPr lang="en-GB"/>
              <a:t>Then slowly decrease again.</a:t>
            </a:r>
            <a:endParaRPr/>
          </a:p>
          <a:p>
            <a:pPr indent="-800100" lvl="0" marL="914400" rtl="0" algn="l">
              <a:spcBef>
                <a:spcPts val="0"/>
              </a:spcBef>
              <a:spcAft>
                <a:spcPts val="0"/>
              </a:spcAft>
              <a:buSzPts val="5400"/>
              <a:buChar char="●"/>
            </a:pPr>
            <a:r>
              <a:rPr lang="en-GB"/>
              <a:t>Effect should fade in then out again.</a:t>
            </a:r>
            <a:endParaRPr/>
          </a:p>
          <a:p>
            <a:pPr indent="-800100" lvl="0" marL="914400" rtl="0" algn="l">
              <a:spcBef>
                <a:spcPts val="0"/>
              </a:spcBef>
              <a:spcAft>
                <a:spcPts val="0"/>
              </a:spcAft>
              <a:buSzPts val="5400"/>
              <a:buChar char="●"/>
            </a:pPr>
            <a:r>
              <a:rPr lang="en-GB"/>
              <a:t>Play with other effects.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0" st="0"/>
                                            </p:txEl>
                                          </p:spTgt>
                                        </p:tgtEl>
                                        <p:attrNameLst>
                                          <p:attrName>style.visibility</p:attrName>
                                        </p:attrNameLst>
                                      </p:cBhvr>
                                      <p:to>
                                        <p:strVal val="visible"/>
                                      </p:to>
                                    </p:set>
                                    <p:animEffect filter="fade" transition="in">
                                      <p:cBhvr>
                                        <p:cTn dur="1000"/>
                                        <p:tgtEl>
                                          <p:spTgt spid="26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1" st="1"/>
                                            </p:txEl>
                                          </p:spTgt>
                                        </p:tgtEl>
                                        <p:attrNameLst>
                                          <p:attrName>style.visibility</p:attrName>
                                        </p:attrNameLst>
                                      </p:cBhvr>
                                      <p:to>
                                        <p:strVal val="visible"/>
                                      </p:to>
                                    </p:set>
                                    <p:animEffect filter="fade" transition="in">
                                      <p:cBhvr>
                                        <p:cTn dur="1000"/>
                                        <p:tgtEl>
                                          <p:spTgt spid="26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2" st="2"/>
                                            </p:txEl>
                                          </p:spTgt>
                                        </p:tgtEl>
                                        <p:attrNameLst>
                                          <p:attrName>style.visibility</p:attrName>
                                        </p:attrNameLst>
                                      </p:cBhvr>
                                      <p:to>
                                        <p:strVal val="visible"/>
                                      </p:to>
                                    </p:set>
                                    <p:animEffect filter="fade" transition="in">
                                      <p:cBhvr>
                                        <p:cTn dur="1000"/>
                                        <p:tgtEl>
                                          <p:spTgt spid="26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3" st="3"/>
                                            </p:txEl>
                                          </p:spTgt>
                                        </p:tgtEl>
                                        <p:attrNameLst>
                                          <p:attrName>style.visibility</p:attrName>
                                        </p:attrNameLst>
                                      </p:cBhvr>
                                      <p:to>
                                        <p:strVal val="visible"/>
                                      </p:to>
                                    </p:set>
                                    <p:animEffect filter="fade" transition="in">
                                      <p:cBhvr>
                                        <p:cTn dur="1000"/>
                                        <p:tgtEl>
                                          <p:spTgt spid="26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5" name="Shape 2695"/>
        <p:cNvGrpSpPr/>
        <p:nvPr/>
      </p:nvGrpSpPr>
      <p:grpSpPr>
        <a:xfrm>
          <a:off x="0" y="0"/>
          <a:ext cx="0" cy="0"/>
          <a:chOff x="0" y="0"/>
          <a:chExt cx="0" cy="0"/>
        </a:xfrm>
      </p:grpSpPr>
      <p:sp>
        <p:nvSpPr>
          <p:cNvPr id="2696" name="Google Shape;2696;p365"/>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Recruiting Play Testers</a:t>
            </a:r>
            <a:endParaRPr/>
          </a:p>
        </p:txBody>
      </p:sp>
      <p:sp>
        <p:nvSpPr>
          <p:cNvPr id="2697" name="Google Shape;2697;p365"/>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4.15.1</a:t>
            </a:r>
            <a:endParaRPr sz="3600">
              <a:solidFill>
                <a:schemeClr val="lt1"/>
              </a:solidFill>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Google Shape;2702;p36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703" name="Google Shape;2703;p36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Sharing your game</a:t>
            </a:r>
            <a:endParaRPr/>
          </a:p>
          <a:p>
            <a:pPr indent="-800100" lvl="0" marL="914400" rtl="0" algn="l">
              <a:spcBef>
                <a:spcPts val="0"/>
              </a:spcBef>
              <a:spcAft>
                <a:spcPts val="0"/>
              </a:spcAft>
              <a:buSzPts val="5400"/>
              <a:buChar char="●"/>
            </a:pPr>
            <a:r>
              <a:rPr lang="en-GB"/>
              <a:t>CHALLENGE: Recruit Some Testers</a:t>
            </a:r>
            <a:endParaRPr/>
          </a:p>
          <a:p>
            <a:pPr indent="-800100" lvl="0" marL="914400" rtl="0" algn="l">
              <a:spcBef>
                <a:spcPts val="0"/>
              </a:spcBef>
              <a:spcAft>
                <a:spcPts val="0"/>
              </a:spcAft>
              <a:buSzPts val="5400"/>
              <a:buChar char="●"/>
            </a:pPr>
            <a:r>
              <a:rPr lang="en-GB"/>
              <a:t>Changing the lighting</a:t>
            </a:r>
            <a:endParaRPr/>
          </a:p>
          <a:p>
            <a:pPr indent="-800100" lvl="0" marL="914400" rtl="0" algn="l">
              <a:spcBef>
                <a:spcPts val="0"/>
              </a:spcBef>
              <a:spcAft>
                <a:spcPts val="0"/>
              </a:spcAft>
              <a:buSzPts val="5400"/>
              <a:buChar char="●"/>
            </a:pPr>
            <a:r>
              <a:rPr lang="en-GB"/>
              <a:t>Firing lasers</a:t>
            </a:r>
            <a:endParaRPr/>
          </a:p>
          <a:p>
            <a:pPr indent="-800100" lvl="0" marL="914400" rtl="0" algn="l">
              <a:spcBef>
                <a:spcPts val="0"/>
              </a:spcBef>
              <a:spcAft>
                <a:spcPts val="0"/>
              </a:spcAft>
              <a:buSzPts val="5400"/>
              <a:buChar char="●"/>
            </a:pPr>
            <a:r>
              <a:rPr lang="en-GB"/>
              <a:t>Improving score UI</a:t>
            </a:r>
            <a:endParaRPr/>
          </a:p>
          <a:p>
            <a:pPr indent="-800100" lvl="0" marL="914400" rtl="0" algn="l">
              <a:spcBef>
                <a:spcPts val="0"/>
              </a:spcBef>
              <a:spcAft>
                <a:spcPts val="0"/>
              </a:spcAft>
              <a:buSzPts val="5400"/>
              <a:buChar char="●"/>
            </a:pPr>
            <a:r>
              <a:rPr lang="en-GB"/>
              <a:t>Shorter blackout effect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0" st="0"/>
                                            </p:txEl>
                                          </p:spTgt>
                                        </p:tgtEl>
                                        <p:attrNameLst>
                                          <p:attrName>style.visibility</p:attrName>
                                        </p:attrNameLst>
                                      </p:cBhvr>
                                      <p:to>
                                        <p:strVal val="visible"/>
                                      </p:to>
                                    </p:set>
                                    <p:animEffect filter="fade" transition="in">
                                      <p:cBhvr>
                                        <p:cTn dur="1000"/>
                                        <p:tgtEl>
                                          <p:spTgt spid="27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1" st="1"/>
                                            </p:txEl>
                                          </p:spTgt>
                                        </p:tgtEl>
                                        <p:attrNameLst>
                                          <p:attrName>style.visibility</p:attrName>
                                        </p:attrNameLst>
                                      </p:cBhvr>
                                      <p:to>
                                        <p:strVal val="visible"/>
                                      </p:to>
                                    </p:set>
                                    <p:animEffect filter="fade" transition="in">
                                      <p:cBhvr>
                                        <p:cTn dur="1000"/>
                                        <p:tgtEl>
                                          <p:spTgt spid="27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2" st="2"/>
                                            </p:txEl>
                                          </p:spTgt>
                                        </p:tgtEl>
                                        <p:attrNameLst>
                                          <p:attrName>style.visibility</p:attrName>
                                        </p:attrNameLst>
                                      </p:cBhvr>
                                      <p:to>
                                        <p:strVal val="visible"/>
                                      </p:to>
                                    </p:set>
                                    <p:animEffect filter="fade" transition="in">
                                      <p:cBhvr>
                                        <p:cTn dur="1000"/>
                                        <p:tgtEl>
                                          <p:spTgt spid="27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3" st="3"/>
                                            </p:txEl>
                                          </p:spTgt>
                                        </p:tgtEl>
                                        <p:attrNameLst>
                                          <p:attrName>style.visibility</p:attrName>
                                        </p:attrNameLst>
                                      </p:cBhvr>
                                      <p:to>
                                        <p:strVal val="visible"/>
                                      </p:to>
                                    </p:set>
                                    <p:animEffect filter="fade" transition="in">
                                      <p:cBhvr>
                                        <p:cTn dur="1000"/>
                                        <p:tgtEl>
                                          <p:spTgt spid="27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4" st="4"/>
                                            </p:txEl>
                                          </p:spTgt>
                                        </p:tgtEl>
                                        <p:attrNameLst>
                                          <p:attrName>style.visibility</p:attrName>
                                        </p:attrNameLst>
                                      </p:cBhvr>
                                      <p:to>
                                        <p:strVal val="visible"/>
                                      </p:to>
                                    </p:set>
                                    <p:animEffect filter="fade" transition="in">
                                      <p:cBhvr>
                                        <p:cTn dur="1000"/>
                                        <p:tgtEl>
                                          <p:spTgt spid="27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5" st="5"/>
                                            </p:txEl>
                                          </p:spTgt>
                                        </p:tgtEl>
                                        <p:attrNameLst>
                                          <p:attrName>style.visibility</p:attrName>
                                        </p:attrNameLst>
                                      </p:cBhvr>
                                      <p:to>
                                        <p:strVal val="visible"/>
                                      </p:to>
                                    </p:set>
                                    <p:animEffect filter="fade" transition="in">
                                      <p:cBhvr>
                                        <p:cTn dur="1000"/>
                                        <p:tgtEl>
                                          <p:spTgt spid="27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Add Another Patrolling Soldier</a:t>
            </a:r>
            <a:endParaRPr/>
          </a:p>
        </p:txBody>
      </p:sp>
      <p:sp>
        <p:nvSpPr>
          <p:cNvPr id="336" name="Google Shape;336;p5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Add another AI character</a:t>
            </a:r>
            <a:endParaRPr/>
          </a:p>
          <a:p>
            <a:pPr indent="-800100" lvl="0" marL="914400" rtl="0" algn="l">
              <a:spcBef>
                <a:spcPts val="0"/>
              </a:spcBef>
              <a:spcAft>
                <a:spcPts val="0"/>
              </a:spcAft>
              <a:buSzPts val="5400"/>
              <a:buChar char="●"/>
            </a:pPr>
            <a:r>
              <a:rPr lang="en-GB"/>
              <a:t>Add a new Target Point up the stairs</a:t>
            </a:r>
            <a:endParaRPr/>
          </a:p>
          <a:p>
            <a:pPr indent="-800100" lvl="0" marL="914400" rtl="0" algn="l">
              <a:spcBef>
                <a:spcPts val="0"/>
              </a:spcBef>
              <a:spcAft>
                <a:spcPts val="0"/>
              </a:spcAft>
              <a:buSzPts val="5400"/>
              <a:buChar char="●"/>
            </a:pPr>
            <a:r>
              <a:rPr lang="en-GB"/>
              <a:t>Make the two actors share this point only</a:t>
            </a:r>
            <a:endParaRPr/>
          </a:p>
          <a:p>
            <a:pPr indent="-800100" lvl="0" marL="914400" rtl="0" algn="l">
              <a:spcBef>
                <a:spcPts val="0"/>
              </a:spcBef>
              <a:spcAft>
                <a:spcPts val="0"/>
              </a:spcAft>
              <a:buSzPts val="5400"/>
              <a:buChar char="●"/>
            </a:pPr>
            <a:r>
              <a:rPr lang="en-GB"/>
              <a:t>Add a couple of new points just for the new guy.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3" st="3"/>
                                            </p:txEl>
                                          </p:spTgt>
                                        </p:tgtEl>
                                        <p:attrNameLst>
                                          <p:attrName>style.visibility</p:attrName>
                                        </p:attrNameLst>
                                      </p:cBhvr>
                                      <p:to>
                                        <p:strVal val="visible"/>
                                      </p:to>
                                    </p:set>
                                    <p:animEffect filter="fade" transition="in">
                                      <p:cBhvr>
                                        <p:cTn dur="1000"/>
                                        <p:tgtEl>
                                          <p:spTgt spid="3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7" name="Shape 2707"/>
        <p:cNvGrpSpPr/>
        <p:nvPr/>
      </p:nvGrpSpPr>
      <p:grpSpPr>
        <a:xfrm>
          <a:off x="0" y="0"/>
          <a:ext cx="0" cy="0"/>
          <a:chOff x="0" y="0"/>
          <a:chExt cx="0" cy="0"/>
        </a:xfrm>
      </p:grpSpPr>
      <p:sp>
        <p:nvSpPr>
          <p:cNvPr id="2708" name="Google Shape;2708;p36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Recruit Some Play Testers</a:t>
            </a:r>
            <a:endParaRPr/>
          </a:p>
        </p:txBody>
      </p:sp>
      <p:sp>
        <p:nvSpPr>
          <p:cNvPr id="2709" name="Google Shape;2709;p36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Share with your gamer friends.</a:t>
            </a:r>
            <a:endParaRPr/>
          </a:p>
          <a:p>
            <a:pPr indent="-800100" lvl="0" marL="914400" rtl="0" algn="l">
              <a:spcBef>
                <a:spcPts val="0"/>
              </a:spcBef>
              <a:spcAft>
                <a:spcPts val="0"/>
              </a:spcAft>
              <a:buSzPts val="5400"/>
              <a:buChar char="●"/>
            </a:pPr>
            <a:r>
              <a:rPr lang="en-GB"/>
              <a:t>Share on </a:t>
            </a:r>
            <a:r>
              <a:rPr lang="en-GB">
                <a:solidFill>
                  <a:srgbClr val="FFFF00"/>
                </a:solidFill>
                <a:latin typeface="Consolas"/>
                <a:ea typeface="Consolas"/>
                <a:cs typeface="Consolas"/>
                <a:sym typeface="Consolas"/>
              </a:rPr>
              <a:t>community.gamedev.tv</a:t>
            </a:r>
            <a:r>
              <a:rPr lang="en-GB"/>
              <a:t>.</a:t>
            </a:r>
            <a:endParaRPr/>
          </a:p>
          <a:p>
            <a:pPr indent="-800100" lvl="0" marL="914400" rtl="0" algn="l">
              <a:spcBef>
                <a:spcPts val="0"/>
              </a:spcBef>
              <a:spcAft>
                <a:spcPts val="0"/>
              </a:spcAft>
              <a:buSzPts val="5400"/>
              <a:buChar char="●"/>
            </a:pPr>
            <a:r>
              <a:rPr lang="en-GB"/>
              <a:t>Don’t forget to </a:t>
            </a:r>
            <a:r>
              <a:rPr i="1" lang="en-GB"/>
              <a:t>sell </a:t>
            </a:r>
            <a:r>
              <a:rPr lang="en-GB"/>
              <a:t>you game.</a:t>
            </a:r>
            <a:endParaRPr/>
          </a:p>
          <a:p>
            <a:pPr indent="-800100" lvl="0" marL="914400" rtl="0" algn="l">
              <a:spcBef>
                <a:spcPts val="0"/>
              </a:spcBef>
              <a:spcAft>
                <a:spcPts val="0"/>
              </a:spcAft>
              <a:buSzPts val="5400"/>
              <a:buChar char="●"/>
            </a:pPr>
            <a:r>
              <a:rPr lang="en-GB"/>
              <a:t>Implement the feedback.</a:t>
            </a:r>
            <a:endParaRPr/>
          </a:p>
          <a:p>
            <a:pPr indent="-800100" lvl="0" marL="914400" rtl="0" algn="l">
              <a:spcBef>
                <a:spcPts val="0"/>
              </a:spcBef>
              <a:spcAft>
                <a:spcPts val="0"/>
              </a:spcAft>
              <a:buSzPts val="5400"/>
              <a:buChar char="●"/>
            </a:pPr>
            <a:r>
              <a:rPr lang="en-GB"/>
              <a:t>Repeat.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0" st="0"/>
                                            </p:txEl>
                                          </p:spTgt>
                                        </p:tgtEl>
                                        <p:attrNameLst>
                                          <p:attrName>style.visibility</p:attrName>
                                        </p:attrNameLst>
                                      </p:cBhvr>
                                      <p:to>
                                        <p:strVal val="visible"/>
                                      </p:to>
                                    </p:set>
                                    <p:animEffect filter="fade" transition="in">
                                      <p:cBhvr>
                                        <p:cTn dur="1000"/>
                                        <p:tgtEl>
                                          <p:spTgt spid="27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1" st="1"/>
                                            </p:txEl>
                                          </p:spTgt>
                                        </p:tgtEl>
                                        <p:attrNameLst>
                                          <p:attrName>style.visibility</p:attrName>
                                        </p:attrNameLst>
                                      </p:cBhvr>
                                      <p:to>
                                        <p:strVal val="visible"/>
                                      </p:to>
                                    </p:set>
                                    <p:animEffect filter="fade" transition="in">
                                      <p:cBhvr>
                                        <p:cTn dur="1000"/>
                                        <p:tgtEl>
                                          <p:spTgt spid="27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2" st="2"/>
                                            </p:txEl>
                                          </p:spTgt>
                                        </p:tgtEl>
                                        <p:attrNameLst>
                                          <p:attrName>style.visibility</p:attrName>
                                        </p:attrNameLst>
                                      </p:cBhvr>
                                      <p:to>
                                        <p:strVal val="visible"/>
                                      </p:to>
                                    </p:set>
                                    <p:animEffect filter="fade" transition="in">
                                      <p:cBhvr>
                                        <p:cTn dur="1000"/>
                                        <p:tgtEl>
                                          <p:spTgt spid="27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3" st="3"/>
                                            </p:txEl>
                                          </p:spTgt>
                                        </p:tgtEl>
                                        <p:attrNameLst>
                                          <p:attrName>style.visibility</p:attrName>
                                        </p:attrNameLst>
                                      </p:cBhvr>
                                      <p:to>
                                        <p:strVal val="visible"/>
                                      </p:to>
                                    </p:set>
                                    <p:animEffect filter="fade" transition="in">
                                      <p:cBhvr>
                                        <p:cTn dur="1000"/>
                                        <p:tgtEl>
                                          <p:spTgt spid="27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4" st="4"/>
                                            </p:txEl>
                                          </p:spTgt>
                                        </p:tgtEl>
                                        <p:attrNameLst>
                                          <p:attrName>style.visibility</p:attrName>
                                        </p:attrNameLst>
                                      </p:cBhvr>
                                      <p:to>
                                        <p:strVal val="visible"/>
                                      </p:to>
                                    </p:set>
                                    <p:animEffect filter="fade" transition="in">
                                      <p:cBhvr>
                                        <p:cTn dur="1000"/>
                                        <p:tgtEl>
                                          <p:spTgt spid="27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3" name="Shape 2713"/>
        <p:cNvGrpSpPr/>
        <p:nvPr/>
      </p:nvGrpSpPr>
      <p:grpSpPr>
        <a:xfrm>
          <a:off x="0" y="0"/>
          <a:ext cx="0" cy="0"/>
          <a:chOff x="0" y="0"/>
          <a:chExt cx="0" cy="0"/>
        </a:xfrm>
      </p:grpSpPr>
      <p:sp>
        <p:nvSpPr>
          <p:cNvPr id="2714" name="Google Shape;2714;p36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Smooth Blending the Camera</a:t>
            </a:r>
            <a:endParaRPr/>
          </a:p>
        </p:txBody>
      </p:sp>
      <p:sp>
        <p:nvSpPr>
          <p:cNvPr id="2715" name="Google Shape;2715;p36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4.15.1</a:t>
            </a:r>
            <a:endParaRPr sz="3600">
              <a:solidFill>
                <a:schemeClr val="lt1"/>
              </a:solidFill>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9" name="Shape 2719"/>
        <p:cNvGrpSpPr/>
        <p:nvPr/>
      </p:nvGrpSpPr>
      <p:grpSpPr>
        <a:xfrm>
          <a:off x="0" y="0"/>
          <a:ext cx="0" cy="0"/>
          <a:chOff x="0" y="0"/>
          <a:chExt cx="0" cy="0"/>
        </a:xfrm>
      </p:grpSpPr>
      <p:sp>
        <p:nvSpPr>
          <p:cNvPr id="2720" name="Google Shape;2720;p36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721" name="Google Shape;2721;p36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Making death easier</a:t>
            </a:r>
            <a:endParaRPr/>
          </a:p>
          <a:p>
            <a:pPr indent="-800100" lvl="0" marL="914400" rtl="0" algn="l">
              <a:spcBef>
                <a:spcPts val="0"/>
              </a:spcBef>
              <a:spcAft>
                <a:spcPts val="0"/>
              </a:spcAft>
              <a:buSzPts val="5400"/>
              <a:buChar char="●"/>
            </a:pPr>
            <a:r>
              <a:rPr lang="en-GB"/>
              <a:t>How the camera works</a:t>
            </a:r>
            <a:endParaRPr/>
          </a:p>
          <a:p>
            <a:pPr indent="-800100" lvl="0" marL="914400" rtl="0" algn="l">
              <a:spcBef>
                <a:spcPts val="0"/>
              </a:spcBef>
              <a:spcAft>
                <a:spcPts val="0"/>
              </a:spcAft>
              <a:buSzPts val="5400"/>
              <a:buChar char="●"/>
            </a:pPr>
            <a:r>
              <a:rPr lang="en-GB"/>
              <a:t>Overview of SetViewTargetWithBlend</a:t>
            </a:r>
            <a:endParaRPr/>
          </a:p>
          <a:p>
            <a:pPr indent="-800100" lvl="0" marL="914400" rtl="0" algn="l">
              <a:spcBef>
                <a:spcPts val="0"/>
              </a:spcBef>
              <a:spcAft>
                <a:spcPts val="0"/>
              </a:spcAft>
              <a:buSzPts val="5400"/>
              <a:buChar char="●"/>
            </a:pPr>
            <a:r>
              <a:rPr lang="en-GB"/>
              <a:t>CHALLENGE: Smooth Blend the Camera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0" st="0"/>
                                            </p:txEl>
                                          </p:spTgt>
                                        </p:tgtEl>
                                        <p:attrNameLst>
                                          <p:attrName>style.visibility</p:attrName>
                                        </p:attrNameLst>
                                      </p:cBhvr>
                                      <p:to>
                                        <p:strVal val="visible"/>
                                      </p:to>
                                    </p:set>
                                    <p:animEffect filter="fade" transition="in">
                                      <p:cBhvr>
                                        <p:cTn dur="1000"/>
                                        <p:tgtEl>
                                          <p:spTgt spid="27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1" st="1"/>
                                            </p:txEl>
                                          </p:spTgt>
                                        </p:tgtEl>
                                        <p:attrNameLst>
                                          <p:attrName>style.visibility</p:attrName>
                                        </p:attrNameLst>
                                      </p:cBhvr>
                                      <p:to>
                                        <p:strVal val="visible"/>
                                      </p:to>
                                    </p:set>
                                    <p:animEffect filter="fade" transition="in">
                                      <p:cBhvr>
                                        <p:cTn dur="1000"/>
                                        <p:tgtEl>
                                          <p:spTgt spid="27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2" st="2"/>
                                            </p:txEl>
                                          </p:spTgt>
                                        </p:tgtEl>
                                        <p:attrNameLst>
                                          <p:attrName>style.visibility</p:attrName>
                                        </p:attrNameLst>
                                      </p:cBhvr>
                                      <p:to>
                                        <p:strVal val="visible"/>
                                      </p:to>
                                    </p:set>
                                    <p:animEffect filter="fade" transition="in">
                                      <p:cBhvr>
                                        <p:cTn dur="1000"/>
                                        <p:tgtEl>
                                          <p:spTgt spid="27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3" st="3"/>
                                            </p:txEl>
                                          </p:spTgt>
                                        </p:tgtEl>
                                        <p:attrNameLst>
                                          <p:attrName>style.visibility</p:attrName>
                                        </p:attrNameLst>
                                      </p:cBhvr>
                                      <p:to>
                                        <p:strVal val="visible"/>
                                      </p:to>
                                    </p:set>
                                    <p:animEffect filter="fade" transition="in">
                                      <p:cBhvr>
                                        <p:cTn dur="1000"/>
                                        <p:tgtEl>
                                          <p:spTgt spid="27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5" name="Shape 2725"/>
        <p:cNvGrpSpPr/>
        <p:nvPr/>
      </p:nvGrpSpPr>
      <p:grpSpPr>
        <a:xfrm>
          <a:off x="0" y="0"/>
          <a:ext cx="0" cy="0"/>
          <a:chOff x="0" y="0"/>
          <a:chExt cx="0" cy="0"/>
        </a:xfrm>
      </p:grpSpPr>
      <p:sp>
        <p:nvSpPr>
          <p:cNvPr id="2726" name="Google Shape;2726;p37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How the Camera is Selected</a:t>
            </a:r>
            <a:endParaRPr/>
          </a:p>
        </p:txBody>
      </p:sp>
      <p:sp>
        <p:nvSpPr>
          <p:cNvPr id="2727" name="Google Shape;2727;p370"/>
          <p:cNvSpPr txBox="1"/>
          <p:nvPr>
            <p:ph idx="1" type="body"/>
          </p:nvPr>
        </p:nvSpPr>
        <p:spPr>
          <a:xfrm>
            <a:off x="4514151" y="3439322"/>
            <a:ext cx="2065500" cy="11700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Pawn</a:t>
            </a:r>
            <a:endParaRPr/>
          </a:p>
        </p:txBody>
      </p:sp>
      <p:sp>
        <p:nvSpPr>
          <p:cNvPr id="2728" name="Google Shape;2728;p370"/>
          <p:cNvSpPr txBox="1"/>
          <p:nvPr>
            <p:ph idx="1" type="body"/>
          </p:nvPr>
        </p:nvSpPr>
        <p:spPr>
          <a:xfrm>
            <a:off x="10173350" y="3076025"/>
            <a:ext cx="3593700" cy="18966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Player Controller</a:t>
            </a:r>
            <a:endParaRPr/>
          </a:p>
          <a:p>
            <a:pPr indent="0" lvl="0" marL="0" rtl="0" algn="ctr">
              <a:spcBef>
                <a:spcPts val="0"/>
              </a:spcBef>
              <a:spcAft>
                <a:spcPts val="0"/>
              </a:spcAft>
              <a:buNone/>
            </a:pPr>
            <a:r>
              <a:t/>
            </a:r>
            <a:endParaRPr/>
          </a:p>
        </p:txBody>
      </p:sp>
      <p:cxnSp>
        <p:nvCxnSpPr>
          <p:cNvPr id="2729" name="Google Shape;2729;p370"/>
          <p:cNvCxnSpPr>
            <a:stCxn id="2728" idx="1"/>
            <a:endCxn id="2727" idx="3"/>
          </p:cNvCxnSpPr>
          <p:nvPr/>
        </p:nvCxnSpPr>
        <p:spPr>
          <a:xfrm rot="10800000">
            <a:off x="6579650" y="4024325"/>
            <a:ext cx="3593700" cy="0"/>
          </a:xfrm>
          <a:prstGeom prst="straightConnector1">
            <a:avLst/>
          </a:prstGeom>
          <a:noFill/>
          <a:ln cap="flat" cmpd="sng" w="76200">
            <a:solidFill>
              <a:srgbClr val="FFFF00"/>
            </a:solidFill>
            <a:prstDash val="dot"/>
            <a:round/>
            <a:headEnd len="med" w="med" type="none"/>
            <a:tailEnd len="med" w="med" type="triangle"/>
          </a:ln>
        </p:spPr>
      </p:cxnSp>
      <p:sp>
        <p:nvSpPr>
          <p:cNvPr id="2730" name="Google Shape;2730;p370"/>
          <p:cNvSpPr txBox="1"/>
          <p:nvPr>
            <p:ph idx="1" type="body"/>
          </p:nvPr>
        </p:nvSpPr>
        <p:spPr>
          <a:xfrm>
            <a:off x="6940550" y="2979850"/>
            <a:ext cx="3232800" cy="7119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i="1" lang="en-GB" sz="3000"/>
              <a:t>Controlled Pawn</a:t>
            </a:r>
            <a:endParaRPr i="1" sz="3000"/>
          </a:p>
          <a:p>
            <a:pPr indent="0" lvl="0" marL="0" rtl="0" algn="ctr">
              <a:spcBef>
                <a:spcPts val="0"/>
              </a:spcBef>
              <a:spcAft>
                <a:spcPts val="0"/>
              </a:spcAft>
              <a:buNone/>
            </a:pPr>
            <a:r>
              <a:t/>
            </a:r>
            <a:endParaRPr i="1" sz="3000"/>
          </a:p>
        </p:txBody>
      </p:sp>
      <p:sp>
        <p:nvSpPr>
          <p:cNvPr id="2731" name="Google Shape;2731;p370"/>
          <p:cNvSpPr txBox="1"/>
          <p:nvPr>
            <p:ph idx="1" type="body"/>
          </p:nvPr>
        </p:nvSpPr>
        <p:spPr>
          <a:xfrm>
            <a:off x="3103250" y="6751925"/>
            <a:ext cx="4887300" cy="14541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sz="3600"/>
              <a:t>FP Camera</a:t>
            </a:r>
            <a:endParaRPr sz="3600"/>
          </a:p>
          <a:p>
            <a:pPr indent="0" lvl="0" marL="0" rtl="0" algn="ctr">
              <a:spcBef>
                <a:spcPts val="0"/>
              </a:spcBef>
              <a:spcAft>
                <a:spcPts val="0"/>
              </a:spcAft>
              <a:buNone/>
            </a:pPr>
            <a:r>
              <a:rPr lang="en-GB" sz="3600"/>
              <a:t>Component</a:t>
            </a:r>
            <a:endParaRPr sz="3600"/>
          </a:p>
        </p:txBody>
      </p:sp>
      <p:cxnSp>
        <p:nvCxnSpPr>
          <p:cNvPr id="2732" name="Google Shape;2732;p370"/>
          <p:cNvCxnSpPr>
            <a:stCxn id="2727" idx="2"/>
            <a:endCxn id="2731" idx="0"/>
          </p:cNvCxnSpPr>
          <p:nvPr/>
        </p:nvCxnSpPr>
        <p:spPr>
          <a:xfrm>
            <a:off x="5546901" y="4609322"/>
            <a:ext cx="0" cy="2142600"/>
          </a:xfrm>
          <a:prstGeom prst="straightConnector1">
            <a:avLst/>
          </a:prstGeom>
          <a:noFill/>
          <a:ln cap="flat" cmpd="sng" w="76200">
            <a:solidFill>
              <a:srgbClr val="FFFFFF"/>
            </a:solidFill>
            <a:prstDash val="solid"/>
            <a:round/>
            <a:headEnd len="med" w="med" type="none"/>
            <a:tailEnd len="med" w="med" type="triangle"/>
          </a:ln>
        </p:spPr>
      </p:cxnSp>
      <p:cxnSp>
        <p:nvCxnSpPr>
          <p:cNvPr id="2733" name="Google Shape;2733;p370"/>
          <p:cNvCxnSpPr>
            <a:stCxn id="2728" idx="2"/>
            <a:endCxn id="2734" idx="0"/>
          </p:cNvCxnSpPr>
          <p:nvPr/>
        </p:nvCxnSpPr>
        <p:spPr>
          <a:xfrm>
            <a:off x="11970200" y="4972625"/>
            <a:ext cx="0" cy="1364100"/>
          </a:xfrm>
          <a:prstGeom prst="straightConnector1">
            <a:avLst/>
          </a:prstGeom>
          <a:noFill/>
          <a:ln cap="flat" cmpd="sng" w="76200">
            <a:solidFill>
              <a:srgbClr val="FFFFFF"/>
            </a:solidFill>
            <a:prstDash val="solid"/>
            <a:round/>
            <a:headEnd len="med" w="med" type="none"/>
            <a:tailEnd len="med" w="med" type="triangle"/>
          </a:ln>
        </p:spPr>
      </p:cxnSp>
      <p:sp>
        <p:nvSpPr>
          <p:cNvPr id="2734" name="Google Shape;2734;p370"/>
          <p:cNvSpPr txBox="1"/>
          <p:nvPr>
            <p:ph idx="1" type="body"/>
          </p:nvPr>
        </p:nvSpPr>
        <p:spPr>
          <a:xfrm>
            <a:off x="10173350" y="6336725"/>
            <a:ext cx="3593700" cy="16338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sz="3600"/>
              <a:t>Player Camera Manager</a:t>
            </a:r>
            <a:endParaRPr sz="3600"/>
          </a:p>
        </p:txBody>
      </p:sp>
      <p:cxnSp>
        <p:nvCxnSpPr>
          <p:cNvPr id="2735" name="Google Shape;2735;p370"/>
          <p:cNvCxnSpPr/>
          <p:nvPr/>
        </p:nvCxnSpPr>
        <p:spPr>
          <a:xfrm rot="10800000">
            <a:off x="6713575" y="4456525"/>
            <a:ext cx="4244700" cy="1797300"/>
          </a:xfrm>
          <a:prstGeom prst="straightConnector1">
            <a:avLst/>
          </a:prstGeom>
          <a:noFill/>
          <a:ln cap="flat" cmpd="sng" w="76200">
            <a:solidFill>
              <a:srgbClr val="FFFF00"/>
            </a:solidFill>
            <a:prstDash val="dot"/>
            <a:round/>
            <a:headEnd len="med" w="med" type="none"/>
            <a:tailEnd len="med" w="med" type="triangle"/>
          </a:ln>
        </p:spPr>
      </p:cxnSp>
      <p:sp>
        <p:nvSpPr>
          <p:cNvPr id="2736" name="Google Shape;2736;p370"/>
          <p:cNvSpPr txBox="1"/>
          <p:nvPr>
            <p:ph idx="1" type="body"/>
          </p:nvPr>
        </p:nvSpPr>
        <p:spPr>
          <a:xfrm>
            <a:off x="7219525" y="5814050"/>
            <a:ext cx="3232800" cy="7119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i="1" lang="en-GB" sz="3000"/>
              <a:t>ViewTarget</a:t>
            </a:r>
            <a:endParaRPr i="1"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8"/>
                                        </p:tgtEl>
                                        <p:attrNameLst>
                                          <p:attrName>style.visibility</p:attrName>
                                        </p:attrNameLst>
                                      </p:cBhvr>
                                      <p:to>
                                        <p:strVal val="visible"/>
                                      </p:to>
                                    </p:set>
                                    <p:animEffect filter="fade" transition="in">
                                      <p:cBhvr>
                                        <p:cTn dur="1000"/>
                                        <p:tgtEl>
                                          <p:spTgt spid="2728"/>
                                        </p:tgtEl>
                                      </p:cBhvr>
                                    </p:animEffect>
                                  </p:childTnLst>
                                </p:cTn>
                              </p:par>
                              <p:par>
                                <p:cTn fill="hold" nodeType="withEffect" presetClass="entr" presetID="10" presetSubtype="0">
                                  <p:stCondLst>
                                    <p:cond delay="0"/>
                                  </p:stCondLst>
                                  <p:childTnLst>
                                    <p:set>
                                      <p:cBhvr>
                                        <p:cTn dur="1" fill="hold">
                                          <p:stCondLst>
                                            <p:cond delay="0"/>
                                          </p:stCondLst>
                                        </p:cTn>
                                        <p:tgtEl>
                                          <p:spTgt spid="2729"/>
                                        </p:tgtEl>
                                        <p:attrNameLst>
                                          <p:attrName>style.visibility</p:attrName>
                                        </p:attrNameLst>
                                      </p:cBhvr>
                                      <p:to>
                                        <p:strVal val="visible"/>
                                      </p:to>
                                    </p:set>
                                    <p:animEffect filter="fade" transition="in">
                                      <p:cBhvr>
                                        <p:cTn dur="1000"/>
                                        <p:tgtEl>
                                          <p:spTgt spid="2729"/>
                                        </p:tgtEl>
                                      </p:cBhvr>
                                    </p:animEffect>
                                  </p:childTnLst>
                                </p:cTn>
                              </p:par>
                              <p:par>
                                <p:cTn fill="hold" nodeType="withEffect" presetClass="entr" presetID="10" presetSubtype="0">
                                  <p:stCondLst>
                                    <p:cond delay="0"/>
                                  </p:stCondLst>
                                  <p:childTnLst>
                                    <p:set>
                                      <p:cBhvr>
                                        <p:cTn dur="1" fill="hold">
                                          <p:stCondLst>
                                            <p:cond delay="0"/>
                                          </p:stCondLst>
                                        </p:cTn>
                                        <p:tgtEl>
                                          <p:spTgt spid="2730"/>
                                        </p:tgtEl>
                                        <p:attrNameLst>
                                          <p:attrName>style.visibility</p:attrName>
                                        </p:attrNameLst>
                                      </p:cBhvr>
                                      <p:to>
                                        <p:strVal val="visible"/>
                                      </p:to>
                                    </p:set>
                                    <p:animEffect filter="fade" transition="in">
                                      <p:cBhvr>
                                        <p:cTn dur="1000"/>
                                        <p:tgtEl>
                                          <p:spTgt spid="2730"/>
                                        </p:tgtEl>
                                      </p:cBhvr>
                                    </p:animEffect>
                                  </p:childTnLst>
                                </p:cTn>
                              </p:par>
                              <p:par>
                                <p:cTn fill="hold" nodeType="withEffect" presetClass="entr" presetID="10" presetSubtype="0">
                                  <p:stCondLst>
                                    <p:cond delay="0"/>
                                  </p:stCondLst>
                                  <p:childTnLst>
                                    <p:set>
                                      <p:cBhvr>
                                        <p:cTn dur="1" fill="hold">
                                          <p:stCondLst>
                                            <p:cond delay="0"/>
                                          </p:stCondLst>
                                        </p:cTn>
                                        <p:tgtEl>
                                          <p:spTgt spid="2727"/>
                                        </p:tgtEl>
                                        <p:attrNameLst>
                                          <p:attrName>style.visibility</p:attrName>
                                        </p:attrNameLst>
                                      </p:cBhvr>
                                      <p:to>
                                        <p:strVal val="visible"/>
                                      </p:to>
                                    </p:set>
                                    <p:animEffect filter="fade" transition="in">
                                      <p:cBhvr>
                                        <p:cTn dur="1000"/>
                                        <p:tgtEl>
                                          <p:spTgt spid="2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gtEl>
                                        <p:attrNameLst>
                                          <p:attrName>style.visibility</p:attrName>
                                        </p:attrNameLst>
                                      </p:cBhvr>
                                      <p:to>
                                        <p:strVal val="visible"/>
                                      </p:to>
                                    </p:set>
                                    <p:animEffect filter="fade" transition="in">
                                      <p:cBhvr>
                                        <p:cTn dur="1000"/>
                                        <p:tgtEl>
                                          <p:spTgt spid="2731"/>
                                        </p:tgtEl>
                                      </p:cBhvr>
                                    </p:animEffect>
                                  </p:childTnLst>
                                </p:cTn>
                              </p:par>
                              <p:par>
                                <p:cTn fill="hold" nodeType="withEffect" presetClass="entr" presetID="10" presetSubtype="0">
                                  <p:stCondLst>
                                    <p:cond delay="0"/>
                                  </p:stCondLst>
                                  <p:childTnLst>
                                    <p:set>
                                      <p:cBhvr>
                                        <p:cTn dur="1" fill="hold">
                                          <p:stCondLst>
                                            <p:cond delay="0"/>
                                          </p:stCondLst>
                                        </p:cTn>
                                        <p:tgtEl>
                                          <p:spTgt spid="2732"/>
                                        </p:tgtEl>
                                        <p:attrNameLst>
                                          <p:attrName>style.visibility</p:attrName>
                                        </p:attrNameLst>
                                      </p:cBhvr>
                                      <p:to>
                                        <p:strVal val="visible"/>
                                      </p:to>
                                    </p:set>
                                    <p:animEffect filter="fade" transition="in">
                                      <p:cBhvr>
                                        <p:cTn dur="1000"/>
                                        <p:tgtEl>
                                          <p:spTgt spid="2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gtEl>
                                        <p:attrNameLst>
                                          <p:attrName>style.visibility</p:attrName>
                                        </p:attrNameLst>
                                      </p:cBhvr>
                                      <p:to>
                                        <p:strVal val="visible"/>
                                      </p:to>
                                    </p:set>
                                    <p:animEffect filter="fade" transition="in">
                                      <p:cBhvr>
                                        <p:cTn dur="1000"/>
                                        <p:tgtEl>
                                          <p:spTgt spid="2733"/>
                                        </p:tgtEl>
                                      </p:cBhvr>
                                    </p:animEffect>
                                  </p:childTnLst>
                                </p:cTn>
                              </p:par>
                              <p:par>
                                <p:cTn fill="hold" nodeType="withEffect" presetClass="entr" presetID="10" presetSubtype="0">
                                  <p:stCondLst>
                                    <p:cond delay="0"/>
                                  </p:stCondLst>
                                  <p:childTnLst>
                                    <p:set>
                                      <p:cBhvr>
                                        <p:cTn dur="1" fill="hold">
                                          <p:stCondLst>
                                            <p:cond delay="0"/>
                                          </p:stCondLst>
                                        </p:cTn>
                                        <p:tgtEl>
                                          <p:spTgt spid="2734"/>
                                        </p:tgtEl>
                                        <p:attrNameLst>
                                          <p:attrName>style.visibility</p:attrName>
                                        </p:attrNameLst>
                                      </p:cBhvr>
                                      <p:to>
                                        <p:strVal val="visible"/>
                                      </p:to>
                                    </p:set>
                                    <p:animEffect filter="fade" transition="in">
                                      <p:cBhvr>
                                        <p:cTn dur="1000"/>
                                        <p:tgtEl>
                                          <p:spTgt spid="2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5"/>
                                        </p:tgtEl>
                                        <p:attrNameLst>
                                          <p:attrName>style.visibility</p:attrName>
                                        </p:attrNameLst>
                                      </p:cBhvr>
                                      <p:to>
                                        <p:strVal val="visible"/>
                                      </p:to>
                                    </p:set>
                                    <p:animEffect filter="fade" transition="in">
                                      <p:cBhvr>
                                        <p:cTn dur="1000"/>
                                        <p:tgtEl>
                                          <p:spTgt spid="2735"/>
                                        </p:tgtEl>
                                      </p:cBhvr>
                                    </p:animEffect>
                                  </p:childTnLst>
                                </p:cTn>
                              </p:par>
                              <p:par>
                                <p:cTn fill="hold" nodeType="withEffect" presetClass="entr" presetID="10" presetSubtype="0">
                                  <p:stCondLst>
                                    <p:cond delay="0"/>
                                  </p:stCondLst>
                                  <p:childTnLst>
                                    <p:set>
                                      <p:cBhvr>
                                        <p:cTn dur="1" fill="hold">
                                          <p:stCondLst>
                                            <p:cond delay="0"/>
                                          </p:stCondLst>
                                        </p:cTn>
                                        <p:tgtEl>
                                          <p:spTgt spid="2736"/>
                                        </p:tgtEl>
                                        <p:attrNameLst>
                                          <p:attrName>style.visibility</p:attrName>
                                        </p:attrNameLst>
                                      </p:cBhvr>
                                      <p:to>
                                        <p:strVal val="visible"/>
                                      </p:to>
                                    </p:set>
                                    <p:animEffect filter="fade" transition="in">
                                      <p:cBhvr>
                                        <p:cTn dur="1000"/>
                                        <p:tgtEl>
                                          <p:spTgt spid="2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0" name="Shape 2740"/>
        <p:cNvGrpSpPr/>
        <p:nvPr/>
      </p:nvGrpSpPr>
      <p:grpSpPr>
        <a:xfrm>
          <a:off x="0" y="0"/>
          <a:ext cx="0" cy="0"/>
          <a:chOff x="0" y="0"/>
          <a:chExt cx="0" cy="0"/>
        </a:xfrm>
      </p:grpSpPr>
      <p:sp>
        <p:nvSpPr>
          <p:cNvPr id="2741" name="Google Shape;2741;p37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Camera Pawn ViewTarget</a:t>
            </a:r>
            <a:endParaRPr/>
          </a:p>
        </p:txBody>
      </p:sp>
      <p:sp>
        <p:nvSpPr>
          <p:cNvPr id="2742" name="Google Shape;2742;p371"/>
          <p:cNvSpPr txBox="1"/>
          <p:nvPr>
            <p:ph idx="1" type="body"/>
          </p:nvPr>
        </p:nvSpPr>
        <p:spPr>
          <a:xfrm>
            <a:off x="2103676" y="4322772"/>
            <a:ext cx="2065500" cy="11700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Pawn</a:t>
            </a:r>
            <a:endParaRPr/>
          </a:p>
        </p:txBody>
      </p:sp>
      <p:sp>
        <p:nvSpPr>
          <p:cNvPr id="2743" name="Google Shape;2743;p371"/>
          <p:cNvSpPr txBox="1"/>
          <p:nvPr>
            <p:ph idx="1" type="body"/>
          </p:nvPr>
        </p:nvSpPr>
        <p:spPr>
          <a:xfrm>
            <a:off x="7323100" y="3973200"/>
            <a:ext cx="3593700" cy="18966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Player Controller</a:t>
            </a:r>
            <a:endParaRPr/>
          </a:p>
          <a:p>
            <a:pPr indent="0" lvl="0" marL="0" rtl="0" algn="ctr">
              <a:spcBef>
                <a:spcPts val="0"/>
              </a:spcBef>
              <a:spcAft>
                <a:spcPts val="0"/>
              </a:spcAft>
              <a:buNone/>
            </a:pPr>
            <a:r>
              <a:t/>
            </a:r>
            <a:endParaRPr/>
          </a:p>
        </p:txBody>
      </p:sp>
      <p:cxnSp>
        <p:nvCxnSpPr>
          <p:cNvPr id="2744" name="Google Shape;2744;p371"/>
          <p:cNvCxnSpPr>
            <a:stCxn id="2743" idx="2"/>
            <a:endCxn id="2745" idx="0"/>
          </p:cNvCxnSpPr>
          <p:nvPr/>
        </p:nvCxnSpPr>
        <p:spPr>
          <a:xfrm>
            <a:off x="9119950" y="5869800"/>
            <a:ext cx="0" cy="1364100"/>
          </a:xfrm>
          <a:prstGeom prst="straightConnector1">
            <a:avLst/>
          </a:prstGeom>
          <a:noFill/>
          <a:ln cap="flat" cmpd="sng" w="76200">
            <a:solidFill>
              <a:srgbClr val="FFFFFF"/>
            </a:solidFill>
            <a:prstDash val="solid"/>
            <a:round/>
            <a:headEnd len="med" w="med" type="none"/>
            <a:tailEnd len="med" w="med" type="triangle"/>
          </a:ln>
        </p:spPr>
      </p:cxnSp>
      <p:sp>
        <p:nvSpPr>
          <p:cNvPr id="2745" name="Google Shape;2745;p371"/>
          <p:cNvSpPr txBox="1"/>
          <p:nvPr>
            <p:ph idx="1" type="body"/>
          </p:nvPr>
        </p:nvSpPr>
        <p:spPr>
          <a:xfrm>
            <a:off x="7323100" y="7233900"/>
            <a:ext cx="3593700" cy="28998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sz="3600"/>
              <a:t>Player Camera Manager</a:t>
            </a:r>
            <a:endParaRPr sz="3600"/>
          </a:p>
        </p:txBody>
      </p:sp>
      <p:cxnSp>
        <p:nvCxnSpPr>
          <p:cNvPr id="2746" name="Google Shape;2746;p371"/>
          <p:cNvCxnSpPr/>
          <p:nvPr/>
        </p:nvCxnSpPr>
        <p:spPr>
          <a:xfrm rot="10800000">
            <a:off x="4303100" y="5339975"/>
            <a:ext cx="4244700" cy="1797300"/>
          </a:xfrm>
          <a:prstGeom prst="straightConnector1">
            <a:avLst/>
          </a:prstGeom>
          <a:noFill/>
          <a:ln cap="flat" cmpd="sng" w="76200">
            <a:solidFill>
              <a:srgbClr val="FFFF00"/>
            </a:solidFill>
            <a:prstDash val="dot"/>
            <a:round/>
            <a:headEnd len="med" w="med" type="none"/>
            <a:tailEnd len="med" w="med" type="triangle"/>
          </a:ln>
        </p:spPr>
      </p:cxnSp>
      <p:sp>
        <p:nvSpPr>
          <p:cNvPr id="2747" name="Google Shape;2747;p371"/>
          <p:cNvSpPr txBox="1"/>
          <p:nvPr>
            <p:ph idx="1" type="body"/>
          </p:nvPr>
        </p:nvSpPr>
        <p:spPr>
          <a:xfrm>
            <a:off x="4809050" y="6697500"/>
            <a:ext cx="3232800" cy="7119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i="1" lang="en-GB" sz="3000"/>
              <a:t>ViewTarget</a:t>
            </a:r>
            <a:endParaRPr i="1" sz="3000"/>
          </a:p>
        </p:txBody>
      </p:sp>
      <p:sp>
        <p:nvSpPr>
          <p:cNvPr id="2748" name="Google Shape;2748;p371"/>
          <p:cNvSpPr txBox="1"/>
          <p:nvPr>
            <p:ph idx="1" type="body"/>
          </p:nvPr>
        </p:nvSpPr>
        <p:spPr>
          <a:xfrm>
            <a:off x="13286200" y="4064275"/>
            <a:ext cx="3473400" cy="20694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lang="en-GB"/>
              <a:t>Camera Pawn</a:t>
            </a:r>
            <a:endParaRPr/>
          </a:p>
        </p:txBody>
      </p:sp>
      <p:cxnSp>
        <p:nvCxnSpPr>
          <p:cNvPr id="2749" name="Google Shape;2749;p371"/>
          <p:cNvCxnSpPr/>
          <p:nvPr/>
        </p:nvCxnSpPr>
        <p:spPr>
          <a:xfrm flipH="1" rot="10800000">
            <a:off x="9708362" y="5337350"/>
            <a:ext cx="3878100" cy="1797300"/>
          </a:xfrm>
          <a:prstGeom prst="straightConnector1">
            <a:avLst/>
          </a:prstGeom>
          <a:noFill/>
          <a:ln cap="flat" cmpd="sng" w="76200">
            <a:solidFill>
              <a:srgbClr val="FFFF00"/>
            </a:solidFill>
            <a:prstDash val="dot"/>
            <a:round/>
            <a:headEnd len="med" w="med" type="none"/>
            <a:tailEnd len="med" w="med" type="triangle"/>
          </a:ln>
        </p:spPr>
      </p:cxnSp>
      <p:sp>
        <p:nvSpPr>
          <p:cNvPr id="2750" name="Google Shape;2750;p371"/>
          <p:cNvSpPr txBox="1"/>
          <p:nvPr>
            <p:ph idx="1" type="body"/>
          </p:nvPr>
        </p:nvSpPr>
        <p:spPr>
          <a:xfrm flipH="1">
            <a:off x="10170496" y="6694875"/>
            <a:ext cx="2953800" cy="7119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i="1" lang="en-GB" sz="3000"/>
              <a:t>ViewTarget</a:t>
            </a:r>
            <a:endParaRPr i="1" sz="3000"/>
          </a:p>
        </p:txBody>
      </p:sp>
      <p:cxnSp>
        <p:nvCxnSpPr>
          <p:cNvPr id="2751" name="Google Shape;2751;p371"/>
          <p:cNvCxnSpPr>
            <a:stCxn id="2742" idx="0"/>
            <a:endCxn id="2748" idx="0"/>
          </p:cNvCxnSpPr>
          <p:nvPr/>
        </p:nvCxnSpPr>
        <p:spPr>
          <a:xfrm rot="-5400000">
            <a:off x="8950426" y="-1749828"/>
            <a:ext cx="258600" cy="11886600"/>
          </a:xfrm>
          <a:prstGeom prst="curvedConnector3">
            <a:avLst>
              <a:gd fmla="val 301700" name="adj1"/>
            </a:avLst>
          </a:prstGeom>
          <a:noFill/>
          <a:ln cap="flat" cmpd="sng" w="76200">
            <a:solidFill>
              <a:srgbClr val="00FF00"/>
            </a:solidFill>
            <a:prstDash val="dot"/>
            <a:round/>
            <a:headEnd len="med" w="med" type="none"/>
            <a:tailEnd len="med" w="med" type="triangle"/>
          </a:ln>
        </p:spPr>
      </p:cxnSp>
      <p:sp>
        <p:nvSpPr>
          <p:cNvPr id="2752" name="Google Shape;2752;p371"/>
          <p:cNvSpPr txBox="1"/>
          <p:nvPr>
            <p:ph idx="1" type="body"/>
          </p:nvPr>
        </p:nvSpPr>
        <p:spPr>
          <a:xfrm>
            <a:off x="7503550" y="2740450"/>
            <a:ext cx="3232800" cy="7119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i="1" lang="en-GB" sz="3000"/>
              <a:t>Spawn</a:t>
            </a:r>
            <a:endParaRPr i="1" sz="3000"/>
          </a:p>
        </p:txBody>
      </p:sp>
      <p:sp>
        <p:nvSpPr>
          <p:cNvPr id="2753" name="Google Shape;2753;p371"/>
          <p:cNvSpPr txBox="1"/>
          <p:nvPr>
            <p:ph idx="1" type="body"/>
          </p:nvPr>
        </p:nvSpPr>
        <p:spPr>
          <a:xfrm>
            <a:off x="4809050" y="6697500"/>
            <a:ext cx="3232800" cy="711900"/>
          </a:xfrm>
          <a:prstGeom prst="rect">
            <a:avLst/>
          </a:prstGeom>
        </p:spPr>
        <p:txBody>
          <a:bodyPr anchorCtr="0" anchor="t" bIns="68550" lIns="68550" spcFirstLastPara="1" rIns="68550" wrap="square" tIns="68550">
            <a:noAutofit/>
          </a:bodyPr>
          <a:lstStyle/>
          <a:p>
            <a:pPr indent="0" lvl="0" marL="0" rtl="0" algn="ctr">
              <a:spcBef>
                <a:spcPts val="0"/>
              </a:spcBef>
              <a:spcAft>
                <a:spcPts val="0"/>
              </a:spcAft>
              <a:buNone/>
            </a:pPr>
            <a:r>
              <a:rPr i="1" lang="en-GB" sz="3000"/>
              <a:t>ViewTarget</a:t>
            </a:r>
            <a:endParaRPr i="1" sz="3000"/>
          </a:p>
        </p:txBody>
      </p:sp>
      <p:sp>
        <p:nvSpPr>
          <p:cNvPr id="2754" name="Google Shape;2754;p371"/>
          <p:cNvSpPr/>
          <p:nvPr/>
        </p:nvSpPr>
        <p:spPr>
          <a:xfrm>
            <a:off x="4041888" y="5643325"/>
            <a:ext cx="4761000" cy="2496000"/>
          </a:xfrm>
          <a:prstGeom prst="mathMultiply">
            <a:avLst>
              <a:gd fmla="val 3029"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8"/>
                                        </p:tgtEl>
                                        <p:attrNameLst>
                                          <p:attrName>style.visibility</p:attrName>
                                        </p:attrNameLst>
                                      </p:cBhvr>
                                      <p:to>
                                        <p:strVal val="visible"/>
                                      </p:to>
                                    </p:set>
                                    <p:animEffect filter="fade" transition="in">
                                      <p:cBhvr>
                                        <p:cTn dur="1000"/>
                                        <p:tgtEl>
                                          <p:spTgt spid="2748"/>
                                        </p:tgtEl>
                                      </p:cBhvr>
                                    </p:animEffect>
                                  </p:childTnLst>
                                </p:cTn>
                              </p:par>
                              <p:par>
                                <p:cTn fill="hold" nodeType="withEffect" presetClass="entr" presetID="10" presetSubtype="0">
                                  <p:stCondLst>
                                    <p:cond delay="0"/>
                                  </p:stCondLst>
                                  <p:childTnLst>
                                    <p:set>
                                      <p:cBhvr>
                                        <p:cTn dur="1" fill="hold">
                                          <p:stCondLst>
                                            <p:cond delay="0"/>
                                          </p:stCondLst>
                                        </p:cTn>
                                        <p:tgtEl>
                                          <p:spTgt spid="2751"/>
                                        </p:tgtEl>
                                        <p:attrNameLst>
                                          <p:attrName>style.visibility</p:attrName>
                                        </p:attrNameLst>
                                      </p:cBhvr>
                                      <p:to>
                                        <p:strVal val="visible"/>
                                      </p:to>
                                    </p:set>
                                    <p:animEffect filter="fade" transition="in">
                                      <p:cBhvr>
                                        <p:cTn dur="1000"/>
                                        <p:tgtEl>
                                          <p:spTgt spid="2751"/>
                                        </p:tgtEl>
                                      </p:cBhvr>
                                    </p:animEffect>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1000"/>
                                        <p:tgtEl>
                                          <p:spTgt spid="2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gtEl>
                                        <p:attrNameLst>
                                          <p:attrName>style.visibility</p:attrName>
                                        </p:attrNameLst>
                                      </p:cBhvr>
                                      <p:to>
                                        <p:strVal val="visible"/>
                                      </p:to>
                                    </p:set>
                                    <p:animEffect filter="fade" transition="in">
                                      <p:cBhvr>
                                        <p:cTn dur="1000"/>
                                        <p:tgtEl>
                                          <p:spTgt spid="2749"/>
                                        </p:tgtEl>
                                      </p:cBhvr>
                                    </p:animEffect>
                                  </p:childTnLst>
                                </p:cTn>
                              </p:par>
                              <p:par>
                                <p:cTn fill="hold" nodeType="withEffect" presetClass="entr" presetID="10" presetSubtype="0">
                                  <p:stCondLst>
                                    <p:cond delay="0"/>
                                  </p:stCondLst>
                                  <p:childTnLst>
                                    <p:set>
                                      <p:cBhvr>
                                        <p:cTn dur="1" fill="hold">
                                          <p:stCondLst>
                                            <p:cond delay="0"/>
                                          </p:stCondLst>
                                        </p:cTn>
                                        <p:tgtEl>
                                          <p:spTgt spid="2750"/>
                                        </p:tgtEl>
                                        <p:attrNameLst>
                                          <p:attrName>style.visibility</p:attrName>
                                        </p:attrNameLst>
                                      </p:cBhvr>
                                      <p:to>
                                        <p:strVal val="visible"/>
                                      </p:to>
                                    </p:set>
                                    <p:animEffect filter="fade" transition="in">
                                      <p:cBhvr>
                                        <p:cTn dur="1000"/>
                                        <p:tgtEl>
                                          <p:spTgt spid="2750"/>
                                        </p:tgtEl>
                                      </p:cBhvr>
                                    </p:animEffect>
                                  </p:childTnLst>
                                </p:cTn>
                              </p:par>
                              <p:par>
                                <p:cTn fill="hold" nodeType="withEffect" presetClass="entr" presetID="10" presetSubtype="0">
                                  <p:stCondLst>
                                    <p:cond delay="0"/>
                                  </p:stCondLst>
                                  <p:childTnLst>
                                    <p:set>
                                      <p:cBhvr>
                                        <p:cTn dur="1" fill="hold">
                                          <p:stCondLst>
                                            <p:cond delay="0"/>
                                          </p:stCondLst>
                                        </p:cTn>
                                        <p:tgtEl>
                                          <p:spTgt spid="2754"/>
                                        </p:tgtEl>
                                        <p:attrNameLst>
                                          <p:attrName>style.visibility</p:attrName>
                                        </p:attrNameLst>
                                      </p:cBhvr>
                                      <p:to>
                                        <p:strVal val="visible"/>
                                      </p:to>
                                    </p:set>
                                    <p:animEffect filter="fade" transition="in">
                                      <p:cBhvr>
                                        <p:cTn dur="1000"/>
                                        <p:tgtEl>
                                          <p:spTgt spid="2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8" name="Shape 2758"/>
        <p:cNvGrpSpPr/>
        <p:nvPr/>
      </p:nvGrpSpPr>
      <p:grpSpPr>
        <a:xfrm>
          <a:off x="0" y="0"/>
          <a:ext cx="0" cy="0"/>
          <a:chOff x="0" y="0"/>
          <a:chExt cx="0" cy="0"/>
        </a:xfrm>
      </p:grpSpPr>
      <p:sp>
        <p:nvSpPr>
          <p:cNvPr id="2759" name="Google Shape;2759;p372"/>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Smooth Blend the Camera</a:t>
            </a:r>
            <a:endParaRPr/>
          </a:p>
        </p:txBody>
      </p:sp>
      <p:sp>
        <p:nvSpPr>
          <p:cNvPr id="2760" name="Google Shape;2760;p372"/>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On death:</a:t>
            </a:r>
            <a:endParaRPr/>
          </a:p>
          <a:p>
            <a:pPr indent="-800100" lvl="0" marL="914400" rtl="0" algn="l">
              <a:spcBef>
                <a:spcPts val="0"/>
              </a:spcBef>
              <a:spcAft>
                <a:spcPts val="0"/>
              </a:spcAft>
              <a:buSzPts val="5400"/>
              <a:buChar char="●"/>
            </a:pPr>
            <a:r>
              <a:rPr lang="en-GB"/>
              <a:t>Spawn a camera pawn</a:t>
            </a:r>
            <a:endParaRPr/>
          </a:p>
          <a:p>
            <a:pPr indent="-800100" lvl="0" marL="914400" rtl="0" algn="l">
              <a:spcBef>
                <a:spcPts val="0"/>
              </a:spcBef>
              <a:spcAft>
                <a:spcPts val="0"/>
              </a:spcAft>
              <a:buSzPts val="5400"/>
              <a:buChar char="●"/>
            </a:pPr>
            <a:r>
              <a:rPr lang="en-GB"/>
              <a:t>Set it as the ViewTarget</a:t>
            </a:r>
            <a:endParaRPr/>
          </a:p>
          <a:p>
            <a:pPr indent="-800100" lvl="0" marL="914400" rtl="0" algn="l">
              <a:spcBef>
                <a:spcPts val="0"/>
              </a:spcBef>
              <a:spcAft>
                <a:spcPts val="0"/>
              </a:spcAft>
              <a:buClr>
                <a:schemeClr val="lt1"/>
              </a:buClr>
              <a:buSzPts val="5400"/>
              <a:buChar char="●"/>
            </a:pPr>
            <a:r>
              <a:rPr lang="en-GB">
                <a:solidFill>
                  <a:schemeClr val="lt1"/>
                </a:solidFill>
              </a:rPr>
              <a:t>DON’T unpossess right now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0" st="0"/>
                                            </p:txEl>
                                          </p:spTgt>
                                        </p:tgtEl>
                                        <p:attrNameLst>
                                          <p:attrName>style.visibility</p:attrName>
                                        </p:attrNameLst>
                                      </p:cBhvr>
                                      <p:to>
                                        <p:strVal val="visible"/>
                                      </p:to>
                                    </p:set>
                                    <p:animEffect filter="fade" transition="in">
                                      <p:cBhvr>
                                        <p:cTn dur="1000"/>
                                        <p:tgtEl>
                                          <p:spTgt spid="2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1" st="1"/>
                                            </p:txEl>
                                          </p:spTgt>
                                        </p:tgtEl>
                                        <p:attrNameLst>
                                          <p:attrName>style.visibility</p:attrName>
                                        </p:attrNameLst>
                                      </p:cBhvr>
                                      <p:to>
                                        <p:strVal val="visible"/>
                                      </p:to>
                                    </p:set>
                                    <p:animEffect filter="fade" transition="in">
                                      <p:cBhvr>
                                        <p:cTn dur="1000"/>
                                        <p:tgtEl>
                                          <p:spTgt spid="2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2" st="2"/>
                                            </p:txEl>
                                          </p:spTgt>
                                        </p:tgtEl>
                                        <p:attrNameLst>
                                          <p:attrName>style.visibility</p:attrName>
                                        </p:attrNameLst>
                                      </p:cBhvr>
                                      <p:to>
                                        <p:strVal val="visible"/>
                                      </p:to>
                                    </p:set>
                                    <p:animEffect filter="fade" transition="in">
                                      <p:cBhvr>
                                        <p:cTn dur="1000"/>
                                        <p:tgtEl>
                                          <p:spTgt spid="2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3" st="3"/>
                                            </p:txEl>
                                          </p:spTgt>
                                        </p:tgtEl>
                                        <p:attrNameLst>
                                          <p:attrName>style.visibility</p:attrName>
                                        </p:attrNameLst>
                                      </p:cBhvr>
                                      <p:to>
                                        <p:strVal val="visible"/>
                                      </p:to>
                                    </p:set>
                                    <p:animEffect filter="fade" transition="in">
                                      <p:cBhvr>
                                        <p:cTn dur="1000"/>
                                        <p:tgtEl>
                                          <p:spTgt spid="2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4" name="Shape 2764"/>
        <p:cNvGrpSpPr/>
        <p:nvPr/>
      </p:nvGrpSpPr>
      <p:grpSpPr>
        <a:xfrm>
          <a:off x="0" y="0"/>
          <a:ext cx="0" cy="0"/>
          <a:chOff x="0" y="0"/>
          <a:chExt cx="0" cy="0"/>
        </a:xfrm>
      </p:grpSpPr>
      <p:sp>
        <p:nvSpPr>
          <p:cNvPr id="2765" name="Google Shape;2765;p37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Possessing and the View Target</a:t>
            </a:r>
            <a:endParaRPr/>
          </a:p>
        </p:txBody>
      </p:sp>
      <p:sp>
        <p:nvSpPr>
          <p:cNvPr id="2766" name="Google Shape;2766;p37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4.15.1</a:t>
            </a:r>
            <a:endParaRPr sz="3600">
              <a:solidFill>
                <a:schemeClr val="lt1"/>
              </a:solidFill>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0" name="Shape 2770"/>
        <p:cNvGrpSpPr/>
        <p:nvPr/>
      </p:nvGrpSpPr>
      <p:grpSpPr>
        <a:xfrm>
          <a:off x="0" y="0"/>
          <a:ext cx="0" cy="0"/>
          <a:chOff x="0" y="0"/>
          <a:chExt cx="0" cy="0"/>
        </a:xfrm>
      </p:grpSpPr>
      <p:sp>
        <p:nvSpPr>
          <p:cNvPr id="2771" name="Google Shape;2771;p37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772" name="Google Shape;2772;p37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Unpossing with View Targets</a:t>
            </a:r>
            <a:endParaRPr/>
          </a:p>
          <a:p>
            <a:pPr indent="-800100" lvl="0" marL="914400" rtl="0" algn="l">
              <a:spcBef>
                <a:spcPts val="0"/>
              </a:spcBef>
              <a:spcAft>
                <a:spcPts val="0"/>
              </a:spcAft>
              <a:buSzPts val="5400"/>
              <a:buChar char="●"/>
            </a:pPr>
            <a:r>
              <a:rPr lang="en-GB"/>
              <a:t>Auto managed View Targets</a:t>
            </a:r>
            <a:endParaRPr/>
          </a:p>
          <a:p>
            <a:pPr indent="-800100" lvl="0" marL="914400" rtl="0" algn="l">
              <a:spcBef>
                <a:spcPts val="0"/>
              </a:spcBef>
              <a:spcAft>
                <a:spcPts val="0"/>
              </a:spcAft>
              <a:buSzPts val="5400"/>
              <a:buChar char="●"/>
            </a:pPr>
            <a:r>
              <a:rPr lang="en-GB"/>
              <a:t>CHALLENGE: Manually Manage the View Target</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0" st="0"/>
                                            </p:txEl>
                                          </p:spTgt>
                                        </p:tgtEl>
                                        <p:attrNameLst>
                                          <p:attrName>style.visibility</p:attrName>
                                        </p:attrNameLst>
                                      </p:cBhvr>
                                      <p:to>
                                        <p:strVal val="visible"/>
                                      </p:to>
                                    </p:set>
                                    <p:animEffect filter="fade" transition="in">
                                      <p:cBhvr>
                                        <p:cTn dur="1000"/>
                                        <p:tgtEl>
                                          <p:spTgt spid="2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1" st="1"/>
                                            </p:txEl>
                                          </p:spTgt>
                                        </p:tgtEl>
                                        <p:attrNameLst>
                                          <p:attrName>style.visibility</p:attrName>
                                        </p:attrNameLst>
                                      </p:cBhvr>
                                      <p:to>
                                        <p:strVal val="visible"/>
                                      </p:to>
                                    </p:set>
                                    <p:animEffect filter="fade" transition="in">
                                      <p:cBhvr>
                                        <p:cTn dur="1000"/>
                                        <p:tgtEl>
                                          <p:spTgt spid="2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2" st="2"/>
                                            </p:txEl>
                                          </p:spTgt>
                                        </p:tgtEl>
                                        <p:attrNameLst>
                                          <p:attrName>style.visibility</p:attrName>
                                        </p:attrNameLst>
                                      </p:cBhvr>
                                      <p:to>
                                        <p:strVal val="visible"/>
                                      </p:to>
                                    </p:set>
                                    <p:animEffect filter="fade" transition="in">
                                      <p:cBhvr>
                                        <p:cTn dur="1000"/>
                                        <p:tgtEl>
                                          <p:spTgt spid="27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3" st="3"/>
                                            </p:txEl>
                                          </p:spTgt>
                                        </p:tgtEl>
                                        <p:attrNameLst>
                                          <p:attrName>style.visibility</p:attrName>
                                        </p:attrNameLst>
                                      </p:cBhvr>
                                      <p:to>
                                        <p:strVal val="visible"/>
                                      </p:to>
                                    </p:set>
                                    <p:animEffect filter="fade" transition="in">
                                      <p:cBhvr>
                                        <p:cTn dur="1000"/>
                                        <p:tgtEl>
                                          <p:spTgt spid="27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6" name="Shape 2776"/>
        <p:cNvGrpSpPr/>
        <p:nvPr/>
      </p:nvGrpSpPr>
      <p:grpSpPr>
        <a:xfrm>
          <a:off x="0" y="0"/>
          <a:ext cx="0" cy="0"/>
          <a:chOff x="0" y="0"/>
          <a:chExt cx="0" cy="0"/>
        </a:xfrm>
      </p:grpSpPr>
      <p:sp>
        <p:nvSpPr>
          <p:cNvPr id="2777" name="Google Shape;2777;p375"/>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Manually Manage the View Target</a:t>
            </a:r>
            <a:endParaRPr/>
          </a:p>
        </p:txBody>
      </p:sp>
      <p:sp>
        <p:nvSpPr>
          <p:cNvPr id="2778" name="Google Shape;2778;p375"/>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Ensure the BP_PlayerController is used.</a:t>
            </a:r>
            <a:endParaRPr/>
          </a:p>
          <a:p>
            <a:pPr indent="-800100" lvl="0" marL="914400" rtl="0" algn="l">
              <a:spcBef>
                <a:spcPts val="0"/>
              </a:spcBef>
              <a:spcAft>
                <a:spcPts val="0"/>
              </a:spcAft>
              <a:buSzPts val="5400"/>
              <a:buChar char="●"/>
            </a:pPr>
            <a:r>
              <a:rPr lang="en-GB"/>
              <a:t>What happens when you spawn?</a:t>
            </a:r>
            <a:endParaRPr/>
          </a:p>
          <a:p>
            <a:pPr indent="-800100" lvl="0" marL="914400" rtl="0" algn="l">
              <a:spcBef>
                <a:spcPts val="0"/>
              </a:spcBef>
              <a:spcAft>
                <a:spcPts val="0"/>
              </a:spcAft>
              <a:buSzPts val="5400"/>
              <a:buChar char="●"/>
            </a:pPr>
            <a:r>
              <a:rPr lang="en-GB"/>
              <a:t>Does it work?</a:t>
            </a:r>
            <a:endParaRPr/>
          </a:p>
          <a:p>
            <a:pPr indent="-800100" lvl="0" marL="914400" rtl="0" algn="l">
              <a:spcBef>
                <a:spcPts val="0"/>
              </a:spcBef>
              <a:spcAft>
                <a:spcPts val="0"/>
              </a:spcAft>
              <a:buSzPts val="5400"/>
              <a:buChar char="●"/>
            </a:pPr>
            <a:r>
              <a:rPr lang="en-GB"/>
              <a:t>What if Unpossess happens afterwards?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0" st="0"/>
                                            </p:txEl>
                                          </p:spTgt>
                                        </p:tgtEl>
                                        <p:attrNameLst>
                                          <p:attrName>style.visibility</p:attrName>
                                        </p:attrNameLst>
                                      </p:cBhvr>
                                      <p:to>
                                        <p:strVal val="visible"/>
                                      </p:to>
                                    </p:set>
                                    <p:animEffect filter="fade" transition="in">
                                      <p:cBhvr>
                                        <p:cTn dur="1000"/>
                                        <p:tgtEl>
                                          <p:spTgt spid="2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1" st="1"/>
                                            </p:txEl>
                                          </p:spTgt>
                                        </p:tgtEl>
                                        <p:attrNameLst>
                                          <p:attrName>style.visibility</p:attrName>
                                        </p:attrNameLst>
                                      </p:cBhvr>
                                      <p:to>
                                        <p:strVal val="visible"/>
                                      </p:to>
                                    </p:set>
                                    <p:animEffect filter="fade" transition="in">
                                      <p:cBhvr>
                                        <p:cTn dur="1000"/>
                                        <p:tgtEl>
                                          <p:spTgt spid="27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2" st="2"/>
                                            </p:txEl>
                                          </p:spTgt>
                                        </p:tgtEl>
                                        <p:attrNameLst>
                                          <p:attrName>style.visibility</p:attrName>
                                        </p:attrNameLst>
                                      </p:cBhvr>
                                      <p:to>
                                        <p:strVal val="visible"/>
                                      </p:to>
                                    </p:set>
                                    <p:animEffect filter="fade" transition="in">
                                      <p:cBhvr>
                                        <p:cTn dur="1000"/>
                                        <p:tgtEl>
                                          <p:spTgt spid="27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3" st="3"/>
                                            </p:txEl>
                                          </p:spTgt>
                                        </p:tgtEl>
                                        <p:attrNameLst>
                                          <p:attrName>style.visibility</p:attrName>
                                        </p:attrNameLst>
                                      </p:cBhvr>
                                      <p:to>
                                        <p:strVal val="visible"/>
                                      </p:to>
                                    </p:set>
                                    <p:animEffect filter="fade" transition="in">
                                      <p:cBhvr>
                                        <p:cTn dur="1000"/>
                                        <p:tgtEl>
                                          <p:spTgt spid="27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2" name="Shape 2782"/>
        <p:cNvGrpSpPr/>
        <p:nvPr/>
      </p:nvGrpSpPr>
      <p:grpSpPr>
        <a:xfrm>
          <a:off x="0" y="0"/>
          <a:ext cx="0" cy="0"/>
          <a:chOff x="0" y="0"/>
          <a:chExt cx="0" cy="0"/>
        </a:xfrm>
      </p:grpSpPr>
      <p:sp>
        <p:nvSpPr>
          <p:cNvPr id="2783" name="Google Shape;2783;p376"/>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The Calm Before The Storm</a:t>
            </a:r>
            <a:endParaRPr/>
          </a:p>
        </p:txBody>
      </p:sp>
      <p:sp>
        <p:nvSpPr>
          <p:cNvPr id="2784" name="Google Shape;2784;p37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chemeClr val="lt1"/>
                </a:solidFill>
              </a:rPr>
              <a:t>4.15.1</a:t>
            </a:r>
            <a:endParaRPr sz="36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Using Any Actor for Waypoints</a:t>
            </a:r>
            <a:endParaRPr/>
          </a:p>
        </p:txBody>
      </p:sp>
      <p:sp>
        <p:nvSpPr>
          <p:cNvPr id="342" name="Google Shape;342;p5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8" name="Shape 2788"/>
        <p:cNvGrpSpPr/>
        <p:nvPr/>
      </p:nvGrpSpPr>
      <p:grpSpPr>
        <a:xfrm>
          <a:off x="0" y="0"/>
          <a:ext cx="0" cy="0"/>
          <a:chOff x="0" y="0"/>
          <a:chExt cx="0" cy="0"/>
        </a:xfrm>
      </p:grpSpPr>
      <p:sp>
        <p:nvSpPr>
          <p:cNvPr id="2789" name="Google Shape;2789;p37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2790" name="Google Shape;2790;p37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Peace before the storm</a:t>
            </a:r>
            <a:endParaRPr/>
          </a:p>
          <a:p>
            <a:pPr indent="-800100" lvl="0" marL="914400" rtl="0" algn="l">
              <a:spcBef>
                <a:spcPts val="0"/>
              </a:spcBef>
              <a:spcAft>
                <a:spcPts val="0"/>
              </a:spcAft>
              <a:buSzPts val="5400"/>
              <a:buChar char="●"/>
            </a:pPr>
            <a:r>
              <a:rPr lang="en-GB"/>
              <a:t>CHALLENGE 1: Fix the crashing issue</a:t>
            </a:r>
            <a:endParaRPr/>
          </a:p>
          <a:p>
            <a:pPr indent="-800100" lvl="0" marL="914400" rtl="0" algn="l">
              <a:spcBef>
                <a:spcPts val="0"/>
              </a:spcBef>
              <a:spcAft>
                <a:spcPts val="0"/>
              </a:spcAft>
              <a:buSzPts val="5400"/>
              <a:buChar char="●"/>
            </a:pPr>
            <a:r>
              <a:rPr lang="en-GB"/>
              <a:t>CHALLENGE 2: Make the Actors spawn</a:t>
            </a:r>
            <a:endParaRPr/>
          </a:p>
          <a:p>
            <a:pPr indent="-800100" lvl="0" marL="914400" rtl="0" algn="l">
              <a:spcBef>
                <a:spcPts val="0"/>
              </a:spcBef>
              <a:spcAft>
                <a:spcPts val="0"/>
              </a:spcAft>
              <a:buSzPts val="5400"/>
              <a:buChar char="●"/>
            </a:pPr>
            <a:r>
              <a:rPr lang="en-GB"/>
              <a:t>Parametrise the enemy count</a:t>
            </a:r>
            <a:endParaRPr/>
          </a:p>
          <a:p>
            <a:pPr indent="-800100" lvl="0" marL="914400" rtl="0" algn="l">
              <a:spcBef>
                <a:spcPts val="0"/>
              </a:spcBef>
              <a:spcAft>
                <a:spcPts val="0"/>
              </a:spcAft>
              <a:buSzPts val="5400"/>
              <a:buChar char="●"/>
            </a:pPr>
            <a:r>
              <a:rPr lang="en-GB"/>
              <a:t>BONUS: Fixing multiple camera transitions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0" st="0"/>
                                            </p:txEl>
                                          </p:spTgt>
                                        </p:tgtEl>
                                        <p:attrNameLst>
                                          <p:attrName>style.visibility</p:attrName>
                                        </p:attrNameLst>
                                      </p:cBhvr>
                                      <p:to>
                                        <p:strVal val="visible"/>
                                      </p:to>
                                    </p:set>
                                    <p:animEffect filter="fade" transition="in">
                                      <p:cBhvr>
                                        <p:cTn dur="1000"/>
                                        <p:tgtEl>
                                          <p:spTgt spid="2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1" st="1"/>
                                            </p:txEl>
                                          </p:spTgt>
                                        </p:tgtEl>
                                        <p:attrNameLst>
                                          <p:attrName>style.visibility</p:attrName>
                                        </p:attrNameLst>
                                      </p:cBhvr>
                                      <p:to>
                                        <p:strVal val="visible"/>
                                      </p:to>
                                    </p:set>
                                    <p:animEffect filter="fade" transition="in">
                                      <p:cBhvr>
                                        <p:cTn dur="1000"/>
                                        <p:tgtEl>
                                          <p:spTgt spid="2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2" st="2"/>
                                            </p:txEl>
                                          </p:spTgt>
                                        </p:tgtEl>
                                        <p:attrNameLst>
                                          <p:attrName>style.visibility</p:attrName>
                                        </p:attrNameLst>
                                      </p:cBhvr>
                                      <p:to>
                                        <p:strVal val="visible"/>
                                      </p:to>
                                    </p:set>
                                    <p:animEffect filter="fade" transition="in">
                                      <p:cBhvr>
                                        <p:cTn dur="1000"/>
                                        <p:tgtEl>
                                          <p:spTgt spid="2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3" st="3"/>
                                            </p:txEl>
                                          </p:spTgt>
                                        </p:tgtEl>
                                        <p:attrNameLst>
                                          <p:attrName>style.visibility</p:attrName>
                                        </p:attrNameLst>
                                      </p:cBhvr>
                                      <p:to>
                                        <p:strVal val="visible"/>
                                      </p:to>
                                    </p:set>
                                    <p:animEffect filter="fade" transition="in">
                                      <p:cBhvr>
                                        <p:cTn dur="1000"/>
                                        <p:tgtEl>
                                          <p:spTgt spid="27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4" st="4"/>
                                            </p:txEl>
                                          </p:spTgt>
                                        </p:tgtEl>
                                        <p:attrNameLst>
                                          <p:attrName>style.visibility</p:attrName>
                                        </p:attrNameLst>
                                      </p:cBhvr>
                                      <p:to>
                                        <p:strVal val="visible"/>
                                      </p:to>
                                    </p:set>
                                    <p:animEffect filter="fade" transition="in">
                                      <p:cBhvr>
                                        <p:cTn dur="1000"/>
                                        <p:tgtEl>
                                          <p:spTgt spid="27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5" st="5"/>
                                            </p:txEl>
                                          </p:spTgt>
                                        </p:tgtEl>
                                        <p:attrNameLst>
                                          <p:attrName>style.visibility</p:attrName>
                                        </p:attrNameLst>
                                      </p:cBhvr>
                                      <p:to>
                                        <p:strVal val="visible"/>
                                      </p:to>
                                    </p:set>
                                    <p:animEffect filter="fade" transition="in">
                                      <p:cBhvr>
                                        <p:cTn dur="1000"/>
                                        <p:tgtEl>
                                          <p:spTgt spid="27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348" name="Google Shape;348;p5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Actors are more general than target points</a:t>
            </a:r>
            <a:endParaRPr/>
          </a:p>
          <a:p>
            <a:pPr indent="-800100" lvl="0" marL="914400" rtl="0" algn="l">
              <a:spcBef>
                <a:spcPts val="0"/>
              </a:spcBef>
              <a:spcAft>
                <a:spcPts val="0"/>
              </a:spcAft>
              <a:buSzPts val="5400"/>
              <a:buChar char="●"/>
            </a:pPr>
            <a:r>
              <a:rPr lang="en-GB"/>
              <a:t>How to select an actor from another actor</a:t>
            </a:r>
            <a:endParaRPr/>
          </a:p>
          <a:p>
            <a:pPr indent="-800100" lvl="0" marL="914400" rtl="0" algn="l">
              <a:spcBef>
                <a:spcPts val="0"/>
              </a:spcBef>
              <a:spcAft>
                <a:spcPts val="0"/>
              </a:spcAft>
              <a:buSzPts val="5400"/>
              <a:buChar char="●"/>
            </a:pPr>
            <a:r>
              <a:rPr lang="en-GB"/>
              <a:t>Getting the AI Controller to set Blackboard data</a:t>
            </a:r>
            <a:endParaRPr/>
          </a:p>
          <a:p>
            <a:pPr indent="-800100" lvl="0" marL="914400" rtl="0" algn="l">
              <a:spcBef>
                <a:spcPts val="0"/>
              </a:spcBef>
              <a:spcAft>
                <a:spcPts val="0"/>
              </a:spcAft>
              <a:buSzPts val="5400"/>
              <a:buChar char="●"/>
            </a:pPr>
            <a:r>
              <a:rPr lang="en-GB"/>
              <a:t>Testing our characters go to a set waypoint.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1000"/>
                                        <p:tgtEl>
                                          <p:spTgt spid="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1000"/>
                                        <p:tgtEl>
                                          <p:spTgt spid="3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animEffect filter="fade" transition="in">
                                      <p:cBhvr>
                                        <p:cTn dur="1000"/>
                                        <p:tgtEl>
                                          <p:spTgt spid="3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animEffect filter="fade" transition="in">
                                      <p:cBhvr>
                                        <p:cTn dur="1000"/>
                                        <p:tgtEl>
                                          <p:spTgt spid="3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5"/>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Get AI Going to First Targets</a:t>
            </a:r>
            <a:endParaRPr/>
          </a:p>
        </p:txBody>
      </p:sp>
      <p:sp>
        <p:nvSpPr>
          <p:cNvPr id="354" name="Google Shape;354;p55"/>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Find index 0 from the array</a:t>
            </a:r>
            <a:endParaRPr/>
          </a:p>
          <a:p>
            <a:pPr indent="-800100" lvl="0" marL="914400" rtl="0" algn="l">
              <a:spcBef>
                <a:spcPts val="0"/>
              </a:spcBef>
              <a:spcAft>
                <a:spcPts val="0"/>
              </a:spcAft>
              <a:buSzPts val="5400"/>
              <a:buChar char="●"/>
            </a:pPr>
            <a:r>
              <a:rPr lang="en-GB"/>
              <a:t>Set the Waypoint Blackboard key</a:t>
            </a:r>
            <a:endParaRPr/>
          </a:p>
          <a:p>
            <a:pPr indent="-800100" lvl="0" marL="914400" rtl="0" algn="l">
              <a:spcBef>
                <a:spcPts val="0"/>
              </a:spcBef>
              <a:spcAft>
                <a:spcPts val="0"/>
              </a:spcAft>
              <a:buSzPts val="5400"/>
              <a:buChar char="●"/>
            </a:pPr>
            <a:r>
              <a:rPr lang="en-GB"/>
              <a:t>Check both guards to go their first waypoint.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10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1000"/>
                                        <p:tgtEl>
                                          <p:spTgt spid="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animEffect filter="fade" transition="in">
                                      <p:cBhvr>
                                        <p:cTn dur="1000"/>
                                        <p:tgtEl>
                                          <p:spTgt spid="3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Options for Grouping Actors</a:t>
            </a:r>
            <a:endParaRPr/>
          </a:p>
        </p:txBody>
      </p:sp>
      <p:sp>
        <p:nvSpPr>
          <p:cNvPr id="360" name="Google Shape;360;p5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Testing Grounds GDD</a:t>
            </a:r>
            <a:endParaRPr/>
          </a:p>
        </p:txBody>
      </p:sp>
      <p:sp>
        <p:nvSpPr>
          <p:cNvPr id="98" name="Google Shape;98;p2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4.12.5</a:t>
            </a:r>
            <a:endParaRPr sz="36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366" name="Google Shape;366;p5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layers (usually used for visibility)</a:t>
            </a:r>
            <a:endParaRPr/>
          </a:p>
          <a:p>
            <a:pPr indent="-800100" lvl="0" marL="914400" rtl="0" algn="l">
              <a:spcBef>
                <a:spcPts val="0"/>
              </a:spcBef>
              <a:spcAft>
                <a:spcPts val="0"/>
              </a:spcAft>
              <a:buSzPts val="5400"/>
              <a:buChar char="●"/>
            </a:pPr>
            <a:r>
              <a:rPr lang="en-GB"/>
              <a:t>Use groups as a simple multi-select tool</a:t>
            </a:r>
            <a:endParaRPr/>
          </a:p>
          <a:p>
            <a:pPr indent="-800100" lvl="0" marL="914400" rtl="0" algn="l">
              <a:spcBef>
                <a:spcPts val="0"/>
              </a:spcBef>
              <a:spcAft>
                <a:spcPts val="0"/>
              </a:spcAft>
              <a:buSzPts val="5400"/>
              <a:buChar char="●"/>
            </a:pPr>
            <a:r>
              <a:rPr lang="en-GB"/>
              <a:t>Use tags, can be flexible but easy to forget</a:t>
            </a:r>
            <a:endParaRPr/>
          </a:p>
          <a:p>
            <a:pPr indent="-800100" lvl="0" marL="914400" rtl="0" algn="l">
              <a:spcBef>
                <a:spcPts val="0"/>
              </a:spcBef>
              <a:spcAft>
                <a:spcPts val="0"/>
              </a:spcAft>
              <a:buSzPts val="5400"/>
              <a:buChar char="●"/>
            </a:pPr>
            <a:r>
              <a:rPr lang="en-GB"/>
              <a:t>Use a parent Empty Actor, or a Folder</a:t>
            </a:r>
            <a:endParaRPr/>
          </a:p>
          <a:p>
            <a:pPr indent="-800100" lvl="0" marL="914400" rtl="0" algn="l">
              <a:spcBef>
                <a:spcPts val="0"/>
              </a:spcBef>
              <a:spcAft>
                <a:spcPts val="0"/>
              </a:spcAft>
              <a:buSzPts val="5400"/>
              <a:buChar char="●"/>
            </a:pPr>
            <a:r>
              <a:rPr lang="en-GB"/>
              <a:t>Group on game object (e.g. array on NPC)</a:t>
            </a:r>
            <a:endParaRPr/>
          </a:p>
          <a:p>
            <a:pPr indent="-800100" lvl="0" marL="914400" rtl="0" algn="l">
              <a:spcBef>
                <a:spcPts val="0"/>
              </a:spcBef>
              <a:spcAft>
                <a:spcPts val="0"/>
              </a:spcAft>
              <a:buSzPts val="5400"/>
              <a:buChar char="●"/>
            </a:pPr>
            <a:r>
              <a:rPr lang="en-GB"/>
              <a:t>The key is to know the pros and cons.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animEffect filter="fade" transition="in">
                                      <p:cBhvr>
                                        <p:cTn dur="1000"/>
                                        <p:tgtEl>
                                          <p:spTgt spid="3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animEffect filter="fade" transition="in">
                                      <p:cBhvr>
                                        <p:cTn dur="1000"/>
                                        <p:tgtEl>
                                          <p:spTgt spid="3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2" st="2"/>
                                            </p:txEl>
                                          </p:spTgt>
                                        </p:tgtEl>
                                        <p:attrNameLst>
                                          <p:attrName>style.visibility</p:attrName>
                                        </p:attrNameLst>
                                      </p:cBhvr>
                                      <p:to>
                                        <p:strVal val="visible"/>
                                      </p:to>
                                    </p:set>
                                    <p:animEffect filter="fade" transition="in">
                                      <p:cBhvr>
                                        <p:cTn dur="1000"/>
                                        <p:tgtEl>
                                          <p:spTgt spid="3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3" st="3"/>
                                            </p:txEl>
                                          </p:spTgt>
                                        </p:tgtEl>
                                        <p:attrNameLst>
                                          <p:attrName>style.visibility</p:attrName>
                                        </p:attrNameLst>
                                      </p:cBhvr>
                                      <p:to>
                                        <p:strVal val="visible"/>
                                      </p:to>
                                    </p:set>
                                    <p:animEffect filter="fade" transition="in">
                                      <p:cBhvr>
                                        <p:cTn dur="1000"/>
                                        <p:tgtEl>
                                          <p:spTgt spid="3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4" st="4"/>
                                            </p:txEl>
                                          </p:spTgt>
                                        </p:tgtEl>
                                        <p:attrNameLst>
                                          <p:attrName>style.visibility</p:attrName>
                                        </p:attrNameLst>
                                      </p:cBhvr>
                                      <p:to>
                                        <p:strVal val="visible"/>
                                      </p:to>
                                    </p:set>
                                    <p:animEffect filter="fade" transition="in">
                                      <p:cBhvr>
                                        <p:cTn dur="1000"/>
                                        <p:tgtEl>
                                          <p:spTgt spid="3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5" st="5"/>
                                            </p:txEl>
                                          </p:spTgt>
                                        </p:tgtEl>
                                        <p:attrNameLst>
                                          <p:attrName>style.visibility</p:attrName>
                                        </p:attrNameLst>
                                      </p:cBhvr>
                                      <p:to>
                                        <p:strVal val="visible"/>
                                      </p:to>
                                    </p:set>
                                    <p:animEffect filter="fade" transition="in">
                                      <p:cBhvr>
                                        <p:cTn dur="1000"/>
                                        <p:tgtEl>
                                          <p:spTgt spid="36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Explain a Grouping Choice</a:t>
            </a:r>
            <a:endParaRPr/>
          </a:p>
        </p:txBody>
      </p:sp>
      <p:sp>
        <p:nvSpPr>
          <p:cNvPr id="372" name="Google Shape;372;p5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Pick a grouping choice for patrol points</a:t>
            </a:r>
            <a:endParaRPr/>
          </a:p>
          <a:p>
            <a:pPr indent="-800100" lvl="0" marL="914400" rtl="0" algn="l">
              <a:spcBef>
                <a:spcPts val="0"/>
              </a:spcBef>
              <a:spcAft>
                <a:spcPts val="0"/>
              </a:spcAft>
              <a:buSzPts val="5400"/>
              <a:buChar char="●"/>
            </a:pPr>
            <a:r>
              <a:rPr lang="en-GB"/>
              <a:t>Don’t worry about how we’re already doing things</a:t>
            </a:r>
            <a:endParaRPr/>
          </a:p>
          <a:p>
            <a:pPr indent="-800100" lvl="0" marL="914400" rtl="0" algn="l">
              <a:spcBef>
                <a:spcPts val="0"/>
              </a:spcBef>
              <a:spcAft>
                <a:spcPts val="0"/>
              </a:spcAft>
              <a:buSzPts val="5400"/>
              <a:buChar char="●"/>
            </a:pPr>
            <a:r>
              <a:rPr lang="en-GB"/>
              <a:t>Click “Lecture Discussions” in Resources</a:t>
            </a:r>
            <a:endParaRPr/>
          </a:p>
          <a:p>
            <a:pPr indent="-800100" lvl="0" marL="914400" rtl="0" algn="l">
              <a:spcBef>
                <a:spcPts val="0"/>
              </a:spcBef>
              <a:spcAft>
                <a:spcPts val="0"/>
              </a:spcAft>
              <a:buSzPts val="5400"/>
              <a:buChar char="●"/>
            </a:pPr>
            <a:r>
              <a:rPr lang="en-GB"/>
              <a:t>Share your thoughts with others</a:t>
            </a:r>
            <a:endParaRPr/>
          </a:p>
          <a:p>
            <a:pPr indent="-800100" lvl="0" marL="914400" rtl="0" algn="l">
              <a:spcBef>
                <a:spcPts val="0"/>
              </a:spcBef>
              <a:spcAft>
                <a:spcPts val="0"/>
              </a:spcAft>
              <a:buSzPts val="5400"/>
              <a:buChar char="●"/>
            </a:pPr>
            <a:r>
              <a:rPr lang="en-GB"/>
              <a:t>I’ll pick one and carry-on with that</a:t>
            </a:r>
            <a:endParaRPr/>
          </a:p>
          <a:p>
            <a:pPr indent="-800100" lvl="0" marL="914400" rtl="0" algn="l">
              <a:spcBef>
                <a:spcPts val="0"/>
              </a:spcBef>
              <a:spcAft>
                <a:spcPts val="0"/>
              </a:spcAft>
              <a:buSzPts val="5400"/>
              <a:buChar char="●"/>
            </a:pPr>
            <a:r>
              <a:rPr lang="en-GB"/>
              <a:t>The purpose is to think about 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Effect filter="fade" transition="in">
                                      <p:cBhvr>
                                        <p:cTn dur="1000"/>
                                        <p:tgtEl>
                                          <p:spTgt spid="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animEffect filter="fade" transition="in">
                                      <p:cBhvr>
                                        <p:cTn dur="1000"/>
                                        <p:tgtEl>
                                          <p:spTgt spid="3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animEffect filter="fade" transition="in">
                                      <p:cBhvr>
                                        <p:cTn dur="1000"/>
                                        <p:tgtEl>
                                          <p:spTgt spid="3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animEffect filter="fade" transition="in">
                                      <p:cBhvr>
                                        <p:cTn dur="1000"/>
                                        <p:tgtEl>
                                          <p:spTgt spid="3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animEffect filter="fade" transition="in">
                                      <p:cBhvr>
                                        <p:cTn dur="1000"/>
                                        <p:tgtEl>
                                          <p:spTgt spid="3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animEffect filter="fade" transition="in">
                                      <p:cBhvr>
                                        <p:cTn dur="1000"/>
                                        <p:tgtEl>
                                          <p:spTgt spid="37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Blueprint Behaviour Tree Tasks</a:t>
            </a:r>
            <a:endParaRPr/>
          </a:p>
        </p:txBody>
      </p:sp>
      <p:sp>
        <p:nvSpPr>
          <p:cNvPr id="378" name="Google Shape;378;p5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384" name="Google Shape;384;p6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How to use Blackboard Key Selector variables</a:t>
            </a:r>
            <a:endParaRPr/>
          </a:p>
          <a:p>
            <a:pPr indent="-800100" lvl="0" marL="914400" rtl="0" algn="l">
              <a:spcBef>
                <a:spcPts val="0"/>
              </a:spcBef>
              <a:spcAft>
                <a:spcPts val="0"/>
              </a:spcAft>
              <a:buSzPts val="5400"/>
              <a:buChar char="●"/>
            </a:pPr>
            <a:r>
              <a:rPr lang="en-GB"/>
              <a:t>Creating new Tasks in Behaviour Trees</a:t>
            </a:r>
            <a:endParaRPr/>
          </a:p>
          <a:p>
            <a:pPr indent="-800100" lvl="0" marL="914400" rtl="0" algn="l">
              <a:spcBef>
                <a:spcPts val="0"/>
              </a:spcBef>
              <a:spcAft>
                <a:spcPts val="0"/>
              </a:spcAft>
              <a:buSzPts val="5400"/>
              <a:buChar char="●"/>
            </a:pPr>
            <a:r>
              <a:rPr lang="en-GB"/>
              <a:t>Pseudocode programming in Blueprint</a:t>
            </a:r>
            <a:endParaRPr/>
          </a:p>
          <a:p>
            <a:pPr indent="-800100" lvl="0" marL="914400" rtl="0" algn="l">
              <a:spcBef>
                <a:spcPts val="0"/>
              </a:spcBef>
              <a:spcAft>
                <a:spcPts val="0"/>
              </a:spcAft>
              <a:buSzPts val="5400"/>
              <a:buChar char="●"/>
            </a:pPr>
            <a:r>
              <a:rPr lang="en-GB"/>
              <a:t>How to use the Execute AI node</a:t>
            </a:r>
            <a:endParaRPr/>
          </a:p>
          <a:p>
            <a:pPr indent="-800100" lvl="0" marL="914400" rtl="0" algn="l">
              <a:spcBef>
                <a:spcPts val="0"/>
              </a:spcBef>
              <a:spcAft>
                <a:spcPts val="0"/>
              </a:spcAft>
              <a:buSzPts val="5400"/>
              <a:buChar char="●"/>
            </a:pPr>
            <a:r>
              <a:rPr lang="en-GB"/>
              <a:t>How to use the Finish Execute node.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animEffect filter="fade" transition="in">
                                      <p:cBhvr>
                                        <p:cTn dur="1000"/>
                                        <p:tgtEl>
                                          <p:spTgt spid="3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animEffect filter="fade" transition="in">
                                      <p:cBhvr>
                                        <p:cTn dur="1000"/>
                                        <p:tgtEl>
                                          <p:spTgt spid="3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animEffect filter="fade" transition="in">
                                      <p:cBhvr>
                                        <p:cTn dur="1000"/>
                                        <p:tgtEl>
                                          <p:spTgt spid="3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animEffect filter="fade" transition="in">
                                      <p:cBhvr>
                                        <p:cTn dur="1000"/>
                                        <p:tgtEl>
                                          <p:spTgt spid="3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animEffect filter="fade" transition="in">
                                      <p:cBhvr>
                                        <p:cTn dur="1000"/>
                                        <p:tgtEl>
                                          <p:spTgt spid="3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Set Next Waypoint</a:t>
            </a:r>
            <a:endParaRPr/>
          </a:p>
        </p:txBody>
      </p:sp>
      <p:sp>
        <p:nvSpPr>
          <p:cNvPr id="390" name="Google Shape;390;p6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Get the functionality we had back</a:t>
            </a:r>
            <a:endParaRPr/>
          </a:p>
          <a:p>
            <a:pPr indent="-800100" lvl="0" marL="914400" rtl="0" algn="l">
              <a:spcBef>
                <a:spcPts val="0"/>
              </a:spcBef>
              <a:spcAft>
                <a:spcPts val="0"/>
              </a:spcAft>
              <a:buSzPts val="5400"/>
              <a:buChar char="●"/>
            </a:pPr>
            <a:r>
              <a:rPr lang="en-GB"/>
              <a:t>Just go to the first waypoint</a:t>
            </a:r>
            <a:endParaRPr/>
          </a:p>
          <a:p>
            <a:pPr indent="-800100" lvl="0" marL="914400" rtl="0" algn="l">
              <a:spcBef>
                <a:spcPts val="0"/>
              </a:spcBef>
              <a:spcAft>
                <a:spcPts val="0"/>
              </a:spcAft>
              <a:buSzPts val="5400"/>
              <a:buChar char="●"/>
            </a:pPr>
            <a:r>
              <a:rPr lang="en-GB"/>
              <a:t>You can assume the index initialises to 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animEffect filter="fade" transition="in">
                                      <p:cBhvr>
                                        <p:cTn dur="1000"/>
                                        <p:tgtEl>
                                          <p:spTgt spid="3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animEffect filter="fade" transition="in">
                                      <p:cBhvr>
                                        <p:cTn dur="1000"/>
                                        <p:tgtEl>
                                          <p:spTgt spid="3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animEffect filter="fade" transition="in">
                                      <p:cBhvr>
                                        <p:cTn dur="1000"/>
                                        <p:tgtEl>
                                          <p:spTgt spid="3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Modular Arithmetic &amp; Cycles</a:t>
            </a:r>
            <a:endParaRPr/>
          </a:p>
        </p:txBody>
      </p:sp>
      <p:sp>
        <p:nvSpPr>
          <p:cNvPr id="396" name="Google Shape;396;p6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402" name="Google Shape;402;p6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1000"/>
                                        <p:tgtEl>
                                          <p:spTgt spid="40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About the Modulus Operator</a:t>
            </a:r>
            <a:endParaRPr/>
          </a:p>
        </p:txBody>
      </p:sp>
      <p:sp>
        <p:nvSpPr>
          <p:cNvPr id="408" name="Google Shape;408;p6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 operator is the </a:t>
            </a:r>
            <a:r>
              <a:rPr b="1" lang="en-GB"/>
              <a:t>REMAINDER</a:t>
            </a:r>
            <a:r>
              <a:rPr lang="en-GB"/>
              <a:t> of a division</a:t>
            </a:r>
            <a:endParaRPr/>
          </a:p>
          <a:p>
            <a:pPr indent="-800100" lvl="0" marL="914400" rtl="0" algn="l">
              <a:spcBef>
                <a:spcPts val="0"/>
              </a:spcBef>
              <a:spcAft>
                <a:spcPts val="0"/>
              </a:spcAft>
              <a:buSzPts val="5400"/>
              <a:buChar char="●"/>
            </a:pPr>
            <a:r>
              <a:rPr b="1" lang="en-GB"/>
              <a:t>1%3 = 0 + </a:t>
            </a:r>
            <a:r>
              <a:rPr b="1" lang="en-GB">
                <a:solidFill>
                  <a:srgbClr val="FFFF00"/>
                </a:solidFill>
              </a:rPr>
              <a:t>1</a:t>
            </a:r>
            <a:r>
              <a:rPr b="1" lang="en-GB"/>
              <a:t>/3 so the modulus is 1</a:t>
            </a:r>
            <a:endParaRPr/>
          </a:p>
          <a:p>
            <a:pPr indent="-800100" lvl="0" marL="914400" rtl="0" algn="l">
              <a:spcBef>
                <a:spcPts val="0"/>
              </a:spcBef>
              <a:spcAft>
                <a:spcPts val="0"/>
              </a:spcAft>
              <a:buSzPts val="5400"/>
              <a:buChar char="●"/>
            </a:pPr>
            <a:r>
              <a:rPr b="1" lang="en-GB"/>
              <a:t>2%3 = 0 + </a:t>
            </a:r>
            <a:r>
              <a:rPr b="1" lang="en-GB">
                <a:solidFill>
                  <a:srgbClr val="FFFF00"/>
                </a:solidFill>
              </a:rPr>
              <a:t>2</a:t>
            </a:r>
            <a:r>
              <a:rPr b="1" lang="en-GB"/>
              <a:t>/3 </a:t>
            </a:r>
            <a:r>
              <a:rPr b="1" lang="en-GB">
                <a:solidFill>
                  <a:schemeClr val="lt1"/>
                </a:solidFill>
              </a:rPr>
              <a:t>so the modulus is 2</a:t>
            </a:r>
            <a:endParaRPr b="1"/>
          </a:p>
          <a:p>
            <a:pPr indent="-800100" lvl="0" marL="914400" rtl="0" algn="l">
              <a:spcBef>
                <a:spcPts val="0"/>
              </a:spcBef>
              <a:spcAft>
                <a:spcPts val="0"/>
              </a:spcAft>
              <a:buSzPts val="5400"/>
              <a:buChar char="●"/>
            </a:pPr>
            <a:r>
              <a:rPr b="1" lang="en-GB"/>
              <a:t>3%3 = 1 + </a:t>
            </a:r>
            <a:r>
              <a:rPr b="1" lang="en-GB">
                <a:solidFill>
                  <a:srgbClr val="FFFF00"/>
                </a:solidFill>
              </a:rPr>
              <a:t>0</a:t>
            </a:r>
            <a:r>
              <a:rPr b="1" lang="en-GB"/>
              <a:t>/3 </a:t>
            </a:r>
            <a:r>
              <a:rPr b="1" lang="en-GB">
                <a:solidFill>
                  <a:schemeClr val="lt1"/>
                </a:solidFill>
              </a:rPr>
              <a:t>so the modulus is 0</a:t>
            </a:r>
            <a:endParaRPr b="1">
              <a:solidFill>
                <a:schemeClr val="lt1"/>
              </a:solidFill>
            </a:endParaRPr>
          </a:p>
          <a:p>
            <a:pPr indent="-800100" lvl="0" marL="914400" rtl="0" algn="l">
              <a:spcBef>
                <a:spcPts val="0"/>
              </a:spcBef>
              <a:spcAft>
                <a:spcPts val="0"/>
              </a:spcAft>
              <a:buClr>
                <a:schemeClr val="lt1"/>
              </a:buClr>
              <a:buSzPts val="5400"/>
              <a:buChar char="●"/>
            </a:pPr>
            <a:r>
              <a:rPr b="1" lang="en-GB">
                <a:solidFill>
                  <a:schemeClr val="lt1"/>
                </a:solidFill>
              </a:rPr>
              <a:t>5%3 = 1 + </a:t>
            </a:r>
            <a:r>
              <a:rPr b="1" lang="en-GB">
                <a:solidFill>
                  <a:srgbClr val="FFFF00"/>
                </a:solidFill>
              </a:rPr>
              <a:t>2</a:t>
            </a:r>
            <a:r>
              <a:rPr b="1" lang="en-GB">
                <a:solidFill>
                  <a:schemeClr val="lt1"/>
                </a:solidFill>
              </a:rPr>
              <a:t>/3</a:t>
            </a:r>
            <a:r>
              <a:rPr b="1" lang="en-GB">
                <a:solidFill>
                  <a:schemeClr val="lt1"/>
                </a:solidFill>
              </a:rPr>
              <a:t> so the modulus is 2</a:t>
            </a:r>
            <a:endParaRPr b="1">
              <a:solidFill>
                <a:schemeClr val="lt1"/>
              </a:solidFill>
            </a:endParaRPr>
          </a:p>
          <a:p>
            <a:pPr indent="-800100" lvl="0" marL="914400" rtl="0" algn="l">
              <a:spcBef>
                <a:spcPts val="0"/>
              </a:spcBef>
              <a:spcAft>
                <a:spcPts val="0"/>
              </a:spcAft>
              <a:buClr>
                <a:schemeClr val="lt1"/>
              </a:buClr>
              <a:buSzPts val="5400"/>
              <a:buChar char="●"/>
            </a:pPr>
            <a:r>
              <a:rPr b="1" lang="en-GB">
                <a:solidFill>
                  <a:schemeClr val="lt1"/>
                </a:solidFill>
              </a:rPr>
              <a:t>7%3 = 2 + </a:t>
            </a:r>
            <a:r>
              <a:rPr b="1" lang="en-GB">
                <a:solidFill>
                  <a:srgbClr val="FFFF00"/>
                </a:solidFill>
              </a:rPr>
              <a:t>1</a:t>
            </a:r>
            <a:r>
              <a:rPr b="1" lang="en-GB">
                <a:solidFill>
                  <a:schemeClr val="lt1"/>
                </a:solidFill>
              </a:rPr>
              <a:t>/3</a:t>
            </a:r>
            <a:r>
              <a:rPr b="1" lang="en-GB">
                <a:solidFill>
                  <a:schemeClr val="lt1"/>
                </a:solidFill>
              </a:rPr>
              <a:t> so the modulus is 1</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1000"/>
                                        <p:tgtEl>
                                          <p:spTgt spid="4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Effect filter="fade" transition="in">
                                      <p:cBhvr>
                                        <p:cTn dur="1000"/>
                                        <p:tgtEl>
                                          <p:spTgt spid="4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Effect filter="fade" transition="in">
                                      <p:cBhvr>
                                        <p:cTn dur="1000"/>
                                        <p:tgtEl>
                                          <p:spTgt spid="4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Effect filter="fade" transition="in">
                                      <p:cBhvr>
                                        <p:cTn dur="1000"/>
                                        <p:tgtEl>
                                          <p:spTgt spid="4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animEffect filter="fade" transition="in">
                                      <p:cBhvr>
                                        <p:cTn dur="1000"/>
                                        <p:tgtEl>
                                          <p:spTgt spid="4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5" st="5"/>
                                            </p:txEl>
                                          </p:spTgt>
                                        </p:tgtEl>
                                        <p:attrNameLst>
                                          <p:attrName>style.visibility</p:attrName>
                                        </p:attrNameLst>
                                      </p:cBhvr>
                                      <p:to>
                                        <p:strVal val="visible"/>
                                      </p:to>
                                    </p:set>
                                    <p:animEffect filter="fade" transition="in">
                                      <p:cBhvr>
                                        <p:cTn dur="1000"/>
                                        <p:tgtEl>
                                          <p:spTgt spid="40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Using Modulus to Cycle</a:t>
            </a:r>
            <a:endParaRPr/>
          </a:p>
        </p:txBody>
      </p:sp>
      <p:sp>
        <p:nvSpPr>
          <p:cNvPr id="414" name="Google Shape;414;p65"/>
          <p:cNvSpPr/>
          <p:nvPr/>
        </p:nvSpPr>
        <p:spPr>
          <a:xfrm>
            <a:off x="5615700" y="2644600"/>
            <a:ext cx="5830800" cy="583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 name="Google Shape;415;p65"/>
          <p:cNvSpPr/>
          <p:nvPr/>
        </p:nvSpPr>
        <p:spPr>
          <a:xfrm>
            <a:off x="6664800" y="3693700"/>
            <a:ext cx="3732600" cy="3732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16" name="Google Shape;416;p65"/>
          <p:cNvCxnSpPr>
            <a:stCxn id="414" idx="0"/>
            <a:endCxn id="415" idx="0"/>
          </p:cNvCxnSpPr>
          <p:nvPr/>
        </p:nvCxnSpPr>
        <p:spPr>
          <a:xfrm>
            <a:off x="8531100" y="2644600"/>
            <a:ext cx="0" cy="1049100"/>
          </a:xfrm>
          <a:prstGeom prst="straightConnector1">
            <a:avLst/>
          </a:prstGeom>
          <a:noFill/>
          <a:ln cap="flat" cmpd="sng" w="28575">
            <a:solidFill>
              <a:schemeClr val="dk2"/>
            </a:solidFill>
            <a:prstDash val="solid"/>
            <a:round/>
            <a:headEnd len="med" w="med" type="none"/>
            <a:tailEnd len="med" w="med" type="none"/>
          </a:ln>
        </p:spPr>
      </p:cxnSp>
      <p:cxnSp>
        <p:nvCxnSpPr>
          <p:cNvPr id="417" name="Google Shape;417;p65"/>
          <p:cNvCxnSpPr>
            <a:stCxn id="414" idx="7"/>
            <a:endCxn id="415" idx="7"/>
          </p:cNvCxnSpPr>
          <p:nvPr/>
        </p:nvCxnSpPr>
        <p:spPr>
          <a:xfrm flipH="1">
            <a:off x="9850699" y="3498501"/>
            <a:ext cx="741900" cy="741900"/>
          </a:xfrm>
          <a:prstGeom prst="straightConnector1">
            <a:avLst/>
          </a:prstGeom>
          <a:noFill/>
          <a:ln cap="flat" cmpd="sng" w="28575">
            <a:solidFill>
              <a:schemeClr val="dk2"/>
            </a:solidFill>
            <a:prstDash val="solid"/>
            <a:round/>
            <a:headEnd len="med" w="med" type="none"/>
            <a:tailEnd len="med" w="med" type="none"/>
          </a:ln>
        </p:spPr>
      </p:cxnSp>
      <p:cxnSp>
        <p:nvCxnSpPr>
          <p:cNvPr id="418" name="Google Shape;418;p65"/>
          <p:cNvCxnSpPr>
            <a:stCxn id="414" idx="6"/>
            <a:endCxn id="415" idx="6"/>
          </p:cNvCxnSpPr>
          <p:nvPr/>
        </p:nvCxnSpPr>
        <p:spPr>
          <a:xfrm rot="10800000">
            <a:off x="10397400" y="5560000"/>
            <a:ext cx="1049100" cy="0"/>
          </a:xfrm>
          <a:prstGeom prst="straightConnector1">
            <a:avLst/>
          </a:prstGeom>
          <a:noFill/>
          <a:ln cap="flat" cmpd="sng" w="28575">
            <a:solidFill>
              <a:schemeClr val="dk2"/>
            </a:solidFill>
            <a:prstDash val="solid"/>
            <a:round/>
            <a:headEnd len="med" w="med" type="none"/>
            <a:tailEnd len="med" w="med" type="none"/>
          </a:ln>
        </p:spPr>
      </p:cxnSp>
      <p:cxnSp>
        <p:nvCxnSpPr>
          <p:cNvPr id="419" name="Google Shape;419;p65"/>
          <p:cNvCxnSpPr>
            <a:stCxn id="414" idx="5"/>
            <a:endCxn id="415" idx="5"/>
          </p:cNvCxnSpPr>
          <p:nvPr/>
        </p:nvCxnSpPr>
        <p:spPr>
          <a:xfrm rot="10800000">
            <a:off x="9850699" y="6879599"/>
            <a:ext cx="741900" cy="741900"/>
          </a:xfrm>
          <a:prstGeom prst="straightConnector1">
            <a:avLst/>
          </a:prstGeom>
          <a:noFill/>
          <a:ln cap="flat" cmpd="sng" w="28575">
            <a:solidFill>
              <a:schemeClr val="dk2"/>
            </a:solidFill>
            <a:prstDash val="solid"/>
            <a:round/>
            <a:headEnd len="med" w="med" type="none"/>
            <a:tailEnd len="med" w="med" type="none"/>
          </a:ln>
        </p:spPr>
      </p:cxnSp>
      <p:cxnSp>
        <p:nvCxnSpPr>
          <p:cNvPr id="420" name="Google Shape;420;p65"/>
          <p:cNvCxnSpPr>
            <a:stCxn id="414" idx="4"/>
            <a:endCxn id="415" idx="4"/>
          </p:cNvCxnSpPr>
          <p:nvPr/>
        </p:nvCxnSpPr>
        <p:spPr>
          <a:xfrm rot="10800000">
            <a:off x="8531100" y="7426300"/>
            <a:ext cx="0" cy="1049100"/>
          </a:xfrm>
          <a:prstGeom prst="straightConnector1">
            <a:avLst/>
          </a:prstGeom>
          <a:noFill/>
          <a:ln cap="flat" cmpd="sng" w="28575">
            <a:solidFill>
              <a:schemeClr val="dk2"/>
            </a:solidFill>
            <a:prstDash val="solid"/>
            <a:round/>
            <a:headEnd len="med" w="med" type="none"/>
            <a:tailEnd len="med" w="med" type="none"/>
          </a:ln>
        </p:spPr>
      </p:cxnSp>
      <p:cxnSp>
        <p:nvCxnSpPr>
          <p:cNvPr id="421" name="Google Shape;421;p65"/>
          <p:cNvCxnSpPr>
            <a:stCxn id="414" idx="3"/>
            <a:endCxn id="415" idx="3"/>
          </p:cNvCxnSpPr>
          <p:nvPr/>
        </p:nvCxnSpPr>
        <p:spPr>
          <a:xfrm flipH="1" rot="10800000">
            <a:off x="6469601" y="6879599"/>
            <a:ext cx="741900" cy="741900"/>
          </a:xfrm>
          <a:prstGeom prst="straightConnector1">
            <a:avLst/>
          </a:prstGeom>
          <a:noFill/>
          <a:ln cap="flat" cmpd="sng" w="28575">
            <a:solidFill>
              <a:schemeClr val="dk2"/>
            </a:solidFill>
            <a:prstDash val="solid"/>
            <a:round/>
            <a:headEnd len="med" w="med" type="none"/>
            <a:tailEnd len="med" w="med" type="none"/>
          </a:ln>
        </p:spPr>
      </p:cxnSp>
      <p:cxnSp>
        <p:nvCxnSpPr>
          <p:cNvPr id="422" name="Google Shape;422;p65"/>
          <p:cNvCxnSpPr>
            <a:stCxn id="414" idx="2"/>
            <a:endCxn id="415" idx="2"/>
          </p:cNvCxnSpPr>
          <p:nvPr/>
        </p:nvCxnSpPr>
        <p:spPr>
          <a:xfrm>
            <a:off x="5615700" y="5560000"/>
            <a:ext cx="1049100" cy="0"/>
          </a:xfrm>
          <a:prstGeom prst="straightConnector1">
            <a:avLst/>
          </a:prstGeom>
          <a:noFill/>
          <a:ln cap="flat" cmpd="sng" w="28575">
            <a:solidFill>
              <a:schemeClr val="dk2"/>
            </a:solidFill>
            <a:prstDash val="solid"/>
            <a:round/>
            <a:headEnd len="med" w="med" type="none"/>
            <a:tailEnd len="med" w="med" type="none"/>
          </a:ln>
        </p:spPr>
      </p:cxnSp>
      <p:cxnSp>
        <p:nvCxnSpPr>
          <p:cNvPr id="423" name="Google Shape;423;p65"/>
          <p:cNvCxnSpPr>
            <a:stCxn id="414" idx="1"/>
            <a:endCxn id="415" idx="1"/>
          </p:cNvCxnSpPr>
          <p:nvPr/>
        </p:nvCxnSpPr>
        <p:spPr>
          <a:xfrm>
            <a:off x="6469601" y="3498501"/>
            <a:ext cx="741900" cy="741900"/>
          </a:xfrm>
          <a:prstGeom prst="straightConnector1">
            <a:avLst/>
          </a:prstGeom>
          <a:noFill/>
          <a:ln cap="flat" cmpd="sng" w="28575">
            <a:solidFill>
              <a:schemeClr val="dk2"/>
            </a:solidFill>
            <a:prstDash val="solid"/>
            <a:round/>
            <a:headEnd len="med" w="med" type="none"/>
            <a:tailEnd len="med" w="med" type="none"/>
          </a:ln>
        </p:spPr>
      </p:cxnSp>
      <p:sp>
        <p:nvSpPr>
          <p:cNvPr id="424" name="Google Shape;424;p65"/>
          <p:cNvSpPr txBox="1"/>
          <p:nvPr/>
        </p:nvSpPr>
        <p:spPr>
          <a:xfrm>
            <a:off x="9109400" y="3051500"/>
            <a:ext cx="741600" cy="7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t>0</a:t>
            </a:r>
            <a:endParaRPr b="1" sz="2800"/>
          </a:p>
        </p:txBody>
      </p:sp>
      <p:sp>
        <p:nvSpPr>
          <p:cNvPr id="425" name="Google Shape;425;p65"/>
          <p:cNvSpPr txBox="1"/>
          <p:nvPr/>
        </p:nvSpPr>
        <p:spPr>
          <a:xfrm>
            <a:off x="10325250" y="4240100"/>
            <a:ext cx="741600" cy="7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t>1</a:t>
            </a:r>
            <a:endParaRPr b="1" sz="2800"/>
          </a:p>
        </p:txBody>
      </p:sp>
      <p:sp>
        <p:nvSpPr>
          <p:cNvPr id="426" name="Google Shape;426;p65"/>
          <p:cNvSpPr txBox="1"/>
          <p:nvPr/>
        </p:nvSpPr>
        <p:spPr>
          <a:xfrm>
            <a:off x="10397100" y="6052300"/>
            <a:ext cx="741600" cy="7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t>2</a:t>
            </a:r>
            <a:endParaRPr b="1" sz="2800"/>
          </a:p>
        </p:txBody>
      </p:sp>
      <p:sp>
        <p:nvSpPr>
          <p:cNvPr id="427" name="Google Shape;427;p65"/>
          <p:cNvSpPr txBox="1"/>
          <p:nvPr/>
        </p:nvSpPr>
        <p:spPr>
          <a:xfrm>
            <a:off x="9109400" y="7426000"/>
            <a:ext cx="741600" cy="7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t>3</a:t>
            </a:r>
            <a:endParaRPr b="1" sz="2800"/>
          </a:p>
        </p:txBody>
      </p:sp>
      <p:sp>
        <p:nvSpPr>
          <p:cNvPr id="428" name="Google Shape;428;p65"/>
          <p:cNvSpPr txBox="1"/>
          <p:nvPr/>
        </p:nvSpPr>
        <p:spPr>
          <a:xfrm>
            <a:off x="7211200" y="7426000"/>
            <a:ext cx="741600" cy="7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t>4</a:t>
            </a:r>
            <a:endParaRPr b="1" sz="2800"/>
          </a:p>
        </p:txBody>
      </p:sp>
      <p:sp>
        <p:nvSpPr>
          <p:cNvPr id="429" name="Google Shape;429;p65"/>
          <p:cNvSpPr txBox="1"/>
          <p:nvPr/>
        </p:nvSpPr>
        <p:spPr>
          <a:xfrm>
            <a:off x="5923200" y="6052300"/>
            <a:ext cx="741600" cy="7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t>5</a:t>
            </a:r>
            <a:endParaRPr b="1" sz="2800"/>
          </a:p>
        </p:txBody>
      </p:sp>
      <p:sp>
        <p:nvSpPr>
          <p:cNvPr id="430" name="Google Shape;430;p65"/>
          <p:cNvSpPr txBox="1"/>
          <p:nvPr/>
        </p:nvSpPr>
        <p:spPr>
          <a:xfrm>
            <a:off x="5923200" y="4240100"/>
            <a:ext cx="741600" cy="7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t>6</a:t>
            </a:r>
            <a:endParaRPr b="1" sz="2800"/>
          </a:p>
        </p:txBody>
      </p:sp>
      <p:sp>
        <p:nvSpPr>
          <p:cNvPr id="431" name="Google Shape;431;p65"/>
          <p:cNvSpPr txBox="1"/>
          <p:nvPr/>
        </p:nvSpPr>
        <p:spPr>
          <a:xfrm>
            <a:off x="7211200" y="3051500"/>
            <a:ext cx="741600" cy="7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GB" sz="2800"/>
              <a:t>7</a:t>
            </a:r>
            <a:endParaRPr b="1" sz="2800"/>
          </a:p>
        </p:txBody>
      </p:sp>
      <p:sp>
        <p:nvSpPr>
          <p:cNvPr id="432" name="Google Shape;432;p65"/>
          <p:cNvSpPr txBox="1"/>
          <p:nvPr/>
        </p:nvSpPr>
        <p:spPr>
          <a:xfrm>
            <a:off x="9542600" y="2239800"/>
            <a:ext cx="1358400" cy="664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solidFill>
                  <a:srgbClr val="FFFFFF"/>
                </a:solidFill>
              </a:rPr>
              <a:t>8%8</a:t>
            </a:r>
            <a:endParaRPr sz="2800">
              <a:solidFill>
                <a:srgbClr val="FFFFFF"/>
              </a:solidFill>
            </a:endParaRPr>
          </a:p>
        </p:txBody>
      </p:sp>
      <p:sp>
        <p:nvSpPr>
          <p:cNvPr id="433" name="Google Shape;433;p65"/>
          <p:cNvSpPr txBox="1"/>
          <p:nvPr/>
        </p:nvSpPr>
        <p:spPr>
          <a:xfrm>
            <a:off x="11446500" y="4070750"/>
            <a:ext cx="1358400" cy="664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solidFill>
                  <a:srgbClr val="FFFFFF"/>
                </a:solidFill>
              </a:rPr>
              <a:t>9%8</a:t>
            </a:r>
            <a:endParaRPr sz="2800">
              <a:solidFill>
                <a:srgbClr val="FFFFFF"/>
              </a:solidFill>
            </a:endParaRPr>
          </a:p>
        </p:txBody>
      </p:sp>
      <p:sp>
        <p:nvSpPr>
          <p:cNvPr id="434" name="Google Shape;434;p65"/>
          <p:cNvSpPr txBox="1"/>
          <p:nvPr/>
        </p:nvSpPr>
        <p:spPr>
          <a:xfrm>
            <a:off x="11446500" y="6215100"/>
            <a:ext cx="1358400" cy="664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solidFill>
                  <a:srgbClr val="FFFFFF"/>
                </a:solidFill>
              </a:rPr>
              <a:t>10</a:t>
            </a:r>
            <a:r>
              <a:rPr lang="en-GB" sz="2800">
                <a:solidFill>
                  <a:srgbClr val="FFFFFF"/>
                </a:solidFill>
              </a:rPr>
              <a:t>%8</a:t>
            </a:r>
            <a:endParaRPr sz="2800">
              <a:solidFill>
                <a:srgbClr val="FFFFFF"/>
              </a:solidFill>
            </a:endParaRPr>
          </a:p>
        </p:txBody>
      </p:sp>
      <p:sp>
        <p:nvSpPr>
          <p:cNvPr id="435" name="Google Shape;435;p65"/>
          <p:cNvSpPr txBox="1"/>
          <p:nvPr/>
        </p:nvSpPr>
        <p:spPr>
          <a:xfrm>
            <a:off x="9508550" y="8362300"/>
            <a:ext cx="1358400" cy="664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solidFill>
                  <a:srgbClr val="FFFFFF"/>
                </a:solidFill>
              </a:rPr>
              <a:t>11%8</a:t>
            </a:r>
            <a:endParaRPr sz="2800">
              <a:solidFill>
                <a:srgbClr val="FFFFFF"/>
              </a:solidFill>
            </a:endParaRPr>
          </a:p>
        </p:txBody>
      </p:sp>
      <p:sp>
        <p:nvSpPr>
          <p:cNvPr id="436" name="Google Shape;436;p65"/>
          <p:cNvSpPr txBox="1"/>
          <p:nvPr/>
        </p:nvSpPr>
        <p:spPr>
          <a:xfrm>
            <a:off x="6161200" y="8362300"/>
            <a:ext cx="1358400" cy="664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solidFill>
                  <a:srgbClr val="FFFFFF"/>
                </a:solidFill>
              </a:rPr>
              <a:t>12%8</a:t>
            </a:r>
            <a:endParaRPr sz="2800">
              <a:solidFill>
                <a:srgbClr val="FFFFFF"/>
              </a:solidFill>
            </a:endParaRPr>
          </a:p>
        </p:txBody>
      </p:sp>
      <p:sp>
        <p:nvSpPr>
          <p:cNvPr id="437" name="Google Shape;437;p65"/>
          <p:cNvSpPr txBox="1"/>
          <p:nvPr/>
        </p:nvSpPr>
        <p:spPr>
          <a:xfrm>
            <a:off x="4257300" y="6215100"/>
            <a:ext cx="1358400" cy="664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solidFill>
                  <a:srgbClr val="FFFFFF"/>
                </a:solidFill>
              </a:rPr>
              <a:t>13%8</a:t>
            </a:r>
            <a:endParaRPr sz="2800">
              <a:solidFill>
                <a:srgbClr val="FFFFFF"/>
              </a:solidFill>
            </a:endParaRPr>
          </a:p>
        </p:txBody>
      </p:sp>
      <p:sp>
        <p:nvSpPr>
          <p:cNvPr id="438" name="Google Shape;438;p65"/>
          <p:cNvSpPr txBox="1"/>
          <p:nvPr/>
        </p:nvSpPr>
        <p:spPr>
          <a:xfrm>
            <a:off x="4257300" y="4070750"/>
            <a:ext cx="1358400" cy="664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solidFill>
                  <a:srgbClr val="FFFFFF"/>
                </a:solidFill>
              </a:rPr>
              <a:t>14%8</a:t>
            </a:r>
            <a:endParaRPr sz="2800">
              <a:solidFill>
                <a:srgbClr val="FFFFFF"/>
              </a:solidFill>
            </a:endParaRPr>
          </a:p>
        </p:txBody>
      </p:sp>
      <p:sp>
        <p:nvSpPr>
          <p:cNvPr id="439" name="Google Shape;439;p65"/>
          <p:cNvSpPr txBox="1"/>
          <p:nvPr/>
        </p:nvSpPr>
        <p:spPr>
          <a:xfrm>
            <a:off x="6161200" y="2239800"/>
            <a:ext cx="1358400" cy="664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solidFill>
                  <a:srgbClr val="FFFFFF"/>
                </a:solidFill>
              </a:rPr>
              <a:t>15%8</a:t>
            </a:r>
            <a:endParaRPr sz="2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What’s the bug in the closet?</a:t>
            </a:r>
            <a:endParaRPr/>
          </a:p>
        </p:txBody>
      </p:sp>
      <p:sp>
        <p:nvSpPr>
          <p:cNvPr id="445" name="Google Shape;445;p6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If we store the index value...</a:t>
            </a:r>
            <a:endParaRPr/>
          </a:p>
          <a:p>
            <a:pPr indent="-800100" lvl="0" marL="914400" rtl="0" algn="l">
              <a:spcBef>
                <a:spcPts val="0"/>
              </a:spcBef>
              <a:spcAft>
                <a:spcPts val="0"/>
              </a:spcAft>
              <a:buSzPts val="5400"/>
              <a:buChar char="●"/>
            </a:pPr>
            <a:r>
              <a:rPr lang="en-GB"/>
              <a:t>Eventually it will go out of range (e.g at 2^32)</a:t>
            </a:r>
            <a:endParaRPr/>
          </a:p>
          <a:p>
            <a:pPr indent="-800100" lvl="0" marL="914400" rtl="0" algn="l">
              <a:spcBef>
                <a:spcPts val="0"/>
              </a:spcBef>
              <a:spcAft>
                <a:spcPts val="0"/>
              </a:spcAft>
              <a:buSzPts val="5400"/>
              <a:buChar char="●"/>
            </a:pPr>
            <a:r>
              <a:rPr lang="en-GB"/>
              <a:t>Usually this will cause the counter to “skip”</a:t>
            </a:r>
            <a:endParaRPr/>
          </a:p>
          <a:p>
            <a:pPr indent="-800100" lvl="0" marL="914400" rtl="0" algn="l">
              <a:spcBef>
                <a:spcPts val="0"/>
              </a:spcBef>
              <a:spcAft>
                <a:spcPts val="0"/>
              </a:spcAft>
              <a:buSzPts val="5400"/>
              <a:buChar char="●"/>
            </a:pPr>
            <a:r>
              <a:rPr lang="en-GB"/>
              <a:t>Solution: just store the result.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104" name="Google Shape;104;p2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concept of the game</a:t>
            </a:r>
            <a:endParaRPr/>
          </a:p>
          <a:p>
            <a:pPr indent="-800100" lvl="0" marL="914400" rtl="0" algn="l">
              <a:spcBef>
                <a:spcPts val="0"/>
              </a:spcBef>
              <a:spcAft>
                <a:spcPts val="0"/>
              </a:spcAft>
              <a:buSzPts val="5400"/>
              <a:buChar char="●"/>
            </a:pPr>
            <a:r>
              <a:rPr lang="en-GB"/>
              <a:t>The rules of the game</a:t>
            </a:r>
            <a:endParaRPr/>
          </a:p>
          <a:p>
            <a:pPr indent="-800100" lvl="0" marL="914400" rtl="0" algn="l">
              <a:spcBef>
                <a:spcPts val="0"/>
              </a:spcBef>
              <a:spcAft>
                <a:spcPts val="0"/>
              </a:spcAft>
              <a:buSzPts val="5400"/>
              <a:buChar char="●"/>
            </a:pPr>
            <a:r>
              <a:rPr lang="en-GB"/>
              <a:t>Some of the asset requirements for the game</a:t>
            </a:r>
            <a:endParaRPr/>
          </a:p>
          <a:p>
            <a:pPr indent="-800100" lvl="0" marL="914400" rtl="0" algn="l">
              <a:spcBef>
                <a:spcPts val="0"/>
              </a:spcBef>
              <a:spcAft>
                <a:spcPts val="0"/>
              </a:spcAft>
              <a:buSzPts val="5400"/>
              <a:buChar char="●"/>
            </a:pPr>
            <a:r>
              <a:rPr lang="en-GB"/>
              <a:t>Identify possible technical challenges.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Get the Cycling Working</a:t>
            </a:r>
            <a:endParaRPr/>
          </a:p>
        </p:txBody>
      </p:sp>
      <p:sp>
        <p:nvSpPr>
          <p:cNvPr id="451" name="Google Shape;451;p6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Write our final Blueprint function</a:t>
            </a:r>
            <a:endParaRPr/>
          </a:p>
          <a:p>
            <a:pPr indent="-800100" lvl="0" marL="914400" rtl="0" algn="l">
              <a:spcBef>
                <a:spcPts val="0"/>
              </a:spcBef>
              <a:spcAft>
                <a:spcPts val="0"/>
              </a:spcAft>
              <a:buSzPts val="5400"/>
              <a:buChar char="●"/>
            </a:pPr>
            <a:r>
              <a:rPr lang="en-GB"/>
              <a:t>Use Set Blackboard Value as Int node</a:t>
            </a:r>
            <a:endParaRPr/>
          </a:p>
          <a:p>
            <a:pPr indent="-800100" lvl="0" marL="914400" rtl="0" algn="l">
              <a:spcBef>
                <a:spcPts val="0"/>
              </a:spcBef>
              <a:spcAft>
                <a:spcPts val="0"/>
              </a:spcAft>
              <a:buSzPts val="5400"/>
              <a:buChar char="●"/>
            </a:pPr>
            <a:r>
              <a:rPr lang="en-GB"/>
              <a:t>Test the AI cycles between waypoints</a:t>
            </a:r>
            <a:endParaRPr/>
          </a:p>
          <a:p>
            <a:pPr indent="-800100" lvl="0" marL="914400" rtl="0" algn="l">
              <a:spcBef>
                <a:spcPts val="0"/>
              </a:spcBef>
              <a:spcAft>
                <a:spcPts val="0"/>
              </a:spcAft>
              <a:buSzPts val="5400"/>
              <a:buChar char="●"/>
            </a:pPr>
            <a:r>
              <a:rPr lang="en-GB"/>
              <a:t>Celebrate, and share your solution.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Effect filter="fade" transition="in">
                                      <p:cBhvr>
                                        <p:cTn dur="1000"/>
                                        <p:tgtEl>
                                          <p:spTgt spid="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animEffect filter="fade" transition="in">
                                      <p:cBhvr>
                                        <p:cTn dur="1000"/>
                                        <p:tgtEl>
                                          <p:spTgt spid="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animEffect filter="fade" transition="in">
                                      <p:cBhvr>
                                        <p:cTn dur="1000"/>
                                        <p:tgtEl>
                                          <p:spTgt spid="4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animEffect filter="fade" transition="in">
                                      <p:cBhvr>
                                        <p:cTn dur="1000"/>
                                        <p:tgtEl>
                                          <p:spTgt spid="4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Performance Profiling 101</a:t>
            </a:r>
            <a:endParaRPr/>
          </a:p>
        </p:txBody>
      </p:sp>
      <p:sp>
        <p:nvSpPr>
          <p:cNvPr id="457" name="Google Shape;457;p6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463" name="Google Shape;463;p6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first rule of performance: “profile first”</a:t>
            </a:r>
            <a:endParaRPr/>
          </a:p>
          <a:p>
            <a:pPr indent="-800100" lvl="0" marL="914400" rtl="0" algn="l">
              <a:spcBef>
                <a:spcPts val="0"/>
              </a:spcBef>
              <a:spcAft>
                <a:spcPts val="0"/>
              </a:spcAft>
              <a:buSzPts val="5400"/>
              <a:buChar char="●"/>
            </a:pPr>
            <a:r>
              <a:rPr lang="en-GB"/>
              <a:t>Access profiler from Window &gt; Developer Tools</a:t>
            </a:r>
            <a:endParaRPr/>
          </a:p>
          <a:p>
            <a:pPr indent="-800100" lvl="0" marL="914400" rtl="0" algn="l">
              <a:spcBef>
                <a:spcPts val="0"/>
              </a:spcBef>
              <a:spcAft>
                <a:spcPts val="0"/>
              </a:spcAft>
              <a:buSzPts val="5400"/>
              <a:buChar char="●"/>
            </a:pPr>
            <a:r>
              <a:rPr lang="en-GB"/>
              <a:t>Choose Session Front End</a:t>
            </a:r>
            <a:endParaRPr/>
          </a:p>
          <a:p>
            <a:pPr indent="-800100" lvl="0" marL="914400" rtl="0" algn="l">
              <a:spcBef>
                <a:spcPts val="0"/>
              </a:spcBef>
              <a:spcAft>
                <a:spcPts val="0"/>
              </a:spcAft>
              <a:buSzPts val="5400"/>
              <a:buChar char="●"/>
            </a:pPr>
            <a:r>
              <a:rPr lang="en-GB"/>
              <a:t>S</a:t>
            </a:r>
            <a:r>
              <a:rPr lang="en-GB"/>
              <a:t>elect your running game session</a:t>
            </a:r>
            <a:endParaRPr/>
          </a:p>
          <a:p>
            <a:pPr indent="-800100" lvl="0" marL="914400" rtl="0" algn="l">
              <a:spcBef>
                <a:spcPts val="0"/>
              </a:spcBef>
              <a:spcAft>
                <a:spcPts val="0"/>
              </a:spcAft>
              <a:buSzPts val="5400"/>
              <a:buChar char="●"/>
            </a:pPr>
            <a:r>
              <a:rPr lang="en-GB"/>
              <a:t>Choose Profiler tab, and hit Data Preview</a:t>
            </a:r>
            <a:endParaRPr/>
          </a:p>
          <a:p>
            <a:pPr indent="-800100" lvl="0" marL="914400" rtl="0" algn="l">
              <a:spcBef>
                <a:spcPts val="0"/>
              </a:spcBef>
              <a:spcAft>
                <a:spcPts val="0"/>
              </a:spcAft>
              <a:buSzPts val="5400"/>
              <a:buChar char="●"/>
            </a:pPr>
            <a:r>
              <a:rPr lang="en-GB"/>
              <a:t>Search for your function and double-click.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0" st="0"/>
                                            </p:txEl>
                                          </p:spTgt>
                                        </p:tgtEl>
                                        <p:attrNameLst>
                                          <p:attrName>style.visibility</p:attrName>
                                        </p:attrNameLst>
                                      </p:cBhvr>
                                      <p:to>
                                        <p:strVal val="visible"/>
                                      </p:to>
                                    </p:set>
                                    <p:animEffect filter="fade" transition="in">
                                      <p:cBhvr>
                                        <p:cTn dur="1000"/>
                                        <p:tgtEl>
                                          <p:spTgt spid="4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1" st="1"/>
                                            </p:txEl>
                                          </p:spTgt>
                                        </p:tgtEl>
                                        <p:attrNameLst>
                                          <p:attrName>style.visibility</p:attrName>
                                        </p:attrNameLst>
                                      </p:cBhvr>
                                      <p:to>
                                        <p:strVal val="visible"/>
                                      </p:to>
                                    </p:set>
                                    <p:animEffect filter="fade" transition="in">
                                      <p:cBhvr>
                                        <p:cTn dur="1000"/>
                                        <p:tgtEl>
                                          <p:spTgt spid="4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2" st="2"/>
                                            </p:txEl>
                                          </p:spTgt>
                                        </p:tgtEl>
                                        <p:attrNameLst>
                                          <p:attrName>style.visibility</p:attrName>
                                        </p:attrNameLst>
                                      </p:cBhvr>
                                      <p:to>
                                        <p:strVal val="visible"/>
                                      </p:to>
                                    </p:set>
                                    <p:animEffect filter="fade" transition="in">
                                      <p:cBhvr>
                                        <p:cTn dur="1000"/>
                                        <p:tgtEl>
                                          <p:spTgt spid="4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3" st="3"/>
                                            </p:txEl>
                                          </p:spTgt>
                                        </p:tgtEl>
                                        <p:attrNameLst>
                                          <p:attrName>style.visibility</p:attrName>
                                        </p:attrNameLst>
                                      </p:cBhvr>
                                      <p:to>
                                        <p:strVal val="visible"/>
                                      </p:to>
                                    </p:set>
                                    <p:animEffect filter="fade" transition="in">
                                      <p:cBhvr>
                                        <p:cTn dur="1000"/>
                                        <p:tgtEl>
                                          <p:spTgt spid="4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4" st="4"/>
                                            </p:txEl>
                                          </p:spTgt>
                                        </p:tgtEl>
                                        <p:attrNameLst>
                                          <p:attrName>style.visibility</p:attrName>
                                        </p:attrNameLst>
                                      </p:cBhvr>
                                      <p:to>
                                        <p:strVal val="visible"/>
                                      </p:to>
                                    </p:set>
                                    <p:animEffect filter="fade" transition="in">
                                      <p:cBhvr>
                                        <p:cTn dur="1000"/>
                                        <p:tgtEl>
                                          <p:spTgt spid="4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5" st="5"/>
                                            </p:txEl>
                                          </p:spTgt>
                                        </p:tgtEl>
                                        <p:attrNameLst>
                                          <p:attrName>style.visibility</p:attrName>
                                        </p:attrNameLst>
                                      </p:cBhvr>
                                      <p:to>
                                        <p:strVal val="visible"/>
                                      </p:to>
                                    </p:set>
                                    <p:animEffect filter="fade" transition="in">
                                      <p:cBhvr>
                                        <p:cTn dur="1000"/>
                                        <p:tgtEl>
                                          <p:spTgt spid="4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0"/>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Calculate Your Max Load</a:t>
            </a:r>
            <a:endParaRPr/>
          </a:p>
        </p:txBody>
      </p:sp>
      <p:sp>
        <p:nvSpPr>
          <p:cNvPr id="469" name="Google Shape;469;p70"/>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Estimate max load </a:t>
            </a:r>
            <a:r>
              <a:rPr lang="en-GB">
                <a:solidFill>
                  <a:srgbClr val="00FF00"/>
                </a:solidFill>
              </a:rPr>
              <a:t>value </a:t>
            </a:r>
            <a:r>
              <a:rPr lang="en-GB"/>
              <a:t>for each function</a:t>
            </a:r>
            <a:endParaRPr/>
          </a:p>
          <a:p>
            <a:pPr indent="-800100" lvl="0" marL="914400" rtl="0" algn="l">
              <a:spcBef>
                <a:spcPts val="0"/>
              </a:spcBef>
              <a:spcAft>
                <a:spcPts val="0"/>
              </a:spcAft>
              <a:buSzPts val="5400"/>
              <a:buChar char="●"/>
            </a:pPr>
            <a:r>
              <a:rPr lang="en-GB"/>
              <a:t>Find the slowest of the 5 or 6 functions you find</a:t>
            </a:r>
            <a:endParaRPr/>
          </a:p>
          <a:p>
            <a:pPr indent="-800100" lvl="0" marL="914400" rtl="0" algn="l">
              <a:spcBef>
                <a:spcPts val="0"/>
              </a:spcBef>
              <a:spcAft>
                <a:spcPts val="0"/>
              </a:spcAft>
              <a:buSzPts val="5400"/>
              <a:buChar char="●"/>
            </a:pPr>
            <a:r>
              <a:rPr lang="en-GB"/>
              <a:t>Share the </a:t>
            </a:r>
            <a:r>
              <a:rPr lang="en-GB">
                <a:solidFill>
                  <a:srgbClr val="00FF00"/>
                </a:solidFill>
              </a:rPr>
              <a:t>value </a:t>
            </a:r>
            <a:r>
              <a:rPr lang="en-GB"/>
              <a:t>and your working on the forum</a:t>
            </a:r>
            <a:endParaRPr/>
          </a:p>
          <a:p>
            <a:pPr indent="-800100" lvl="0" marL="914400" rtl="0" algn="l">
              <a:spcBef>
                <a:spcPts val="0"/>
              </a:spcBef>
              <a:spcAft>
                <a:spcPts val="0"/>
              </a:spcAft>
              <a:buSzPts val="5400"/>
              <a:buChar char="●"/>
            </a:pPr>
            <a:r>
              <a:rPr lang="en-GB"/>
              <a:t>Also include a screenshot of your profiler</a:t>
            </a:r>
            <a:endParaRPr/>
          </a:p>
          <a:p>
            <a:pPr indent="-800100" lvl="0" marL="914400" rtl="0" algn="l">
              <a:spcBef>
                <a:spcPts val="0"/>
              </a:spcBef>
              <a:spcAft>
                <a:spcPts val="0"/>
              </a:spcAft>
              <a:buSzPts val="5400"/>
              <a:buChar char="●"/>
            </a:pPr>
            <a:r>
              <a:rPr lang="en-GB"/>
              <a:t>MaxLoad = Max* Calls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animEffect filter="fade" transition="in">
                                      <p:cBhvr>
                                        <p:cTn dur="1000"/>
                                        <p:tgtEl>
                                          <p:spTgt spid="4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4" st="4"/>
                                            </p:txEl>
                                          </p:spTgt>
                                        </p:tgtEl>
                                        <p:attrNameLst>
                                          <p:attrName>style.visibility</p:attrName>
                                        </p:attrNameLst>
                                      </p:cBhvr>
                                      <p:to>
                                        <p:strVal val="visible"/>
                                      </p:to>
                                    </p:set>
                                    <p:animEffect filter="fade" transition="in">
                                      <p:cBhvr>
                                        <p:cTn dur="1000"/>
                                        <p:tgtEl>
                                          <p:spTgt spid="4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 AI Behaviour Tree Tasks</a:t>
            </a:r>
            <a:endParaRPr/>
          </a:p>
        </p:txBody>
      </p:sp>
      <p:sp>
        <p:nvSpPr>
          <p:cNvPr id="475" name="Google Shape;475;p7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How to Create C++ AI Tasks in Unreal</a:t>
            </a:r>
            <a:endParaRPr/>
          </a:p>
        </p:txBody>
      </p:sp>
      <p:sp>
        <p:nvSpPr>
          <p:cNvPr id="481" name="Google Shape;481;p7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Add “AIModule” and “GameplayTasks” to build</a:t>
            </a:r>
            <a:endParaRPr/>
          </a:p>
          <a:p>
            <a:pPr indent="-800100" lvl="0" marL="914400" rtl="0" algn="l">
              <a:spcBef>
                <a:spcPts val="0"/>
              </a:spcBef>
              <a:spcAft>
                <a:spcPts val="0"/>
              </a:spcAft>
              <a:buSzPts val="5400"/>
              <a:buChar char="●"/>
            </a:pPr>
            <a:r>
              <a:rPr lang="en-GB"/>
              <a:t>Inherit C++ class from </a:t>
            </a:r>
            <a:r>
              <a:rPr lang="en-GB">
                <a:solidFill>
                  <a:srgbClr val="FFFF00"/>
                </a:solidFill>
                <a:latin typeface="Consolas"/>
                <a:ea typeface="Consolas"/>
                <a:cs typeface="Consolas"/>
                <a:sym typeface="Consolas"/>
              </a:rPr>
              <a:t>UBTTaskNode</a:t>
            </a:r>
            <a:endParaRPr>
              <a:solidFill>
                <a:srgbClr val="FFFF00"/>
              </a:solidFill>
              <a:latin typeface="Consolas"/>
              <a:ea typeface="Consolas"/>
              <a:cs typeface="Consolas"/>
              <a:sym typeface="Consolas"/>
            </a:endParaRPr>
          </a:p>
          <a:p>
            <a:pPr indent="-800100" lvl="0" marL="914400" rtl="0" algn="l">
              <a:spcBef>
                <a:spcPts val="0"/>
              </a:spcBef>
              <a:spcAft>
                <a:spcPts val="0"/>
              </a:spcAft>
              <a:buSzPts val="5400"/>
              <a:buChar char="●"/>
            </a:pPr>
            <a:r>
              <a:rPr lang="en-GB"/>
              <a:t>Override </a:t>
            </a:r>
            <a:r>
              <a:rPr lang="en-GB">
                <a:solidFill>
                  <a:srgbClr val="FFFF00"/>
                </a:solidFill>
                <a:latin typeface="Consolas"/>
                <a:ea typeface="Consolas"/>
                <a:cs typeface="Consolas"/>
                <a:sym typeface="Consolas"/>
              </a:rPr>
              <a:t>ExecuteTask()</a:t>
            </a:r>
            <a:endParaRPr>
              <a:solidFill>
                <a:srgbClr val="FFFF00"/>
              </a:solidFill>
              <a:latin typeface="Consolas"/>
              <a:ea typeface="Consolas"/>
              <a:cs typeface="Consolas"/>
              <a:sym typeface="Consolas"/>
            </a:endParaRPr>
          </a:p>
          <a:p>
            <a:pPr indent="-800100" lvl="0" marL="914400" rtl="0" algn="l">
              <a:spcBef>
                <a:spcPts val="0"/>
              </a:spcBef>
              <a:spcAft>
                <a:spcPts val="0"/>
              </a:spcAft>
              <a:buSzPts val="5400"/>
              <a:buChar char="●"/>
            </a:pPr>
            <a:r>
              <a:rPr lang="en-GB"/>
              <a:t>Return </a:t>
            </a:r>
            <a:r>
              <a:rPr lang="en-GB">
                <a:solidFill>
                  <a:srgbClr val="FFFF00"/>
                </a:solidFill>
                <a:latin typeface="Consolas"/>
                <a:ea typeface="Consolas"/>
                <a:cs typeface="Consolas"/>
                <a:sym typeface="Consolas"/>
              </a:rPr>
              <a:t>EBTNodeResult::Succeeded;</a:t>
            </a:r>
            <a:endParaRPr>
              <a:solidFill>
                <a:srgbClr val="FFFF00"/>
              </a:solidFill>
              <a:latin typeface="Consolas"/>
              <a:ea typeface="Consolas"/>
              <a:cs typeface="Consolas"/>
              <a:sym typeface="Consolas"/>
            </a:endParaRPr>
          </a:p>
          <a:p>
            <a:pPr indent="-800100" lvl="0" marL="914400" rtl="0" algn="l">
              <a:spcBef>
                <a:spcPts val="0"/>
              </a:spcBef>
              <a:spcAft>
                <a:spcPts val="0"/>
              </a:spcAft>
              <a:buSzPts val="5400"/>
              <a:buChar char="●"/>
            </a:pPr>
            <a:r>
              <a:rPr lang="en-GB">
                <a:solidFill>
                  <a:schemeClr val="lt1"/>
                </a:solidFill>
              </a:rPr>
              <a:t>Don’t try and extend in Blueprint</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Use Blueprint XOR C++ for a given task.</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animEffect filter="fade" transition="in">
                                      <p:cBhvr>
                                        <p:cTn dur="1000"/>
                                        <p:tgtEl>
                                          <p:spTgt spid="4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animEffect filter="fade" transition="in">
                                      <p:cBhvr>
                                        <p:cTn dur="1000"/>
                                        <p:tgtEl>
                                          <p:spTgt spid="4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2" st="2"/>
                                            </p:txEl>
                                          </p:spTgt>
                                        </p:tgtEl>
                                        <p:attrNameLst>
                                          <p:attrName>style.visibility</p:attrName>
                                        </p:attrNameLst>
                                      </p:cBhvr>
                                      <p:to>
                                        <p:strVal val="visible"/>
                                      </p:to>
                                    </p:set>
                                    <p:animEffect filter="fade" transition="in">
                                      <p:cBhvr>
                                        <p:cTn dur="1000"/>
                                        <p:tgtEl>
                                          <p:spTgt spid="4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3" st="3"/>
                                            </p:txEl>
                                          </p:spTgt>
                                        </p:tgtEl>
                                        <p:attrNameLst>
                                          <p:attrName>style.visibility</p:attrName>
                                        </p:attrNameLst>
                                      </p:cBhvr>
                                      <p:to>
                                        <p:strVal val="visible"/>
                                      </p:to>
                                    </p:set>
                                    <p:animEffect filter="fade" transition="in">
                                      <p:cBhvr>
                                        <p:cTn dur="1000"/>
                                        <p:tgtEl>
                                          <p:spTgt spid="4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4" st="4"/>
                                            </p:txEl>
                                          </p:spTgt>
                                        </p:tgtEl>
                                        <p:attrNameLst>
                                          <p:attrName>style.visibility</p:attrName>
                                        </p:attrNameLst>
                                      </p:cBhvr>
                                      <p:to>
                                        <p:strVal val="visible"/>
                                      </p:to>
                                    </p:set>
                                    <p:animEffect filter="fade" transition="in">
                                      <p:cBhvr>
                                        <p:cTn dur="1000"/>
                                        <p:tgtEl>
                                          <p:spTgt spid="4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5" st="5"/>
                                            </p:txEl>
                                          </p:spTgt>
                                        </p:tgtEl>
                                        <p:attrNameLst>
                                          <p:attrName>style.visibility</p:attrName>
                                        </p:attrNameLst>
                                      </p:cBhvr>
                                      <p:to>
                                        <p:strVal val="visible"/>
                                      </p:to>
                                    </p:set>
                                    <p:animEffect filter="fade" transition="in">
                                      <p:cBhvr>
                                        <p:cTn dur="1000"/>
                                        <p:tgtEl>
                                          <p:spTgt spid="48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3"/>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Reading Blackboard Data in C++</a:t>
            </a:r>
            <a:endParaRPr/>
          </a:p>
        </p:txBody>
      </p:sp>
      <p:sp>
        <p:nvSpPr>
          <p:cNvPr id="487" name="Google Shape;487;p73"/>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493" name="Google Shape;493;p7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Expose a blackboard key selector in C++</a:t>
            </a:r>
            <a:endParaRPr/>
          </a:p>
          <a:p>
            <a:pPr indent="-800100" lvl="0" marL="914400" rtl="0" algn="l">
              <a:spcBef>
                <a:spcPts val="0"/>
              </a:spcBef>
              <a:spcAft>
                <a:spcPts val="0"/>
              </a:spcAft>
              <a:buClr>
                <a:srgbClr val="FFFF00"/>
              </a:buClr>
              <a:buSzPts val="5400"/>
              <a:buFont typeface="Consolas"/>
              <a:buChar char="●"/>
            </a:pPr>
            <a:r>
              <a:rPr lang="en-GB">
                <a:solidFill>
                  <a:srgbClr val="FFFF00"/>
                </a:solidFill>
                <a:latin typeface="Consolas"/>
                <a:ea typeface="Consolas"/>
                <a:cs typeface="Consolas"/>
                <a:sym typeface="Consolas"/>
              </a:rPr>
              <a:t>#include “BehaviorTree/BlackboardComponent.h”</a:t>
            </a:r>
            <a:endParaRPr>
              <a:solidFill>
                <a:srgbClr val="FFFF00"/>
              </a:solidFill>
              <a:latin typeface="Consolas"/>
              <a:ea typeface="Consolas"/>
              <a:cs typeface="Consolas"/>
              <a:sym typeface="Consolas"/>
            </a:endParaRPr>
          </a:p>
          <a:p>
            <a:pPr indent="-800100" lvl="0" marL="914400" rtl="0" algn="l">
              <a:spcBef>
                <a:spcPts val="0"/>
              </a:spcBef>
              <a:spcAft>
                <a:spcPts val="0"/>
              </a:spcAft>
              <a:buSzPts val="5400"/>
              <a:buChar char="●"/>
            </a:pPr>
            <a:r>
              <a:rPr lang="en-GB">
                <a:solidFill>
                  <a:srgbClr val="FFFF00"/>
                </a:solidFill>
                <a:latin typeface="Consolas"/>
                <a:ea typeface="Consolas"/>
                <a:cs typeface="Consolas"/>
                <a:sym typeface="Consolas"/>
              </a:rPr>
              <a:t>OwnerComp.GetBlackboardComponent()</a:t>
            </a:r>
            <a:endParaRPr/>
          </a:p>
          <a:p>
            <a:pPr indent="-800100" lvl="0" marL="914400" rtl="0" algn="l">
              <a:spcBef>
                <a:spcPts val="0"/>
              </a:spcBef>
              <a:spcAft>
                <a:spcPts val="0"/>
              </a:spcAft>
              <a:buSzPts val="5400"/>
              <a:buChar char="●"/>
            </a:pPr>
            <a:r>
              <a:rPr lang="en-GB"/>
              <a:t>Use </a:t>
            </a:r>
            <a:r>
              <a:rPr lang="en-GB">
                <a:solidFill>
                  <a:srgbClr val="FFFF00"/>
                </a:solidFill>
                <a:latin typeface="Consolas"/>
                <a:ea typeface="Consolas"/>
                <a:cs typeface="Consolas"/>
                <a:sym typeface="Consolas"/>
              </a:rPr>
              <a:t>GetValueAsInt()</a:t>
            </a:r>
            <a:r>
              <a:rPr lang="en-GB"/>
              <a:t> etc to get the value</a:t>
            </a:r>
            <a:endParaRPr/>
          </a:p>
          <a:p>
            <a:pPr indent="-800100" lvl="0" marL="914400" rtl="0" algn="l">
              <a:spcBef>
                <a:spcPts val="0"/>
              </a:spcBef>
              <a:spcAft>
                <a:spcPts val="0"/>
              </a:spcAft>
              <a:buSzPts val="5400"/>
              <a:buChar char="●"/>
            </a:pPr>
            <a:r>
              <a:rPr lang="en-GB"/>
              <a:t>You can now access blackboard data in 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animEffect filter="fade" transition="in">
                                      <p:cBhvr>
                                        <p:cTn dur="1000"/>
                                        <p:tgtEl>
                                          <p:spTgt spid="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animEffect filter="fade" transition="in">
                                      <p:cBhvr>
                                        <p:cTn dur="1000"/>
                                        <p:tgtEl>
                                          <p:spTgt spid="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animEffect filter="fade" transition="in">
                                      <p:cBhvr>
                                        <p:cTn dur="1000"/>
                                        <p:tgtEl>
                                          <p:spTgt spid="4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3" st="3"/>
                                            </p:txEl>
                                          </p:spTgt>
                                        </p:tgtEl>
                                        <p:attrNameLst>
                                          <p:attrName>style.visibility</p:attrName>
                                        </p:attrNameLst>
                                      </p:cBhvr>
                                      <p:to>
                                        <p:strVal val="visible"/>
                                      </p:to>
                                    </p:set>
                                    <p:animEffect filter="fade" transition="in">
                                      <p:cBhvr>
                                        <p:cTn dur="1000"/>
                                        <p:tgtEl>
                                          <p:spTgt spid="4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4" st="4"/>
                                            </p:txEl>
                                          </p:spTgt>
                                        </p:tgtEl>
                                        <p:attrNameLst>
                                          <p:attrName>style.visibility</p:attrName>
                                        </p:attrNameLst>
                                      </p:cBhvr>
                                      <p:to>
                                        <p:strVal val="visible"/>
                                      </p:to>
                                    </p:set>
                                    <p:animEffect filter="fade" transition="in">
                                      <p:cBhvr>
                                        <p:cTn dur="1000"/>
                                        <p:tgtEl>
                                          <p:spTgt spid="4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5"/>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Get the Index</a:t>
            </a:r>
            <a:endParaRPr/>
          </a:p>
        </p:txBody>
      </p:sp>
      <p:sp>
        <p:nvSpPr>
          <p:cNvPr id="499" name="Google Shape;499;p75"/>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Finish the line of code to get the index.</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animEffect filter="fade" transition="in">
                                      <p:cBhvr>
                                        <p:cTn dur="1000"/>
                                        <p:tgtEl>
                                          <p:spTgt spid="49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6"/>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The Consequences of Inheritance</a:t>
            </a:r>
            <a:endParaRPr/>
          </a:p>
        </p:txBody>
      </p:sp>
      <p:sp>
        <p:nvSpPr>
          <p:cNvPr id="505" name="Google Shape;505;p7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Concept</a:t>
            </a:r>
            <a:endParaRPr/>
          </a:p>
        </p:txBody>
      </p:sp>
      <p:sp>
        <p:nvSpPr>
          <p:cNvPr id="110" name="Google Shape;110;p2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You’re a contestant in an entertainment game</a:t>
            </a:r>
            <a:endParaRPr/>
          </a:p>
          <a:p>
            <a:pPr indent="-800100" lvl="0" marL="914400" rtl="0" algn="l">
              <a:spcBef>
                <a:spcPts val="0"/>
              </a:spcBef>
              <a:spcAft>
                <a:spcPts val="0"/>
              </a:spcAft>
              <a:buSzPts val="5400"/>
              <a:buChar char="●"/>
            </a:pPr>
            <a:r>
              <a:rPr lang="en-GB"/>
              <a:t>Survive as many testing grounds as possible</a:t>
            </a:r>
            <a:endParaRPr/>
          </a:p>
          <a:p>
            <a:pPr indent="-800100" lvl="0" marL="914400" rtl="0" algn="l">
              <a:spcBef>
                <a:spcPts val="0"/>
              </a:spcBef>
              <a:spcAft>
                <a:spcPts val="0"/>
              </a:spcAft>
              <a:buSzPts val="5400"/>
              <a:buChar char="●"/>
            </a:pPr>
            <a:r>
              <a:rPr lang="en-GB"/>
              <a:t>Can you reach the end? Is there even an end?</a:t>
            </a:r>
            <a:endParaRPr/>
          </a:p>
          <a:p>
            <a:pPr indent="-800100" lvl="0" marL="914400" rtl="0" algn="l">
              <a:spcBef>
                <a:spcPts val="0"/>
              </a:spcBef>
              <a:spcAft>
                <a:spcPts val="0"/>
              </a:spcAft>
              <a:buSzPts val="5400"/>
              <a:buChar char="●"/>
            </a:pPr>
            <a:r>
              <a:rPr lang="en-GB"/>
              <a:t>You can use force or stealth to pass the grounds.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10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10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1000"/>
                                        <p:tgtEl>
                                          <p:spTgt spid="1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7"/>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511" name="Google Shape;511;p77"/>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We have coupled our AI ChooseNextWaypoint task to the Third Person Character.</a:t>
            </a:r>
            <a:endParaRPr/>
          </a:p>
          <a:p>
            <a:pPr indent="-800100" lvl="0" marL="914400" rtl="0" algn="l">
              <a:spcBef>
                <a:spcPts val="0"/>
              </a:spcBef>
              <a:spcAft>
                <a:spcPts val="0"/>
              </a:spcAft>
              <a:buSzPts val="5400"/>
              <a:buChar char="●"/>
            </a:pPr>
            <a:r>
              <a:rPr lang="en-GB"/>
              <a:t>We have also specialised our Blueprint class with a variable, PatrolPoints.</a:t>
            </a:r>
            <a:endParaRPr/>
          </a:p>
          <a:p>
            <a:pPr indent="-800100" lvl="0" marL="914400" rtl="0" algn="l">
              <a:spcBef>
                <a:spcPts val="0"/>
              </a:spcBef>
              <a:spcAft>
                <a:spcPts val="0"/>
              </a:spcAft>
              <a:buSzPts val="5400"/>
              <a:buChar char="●"/>
            </a:pPr>
            <a:r>
              <a:rPr lang="en-GB"/>
              <a:t>These dependencies are undesirable, but we will proceed with our conversion.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animEffect filter="fade" transition="in">
                                      <p:cBhvr>
                                        <p:cTn dur="1000"/>
                                        <p:tgtEl>
                                          <p:spTgt spid="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animEffect filter="fade" transition="in">
                                      <p:cBhvr>
                                        <p:cTn dur="1000"/>
                                        <p:tgtEl>
                                          <p:spTgt spid="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animEffect filter="fade" transition="in">
                                      <p:cBhvr>
                                        <p:cTn dur="1000"/>
                                        <p:tgtEl>
                                          <p:spTgt spid="5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8"/>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a </a:t>
            </a:r>
            <a:r>
              <a:rPr lang="en-GB">
                <a:solidFill>
                  <a:srgbClr val="FFFF00"/>
                </a:solidFill>
                <a:latin typeface="Consolas"/>
                <a:ea typeface="Consolas"/>
                <a:cs typeface="Consolas"/>
                <a:sym typeface="Consolas"/>
              </a:rPr>
              <a:t>PatrollingGuard </a:t>
            </a:r>
            <a:r>
              <a:rPr lang="en-GB"/>
              <a:t>Class</a:t>
            </a:r>
            <a:endParaRPr/>
          </a:p>
        </p:txBody>
      </p:sp>
      <p:sp>
        <p:nvSpPr>
          <p:cNvPr id="517" name="Google Shape;517;p78"/>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Inherit from </a:t>
            </a:r>
            <a:r>
              <a:rPr lang="en-GB">
                <a:solidFill>
                  <a:srgbClr val="FFFF00"/>
                </a:solidFill>
                <a:latin typeface="Consolas"/>
                <a:ea typeface="Consolas"/>
                <a:cs typeface="Consolas"/>
                <a:sym typeface="Consolas"/>
              </a:rPr>
              <a:t>TP_ThirdPersonCharacter</a:t>
            </a:r>
            <a:endParaRPr>
              <a:solidFill>
                <a:srgbClr val="FFFF00"/>
              </a:solidFill>
              <a:latin typeface="Consolas"/>
              <a:ea typeface="Consolas"/>
              <a:cs typeface="Consolas"/>
              <a:sym typeface="Consolas"/>
            </a:endParaRPr>
          </a:p>
          <a:p>
            <a:pPr indent="-800100" lvl="0" marL="914400" rtl="0" algn="l">
              <a:spcBef>
                <a:spcPts val="0"/>
              </a:spcBef>
              <a:spcAft>
                <a:spcPts val="0"/>
              </a:spcAft>
              <a:buSzPts val="5400"/>
              <a:buChar char="●"/>
            </a:pPr>
            <a:r>
              <a:rPr lang="en-GB"/>
              <a:t>Add an array of Actor pointers variable</a:t>
            </a:r>
            <a:endParaRPr/>
          </a:p>
          <a:p>
            <a:pPr indent="-800100" lvl="0" marL="914400" rtl="0" algn="l">
              <a:spcBef>
                <a:spcPts val="0"/>
              </a:spcBef>
              <a:spcAft>
                <a:spcPts val="0"/>
              </a:spcAft>
              <a:buSzPts val="5400"/>
              <a:buChar char="●"/>
            </a:pPr>
            <a:r>
              <a:rPr lang="en-GB"/>
              <a:t>Make it an appropriate </a:t>
            </a:r>
            <a:r>
              <a:rPr lang="en-GB">
                <a:solidFill>
                  <a:srgbClr val="FFFF00"/>
                </a:solidFill>
                <a:latin typeface="Consolas"/>
                <a:ea typeface="Consolas"/>
                <a:cs typeface="Consolas"/>
                <a:sym typeface="Consolas"/>
              </a:rPr>
              <a:t>UPROPERTY</a:t>
            </a:r>
            <a:endParaRPr/>
          </a:p>
          <a:p>
            <a:pPr indent="-800100" lvl="0" marL="914400" rtl="0" algn="l">
              <a:spcBef>
                <a:spcPts val="0"/>
              </a:spcBef>
              <a:spcAft>
                <a:spcPts val="0"/>
              </a:spcAft>
              <a:buSzPts val="5400"/>
              <a:buChar char="●"/>
            </a:pPr>
            <a:r>
              <a:rPr lang="en-GB"/>
              <a:t>Re-parent your ThirdPersonCharacter Blueprint</a:t>
            </a:r>
            <a:endParaRPr/>
          </a:p>
          <a:p>
            <a:pPr indent="-800100" lvl="0" marL="914400" rtl="0" algn="l">
              <a:spcBef>
                <a:spcPts val="0"/>
              </a:spcBef>
              <a:spcAft>
                <a:spcPts val="0"/>
              </a:spcAft>
              <a:buSzPts val="5400"/>
              <a:buChar char="●"/>
            </a:pPr>
            <a:r>
              <a:rPr lang="en-GB"/>
              <a:t>Check you can assign to this new C++ variable</a:t>
            </a:r>
            <a:endParaRPr/>
          </a:p>
          <a:p>
            <a:pPr indent="-800100" lvl="0" marL="914400" rtl="0" algn="l">
              <a:spcBef>
                <a:spcPts val="0"/>
              </a:spcBef>
              <a:spcAft>
                <a:spcPts val="0"/>
              </a:spcAft>
              <a:buSzPts val="5400"/>
              <a:buChar char="●"/>
            </a:pPr>
            <a:r>
              <a:rPr lang="en-GB"/>
              <a:t>NOTE: This is bad practice, as we’ll see later.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Effect filter="fade" transition="in">
                                      <p:cBhvr>
                                        <p:cTn dur="1000"/>
                                        <p:tgtEl>
                                          <p:spTgt spid="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Effect filter="fade" transition="in">
                                      <p:cBhvr>
                                        <p:cTn dur="1000"/>
                                        <p:tgtEl>
                                          <p:spTgt spid="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Effect filter="fade" transition="in">
                                      <p:cBhvr>
                                        <p:cTn dur="1000"/>
                                        <p:tgtEl>
                                          <p:spTgt spid="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animEffect filter="fade" transition="in">
                                      <p:cBhvr>
                                        <p:cTn dur="1000"/>
                                        <p:tgtEl>
                                          <p:spTgt spid="5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animEffect filter="fade" transition="in">
                                      <p:cBhvr>
                                        <p:cTn dur="1000"/>
                                        <p:tgtEl>
                                          <p:spTgt spid="5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animEffect filter="fade" transition="in">
                                      <p:cBhvr>
                                        <p:cTn dur="1000"/>
                                        <p:tgtEl>
                                          <p:spTgt spid="5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9"/>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Converting Blueprint to C++</a:t>
            </a:r>
            <a:endParaRPr/>
          </a:p>
        </p:txBody>
      </p:sp>
      <p:sp>
        <p:nvSpPr>
          <p:cNvPr id="523" name="Google Shape;523;p79"/>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4.13.0</a:t>
            </a:r>
            <a:endParaRPr sz="36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80"/>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529" name="Google Shape;529;p80"/>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solidFill>
                  <a:srgbClr val="FFFF00"/>
                </a:solidFill>
                <a:latin typeface="Consolas"/>
                <a:ea typeface="Consolas"/>
                <a:cs typeface="Consolas"/>
                <a:sym typeface="Consolas"/>
              </a:rPr>
              <a:t>OwnerComp.GetAIOwner()</a:t>
            </a:r>
            <a:r>
              <a:rPr lang="en-GB"/>
              <a:t> to get AI Controller</a:t>
            </a:r>
            <a:endParaRPr/>
          </a:p>
          <a:p>
            <a:pPr indent="-800100" lvl="0" marL="914400" rtl="0" algn="l">
              <a:spcBef>
                <a:spcPts val="0"/>
              </a:spcBef>
              <a:spcAft>
                <a:spcPts val="0"/>
              </a:spcAft>
              <a:buSzPts val="5400"/>
              <a:buChar char="●"/>
            </a:pPr>
            <a:r>
              <a:rPr lang="en-GB"/>
              <a:t>If you’re casting, you’re probably coupling</a:t>
            </a:r>
            <a:endParaRPr/>
          </a:p>
          <a:p>
            <a:pPr indent="-800100" lvl="0" marL="914400" marR="0" rtl="0" algn="l">
              <a:lnSpc>
                <a:spcPct val="150000"/>
              </a:lnSpc>
              <a:spcBef>
                <a:spcPts val="0"/>
              </a:spcBef>
              <a:spcAft>
                <a:spcPts val="0"/>
              </a:spcAft>
              <a:buSzPts val="5400"/>
              <a:buChar char="●"/>
            </a:pPr>
            <a:r>
              <a:rPr lang="en-GB"/>
              <a:t>Use </a:t>
            </a:r>
            <a:r>
              <a:rPr lang="en-GB">
                <a:solidFill>
                  <a:srgbClr val="FFFF00"/>
                </a:solidFill>
                <a:latin typeface="Consolas"/>
                <a:ea typeface="Consolas"/>
                <a:cs typeface="Consolas"/>
                <a:sym typeface="Consolas"/>
              </a:rPr>
              <a:t>.Num()</a:t>
            </a:r>
            <a:r>
              <a:rPr lang="en-GB"/>
              <a:t> to get number of elements in </a:t>
            </a:r>
            <a:r>
              <a:rPr lang="en-GB">
                <a:solidFill>
                  <a:srgbClr val="FFFF00"/>
                </a:solidFill>
                <a:latin typeface="Consolas"/>
                <a:ea typeface="Consolas"/>
                <a:cs typeface="Consolas"/>
                <a:sym typeface="Consolas"/>
              </a:rPr>
              <a:t>TArray</a:t>
            </a:r>
            <a:endParaRPr/>
          </a:p>
          <a:p>
            <a:pPr indent="-800100" lvl="0" marL="914400" rtl="0" algn="l">
              <a:spcBef>
                <a:spcPts val="0"/>
              </a:spcBef>
              <a:spcAft>
                <a:spcPts val="0"/>
              </a:spcAft>
              <a:buSzPts val="5400"/>
              <a:buChar char="●"/>
            </a:pPr>
            <a:r>
              <a:rPr lang="en-GB"/>
              <a:t>Use </a:t>
            </a:r>
            <a:r>
              <a:rPr lang="en-GB">
                <a:solidFill>
                  <a:srgbClr val="FFFF00"/>
                </a:solidFill>
                <a:latin typeface="Consolas"/>
                <a:ea typeface="Consolas"/>
                <a:cs typeface="Consolas"/>
                <a:sym typeface="Consolas"/>
              </a:rPr>
              <a:t>TODO</a:t>
            </a:r>
            <a:r>
              <a:rPr lang="en-GB"/>
              <a:t> for reminders, to help you FOCUS</a:t>
            </a:r>
            <a:endParaRPr/>
          </a:p>
          <a:p>
            <a:pPr indent="-800100" lvl="0" marL="914400" rtl="0" algn="l">
              <a:spcBef>
                <a:spcPts val="0"/>
              </a:spcBef>
              <a:spcAft>
                <a:spcPts val="0"/>
              </a:spcAft>
              <a:buSzPts val="5400"/>
              <a:buChar char="●"/>
            </a:pPr>
            <a:r>
              <a:rPr lang="en-GB"/>
              <a:t>FOCUS = Follow One Course Until Successful.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10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animEffect filter="fade" transition="in">
                                      <p:cBhvr>
                                        <p:cTn dur="1000"/>
                                        <p:tgtEl>
                                          <p:spTgt spid="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animEffect filter="fade" transition="in">
                                      <p:cBhvr>
                                        <p:cTn dur="1000"/>
                                        <p:tgtEl>
                                          <p:spTgt spid="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animEffect filter="fade" transition="in">
                                      <p:cBhvr>
                                        <p:cTn dur="1000"/>
                                        <p:tgtEl>
                                          <p:spTgt spid="5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4" st="4"/>
                                            </p:txEl>
                                          </p:spTgt>
                                        </p:tgtEl>
                                        <p:attrNameLst>
                                          <p:attrName>style.visibility</p:attrName>
                                        </p:attrNameLst>
                                      </p:cBhvr>
                                      <p:to>
                                        <p:strVal val="visible"/>
                                      </p:to>
                                    </p:set>
                                    <p:animEffect filter="fade" transition="in">
                                      <p:cBhvr>
                                        <p:cTn dur="1000"/>
                                        <p:tgtEl>
                                          <p:spTgt spid="5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1"/>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Finish the C++ Patrolling</a:t>
            </a:r>
            <a:endParaRPr/>
          </a:p>
        </p:txBody>
      </p:sp>
      <p:sp>
        <p:nvSpPr>
          <p:cNvPr id="535" name="Google Shape;535;p81"/>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a:t>
            </a:r>
            <a:r>
              <a:rPr lang="en-GB">
                <a:solidFill>
                  <a:srgbClr val="FFFF00"/>
                </a:solidFill>
                <a:latin typeface="Consolas"/>
                <a:ea typeface="Consolas"/>
                <a:cs typeface="Consolas"/>
                <a:sym typeface="Consolas"/>
              </a:rPr>
              <a:t>OwnerComp.GetAIOwner()</a:t>
            </a:r>
            <a:r>
              <a:rPr lang="en-GB"/>
              <a:t> to get controller</a:t>
            </a:r>
            <a:endParaRPr/>
          </a:p>
          <a:p>
            <a:pPr indent="-800100" lvl="0" marL="914400" rtl="0" algn="l">
              <a:spcBef>
                <a:spcPts val="0"/>
              </a:spcBef>
              <a:spcAft>
                <a:spcPts val="0"/>
              </a:spcAft>
              <a:buSzPts val="5400"/>
              <a:buChar char="●"/>
            </a:pPr>
            <a:r>
              <a:rPr lang="en-GB"/>
              <a:t>Use </a:t>
            </a:r>
            <a:r>
              <a:rPr lang="en-GB">
                <a:solidFill>
                  <a:srgbClr val="FFFF00"/>
                </a:solidFill>
                <a:latin typeface="Consolas"/>
                <a:ea typeface="Consolas"/>
                <a:cs typeface="Consolas"/>
                <a:sym typeface="Consolas"/>
              </a:rPr>
              <a:t>#include</a:t>
            </a:r>
            <a:r>
              <a:rPr lang="en-GB"/>
              <a:t> where necessary, but consciously</a:t>
            </a:r>
            <a:endParaRPr/>
          </a:p>
          <a:p>
            <a:pPr indent="-800100" lvl="0" marL="914400" rtl="0" algn="l">
              <a:spcBef>
                <a:spcPts val="0"/>
              </a:spcBef>
              <a:spcAft>
                <a:spcPts val="0"/>
              </a:spcAft>
              <a:buSzPts val="5400"/>
              <a:buChar char="●"/>
            </a:pPr>
            <a:r>
              <a:rPr lang="en-GB"/>
              <a:t>Use the same algorithm as in Blueprint</a:t>
            </a:r>
            <a:endParaRPr/>
          </a:p>
          <a:p>
            <a:pPr indent="-800100" lvl="0" marL="914400" rtl="0" algn="l">
              <a:spcBef>
                <a:spcPts val="0"/>
              </a:spcBef>
              <a:spcAft>
                <a:spcPts val="0"/>
              </a:spcAft>
              <a:buSzPts val="5400"/>
              <a:buChar char="●"/>
            </a:pPr>
            <a:r>
              <a:rPr lang="en-GB"/>
              <a:t>Test the patrolling works</a:t>
            </a:r>
            <a:endParaRPr/>
          </a:p>
          <a:p>
            <a:pPr indent="-800100" lvl="0" marL="914400" rtl="0" algn="l">
              <a:spcBef>
                <a:spcPts val="0"/>
              </a:spcBef>
              <a:spcAft>
                <a:spcPts val="0"/>
              </a:spcAft>
              <a:buSzPts val="5400"/>
              <a:buChar char="●"/>
            </a:pPr>
            <a:r>
              <a:rPr lang="en-GB"/>
              <a:t>Clean-up unused Blueprint.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animEffect filter="fade" transition="in">
                                      <p:cBhvr>
                                        <p:cTn dur="1000"/>
                                        <p:tgtEl>
                                          <p:spTgt spid="5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animEffect filter="fade" transition="in">
                                      <p:cBhvr>
                                        <p:cTn dur="1000"/>
                                        <p:tgtEl>
                                          <p:spTgt spid="5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animEffect filter="fade" transition="in">
                                      <p:cBhvr>
                                        <p:cTn dur="1000"/>
                                        <p:tgtEl>
                                          <p:spTgt spid="5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animEffect filter="fade" transition="in">
                                      <p:cBhvr>
                                        <p:cTn dur="1000"/>
                                        <p:tgtEl>
                                          <p:spTgt spid="5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animEffect filter="fade" transition="in">
                                      <p:cBhvr>
                                        <p:cTn dur="1000"/>
                                        <p:tgtEl>
                                          <p:spTgt spid="53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2"/>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Composition over Inheritance</a:t>
            </a:r>
            <a:endParaRPr/>
          </a:p>
        </p:txBody>
      </p:sp>
      <p:sp>
        <p:nvSpPr>
          <p:cNvPr id="541" name="Google Shape;541;p82"/>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00"/>
                </a:solidFill>
              </a:rPr>
              <a:t>4.13.1</a:t>
            </a:r>
            <a:endParaRPr sz="3600">
              <a:solidFill>
                <a:srgbClr val="FFFF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3"/>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547" name="Google Shape;547;p83"/>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We created PatrollingGuard by inheritance</a:t>
            </a:r>
            <a:endParaRPr/>
          </a:p>
          <a:p>
            <a:pPr indent="-800100" lvl="0" marL="914400" rtl="0" algn="l">
              <a:spcBef>
                <a:spcPts val="0"/>
              </a:spcBef>
              <a:spcAft>
                <a:spcPts val="0"/>
              </a:spcAft>
              <a:buSzPts val="5400"/>
              <a:buChar char="●"/>
            </a:pPr>
            <a:r>
              <a:rPr lang="en-GB"/>
              <a:t>How about if we want a patrolling tank?</a:t>
            </a:r>
            <a:endParaRPr/>
          </a:p>
          <a:p>
            <a:pPr indent="-800100" lvl="0" marL="914400" rtl="0" algn="l">
              <a:spcBef>
                <a:spcPts val="0"/>
              </a:spcBef>
              <a:spcAft>
                <a:spcPts val="0"/>
              </a:spcAft>
              <a:buSzPts val="5400"/>
              <a:buChar char="●"/>
            </a:pPr>
            <a:r>
              <a:rPr lang="en-GB"/>
              <a:t>Another option is to use an actor component</a:t>
            </a:r>
            <a:endParaRPr/>
          </a:p>
          <a:p>
            <a:pPr indent="-800100" lvl="0" marL="914400" rtl="0" algn="l">
              <a:spcBef>
                <a:spcPts val="0"/>
              </a:spcBef>
              <a:spcAft>
                <a:spcPts val="0"/>
              </a:spcAft>
              <a:buSzPts val="5400"/>
              <a:buChar char="●"/>
            </a:pPr>
            <a:r>
              <a:rPr lang="en-GB"/>
              <a:t>This is an age-old debate</a:t>
            </a:r>
            <a:endParaRPr/>
          </a:p>
          <a:p>
            <a:pPr indent="-800100" lvl="0" marL="914400" rtl="0" algn="l">
              <a:spcBef>
                <a:spcPts val="0"/>
              </a:spcBef>
              <a:spcAft>
                <a:spcPts val="0"/>
              </a:spcAft>
              <a:buSzPts val="5400"/>
              <a:buChar char="●"/>
            </a:pPr>
            <a:r>
              <a:rPr lang="en-GB"/>
              <a:t>Let’s get some real-world experience of the two</a:t>
            </a:r>
            <a:endParaRPr/>
          </a:p>
          <a:p>
            <a:pPr indent="-800100" lvl="0" marL="914400" rtl="0" algn="l">
              <a:spcBef>
                <a:spcPts val="0"/>
              </a:spcBef>
              <a:spcAft>
                <a:spcPts val="0"/>
              </a:spcAft>
              <a:buSzPts val="5400"/>
              <a:buChar char="●"/>
            </a:pPr>
            <a:r>
              <a:rPr lang="en-GB"/>
              <a:t>Convert to a component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animEffect filter="fade" transition="in">
                                      <p:cBhvr>
                                        <p:cTn dur="1000"/>
                                        <p:tgtEl>
                                          <p:spTgt spid="5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animEffect filter="fade" transition="in">
                                      <p:cBhvr>
                                        <p:cTn dur="1000"/>
                                        <p:tgtEl>
                                          <p:spTgt spid="5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animEffect filter="fade" transition="in">
                                      <p:cBhvr>
                                        <p:cTn dur="1000"/>
                                        <p:tgtEl>
                                          <p:spTgt spid="5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animEffect filter="fade" transition="in">
                                      <p:cBhvr>
                                        <p:cTn dur="1000"/>
                                        <p:tgtEl>
                                          <p:spTgt spid="5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animEffect filter="fade" transition="in">
                                      <p:cBhvr>
                                        <p:cTn dur="1000"/>
                                        <p:tgtEl>
                                          <p:spTgt spid="5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animEffect filter="fade" transition="in">
                                      <p:cBhvr>
                                        <p:cTn dur="1000"/>
                                        <p:tgtEl>
                                          <p:spTgt spid="54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84"/>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PatrolRoute Component</a:t>
            </a:r>
            <a:endParaRPr/>
          </a:p>
        </p:txBody>
      </p:sp>
      <p:sp>
        <p:nvSpPr>
          <p:cNvPr id="553" name="Google Shape;553;p84"/>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an Actor Component</a:t>
            </a:r>
            <a:endParaRPr/>
          </a:p>
          <a:p>
            <a:pPr indent="-800100" lvl="0" marL="914400" rtl="0" algn="l">
              <a:spcBef>
                <a:spcPts val="0"/>
              </a:spcBef>
              <a:spcAft>
                <a:spcPts val="0"/>
              </a:spcAft>
              <a:buSzPts val="5400"/>
              <a:buChar char="●"/>
            </a:pPr>
            <a:r>
              <a:rPr lang="en-GB"/>
              <a:t>Move the </a:t>
            </a:r>
            <a:r>
              <a:rPr lang="en-GB">
                <a:solidFill>
                  <a:srgbClr val="FFFF00"/>
                </a:solidFill>
                <a:latin typeface="Consolas"/>
                <a:ea typeface="Consolas"/>
                <a:cs typeface="Consolas"/>
                <a:sym typeface="Consolas"/>
              </a:rPr>
              <a:t>PatrolPoints </a:t>
            </a:r>
            <a:r>
              <a:rPr lang="en-GB"/>
              <a:t>array to the component</a:t>
            </a:r>
            <a:endParaRPr/>
          </a:p>
          <a:p>
            <a:pPr indent="-800100" lvl="0" marL="914400" rtl="0" algn="l">
              <a:spcBef>
                <a:spcPts val="0"/>
              </a:spcBef>
              <a:spcAft>
                <a:spcPts val="0"/>
              </a:spcAft>
              <a:buSzPts val="5400"/>
              <a:buChar char="●"/>
            </a:pPr>
            <a:r>
              <a:rPr lang="en-GB"/>
              <a:t>Add the new component to the guard’s BP</a:t>
            </a:r>
            <a:endParaRPr/>
          </a:p>
          <a:p>
            <a:pPr indent="-800100" lvl="0" marL="914400" rtl="0" algn="l">
              <a:spcBef>
                <a:spcPts val="0"/>
              </a:spcBef>
              <a:spcAft>
                <a:spcPts val="0"/>
              </a:spcAft>
              <a:buSzPts val="5400"/>
              <a:buChar char="●"/>
            </a:pPr>
            <a:r>
              <a:rPr lang="en-GB"/>
              <a:t>Get the patrol points from the component</a:t>
            </a:r>
            <a:endParaRPr/>
          </a:p>
          <a:p>
            <a:pPr indent="-800100" lvl="0" marL="914400" marR="0" rtl="0" algn="l">
              <a:lnSpc>
                <a:spcPct val="150000"/>
              </a:lnSpc>
              <a:spcBef>
                <a:spcPts val="0"/>
              </a:spcBef>
              <a:spcAft>
                <a:spcPts val="0"/>
              </a:spcAft>
              <a:buSzPts val="5400"/>
              <a:buChar char="●"/>
            </a:pPr>
            <a:r>
              <a:rPr lang="en-GB"/>
              <a:t>Don’t bother deleting the </a:t>
            </a:r>
            <a:r>
              <a:rPr lang="en-GB">
                <a:solidFill>
                  <a:srgbClr val="FFFF00"/>
                </a:solidFill>
                <a:latin typeface="Consolas"/>
                <a:ea typeface="Consolas"/>
                <a:cs typeface="Consolas"/>
                <a:sym typeface="Consolas"/>
              </a:rPr>
              <a:t>PatrollingGuard</a:t>
            </a:r>
            <a:r>
              <a:rPr lang="en-GB"/>
              <a:t>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Effect filter="fade" transition="in">
                                      <p:cBhvr>
                                        <p:cTn dur="1000"/>
                                        <p:tgtEl>
                                          <p:spTgt spid="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Effect filter="fade" transition="in">
                                      <p:cBhvr>
                                        <p:cTn dur="1000"/>
                                        <p:tgtEl>
                                          <p:spTgt spid="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animEffect filter="fade" transition="in">
                                      <p:cBhvr>
                                        <p:cTn dur="1000"/>
                                        <p:tgtEl>
                                          <p:spTgt spid="5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animEffect filter="fade" transition="in">
                                      <p:cBhvr>
                                        <p:cTn dur="1000"/>
                                        <p:tgtEl>
                                          <p:spTgt spid="5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animEffect filter="fade" transition="in">
                                      <p:cBhvr>
                                        <p:cTn dur="1000"/>
                                        <p:tgtEl>
                                          <p:spTgt spid="5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5"/>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How to Delete a C++ Class</a:t>
            </a:r>
            <a:endParaRPr/>
          </a:p>
        </p:txBody>
      </p:sp>
      <p:sp>
        <p:nvSpPr>
          <p:cNvPr id="559" name="Google Shape;559;p85"/>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565" name="Google Shape;565;p8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Yes it should be easier than this, tell Epic!</a:t>
            </a:r>
            <a:endParaRPr/>
          </a:p>
          <a:p>
            <a:pPr indent="-800100" lvl="0" marL="914400" rtl="0" algn="l">
              <a:spcBef>
                <a:spcPts val="0"/>
              </a:spcBef>
              <a:spcAft>
                <a:spcPts val="0"/>
              </a:spcAft>
              <a:buSzPts val="5400"/>
              <a:buChar char="●"/>
            </a:pPr>
            <a:r>
              <a:rPr lang="en-GB"/>
              <a:t>How to remove CPP files from browser in Unreal</a:t>
            </a:r>
            <a:endParaRPr/>
          </a:p>
          <a:p>
            <a:pPr indent="-800100" lvl="0" marL="914400" rtl="0" algn="l">
              <a:spcBef>
                <a:spcPts val="0"/>
              </a:spcBef>
              <a:spcAft>
                <a:spcPts val="0"/>
              </a:spcAft>
              <a:buSzPts val="5400"/>
              <a:buChar char="●"/>
            </a:pPr>
            <a:r>
              <a:rPr lang="en-GB"/>
              <a:t>The process for deleting C++ classes.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0" st="0"/>
                                            </p:txEl>
                                          </p:spTgt>
                                        </p:tgtEl>
                                        <p:attrNameLst>
                                          <p:attrName>style.visibility</p:attrName>
                                        </p:attrNameLst>
                                      </p:cBhvr>
                                      <p:to>
                                        <p:strVal val="visible"/>
                                      </p:to>
                                    </p:set>
                                    <p:animEffect filter="fade" transition="in">
                                      <p:cBhvr>
                                        <p:cTn dur="1000"/>
                                        <p:tgtEl>
                                          <p:spTgt spid="5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1" st="1"/>
                                            </p:txEl>
                                          </p:spTgt>
                                        </p:tgtEl>
                                        <p:attrNameLst>
                                          <p:attrName>style.visibility</p:attrName>
                                        </p:attrNameLst>
                                      </p:cBhvr>
                                      <p:to>
                                        <p:strVal val="visible"/>
                                      </p:to>
                                    </p:set>
                                    <p:animEffect filter="fade" transition="in">
                                      <p:cBhvr>
                                        <p:cTn dur="1000"/>
                                        <p:tgtEl>
                                          <p:spTgt spid="5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2" st="2"/>
                                            </p:txEl>
                                          </p:spTgt>
                                        </p:tgtEl>
                                        <p:attrNameLst>
                                          <p:attrName>style.visibility</p:attrName>
                                        </p:attrNameLst>
                                      </p:cBhvr>
                                      <p:to>
                                        <p:strVal val="visible"/>
                                      </p:to>
                                    </p:set>
                                    <p:animEffect filter="fade" transition="in">
                                      <p:cBhvr>
                                        <p:cTn dur="1000"/>
                                        <p:tgtEl>
                                          <p:spTgt spid="5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Rules</a:t>
            </a:r>
            <a:endParaRPr/>
          </a:p>
        </p:txBody>
      </p:sp>
      <p:sp>
        <p:nvSpPr>
          <p:cNvPr id="116" name="Google Shape;116;p24"/>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You can pass a testing ground undetected</a:t>
            </a:r>
            <a:endParaRPr/>
          </a:p>
          <a:p>
            <a:pPr indent="-800100" lvl="0" marL="914400" rtl="0" algn="l">
              <a:spcBef>
                <a:spcPts val="0"/>
              </a:spcBef>
              <a:spcAft>
                <a:spcPts val="0"/>
              </a:spcAft>
              <a:buSzPts val="5400"/>
              <a:buChar char="●"/>
            </a:pPr>
            <a:r>
              <a:rPr lang="en-GB"/>
              <a:t>If detected you must clear the area</a:t>
            </a:r>
            <a:endParaRPr/>
          </a:p>
          <a:p>
            <a:pPr indent="-800100" lvl="0" marL="914400" rtl="0" algn="l">
              <a:spcBef>
                <a:spcPts val="0"/>
              </a:spcBef>
              <a:spcAft>
                <a:spcPts val="0"/>
              </a:spcAft>
              <a:buSzPts val="5400"/>
              <a:buChar char="●"/>
            </a:pPr>
            <a:r>
              <a:rPr lang="en-GB"/>
              <a:t>You’re scored on how many areas you pass.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1000"/>
                                        <p:tgtEl>
                                          <p:spTgt spid="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Effect filter="fade" transition="in">
                                      <p:cBhvr>
                                        <p:cTn dur="1000"/>
                                        <p:tgtEl>
                                          <p:spTgt spid="1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animEffect filter="fade" transition="in">
                                      <p:cBhvr>
                                        <p:cTn dur="1000"/>
                                        <p:tgtEl>
                                          <p:spTgt spid="11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Remove PatrollingGuard Class</a:t>
            </a:r>
            <a:endParaRPr/>
          </a:p>
        </p:txBody>
      </p:sp>
      <p:sp>
        <p:nvSpPr>
          <p:cNvPr id="571" name="Google Shape;571;p8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Clr>
                <a:schemeClr val="lt1"/>
              </a:buClr>
              <a:buSzPts val="5400"/>
              <a:buChar char="●"/>
            </a:pPr>
            <a:r>
              <a:rPr lang="en-GB">
                <a:solidFill>
                  <a:schemeClr val="lt1"/>
                </a:solidFill>
              </a:rPr>
              <a:t>Close Unreal and Visual Studio</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Remove .cpp and .h files from your disk (not in VS)</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Clear derived files (</a:t>
            </a:r>
            <a:r>
              <a:rPr lang="en-GB">
                <a:solidFill>
                  <a:srgbClr val="FFFF00"/>
                </a:solidFill>
                <a:latin typeface="Consolas"/>
                <a:ea typeface="Consolas"/>
                <a:cs typeface="Consolas"/>
                <a:sym typeface="Consolas"/>
              </a:rPr>
              <a:t>git -x -d -i </a:t>
            </a:r>
            <a:r>
              <a:rPr lang="en-GB">
                <a:solidFill>
                  <a:schemeClr val="lt1"/>
                </a:solidFill>
              </a:rPr>
              <a:t>if committed)</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Generate the Visual Studio project files</a:t>
            </a:r>
            <a:endParaRPr>
              <a:solidFill>
                <a:schemeClr val="lt1"/>
              </a:solidFill>
            </a:endParaRPr>
          </a:p>
          <a:p>
            <a:pPr indent="-800100" lvl="0" marL="914400" rtl="0" algn="l">
              <a:spcBef>
                <a:spcPts val="0"/>
              </a:spcBef>
              <a:spcAft>
                <a:spcPts val="0"/>
              </a:spcAft>
              <a:buClr>
                <a:schemeClr val="lt1"/>
              </a:buClr>
              <a:buSzPts val="5400"/>
              <a:buChar char="●"/>
            </a:pPr>
            <a:r>
              <a:rPr lang="en-GB">
                <a:solidFill>
                  <a:schemeClr val="lt1"/>
                </a:solidFill>
              </a:rPr>
              <a:t>Re-open Unreal!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0" st="0"/>
                                            </p:txEl>
                                          </p:spTgt>
                                        </p:tgtEl>
                                        <p:attrNameLst>
                                          <p:attrName>style.visibility</p:attrName>
                                        </p:attrNameLst>
                                      </p:cBhvr>
                                      <p:to>
                                        <p:strVal val="visible"/>
                                      </p:to>
                                    </p:set>
                                    <p:animEffect filter="fade" transition="in">
                                      <p:cBhvr>
                                        <p:cTn dur="1000"/>
                                        <p:tgtEl>
                                          <p:spTgt spid="5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 st="1"/>
                                            </p:txEl>
                                          </p:spTgt>
                                        </p:tgtEl>
                                        <p:attrNameLst>
                                          <p:attrName>style.visibility</p:attrName>
                                        </p:attrNameLst>
                                      </p:cBhvr>
                                      <p:to>
                                        <p:strVal val="visible"/>
                                      </p:to>
                                    </p:set>
                                    <p:animEffect filter="fade" transition="in">
                                      <p:cBhvr>
                                        <p:cTn dur="1000"/>
                                        <p:tgtEl>
                                          <p:spTgt spid="5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2" st="2"/>
                                            </p:txEl>
                                          </p:spTgt>
                                        </p:tgtEl>
                                        <p:attrNameLst>
                                          <p:attrName>style.visibility</p:attrName>
                                        </p:attrNameLst>
                                      </p:cBhvr>
                                      <p:to>
                                        <p:strVal val="visible"/>
                                      </p:to>
                                    </p:set>
                                    <p:animEffect filter="fade" transition="in">
                                      <p:cBhvr>
                                        <p:cTn dur="1000"/>
                                        <p:tgtEl>
                                          <p:spTgt spid="5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3" st="3"/>
                                            </p:txEl>
                                          </p:spTgt>
                                        </p:tgtEl>
                                        <p:attrNameLst>
                                          <p:attrName>style.visibility</p:attrName>
                                        </p:attrNameLst>
                                      </p:cBhvr>
                                      <p:to>
                                        <p:strVal val="visible"/>
                                      </p:to>
                                    </p:set>
                                    <p:animEffect filter="fade" transition="in">
                                      <p:cBhvr>
                                        <p:cTn dur="1000"/>
                                        <p:tgtEl>
                                          <p:spTgt spid="5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4" st="4"/>
                                            </p:txEl>
                                          </p:spTgt>
                                        </p:tgtEl>
                                        <p:attrNameLst>
                                          <p:attrName>style.visibility</p:attrName>
                                        </p:attrNameLst>
                                      </p:cBhvr>
                                      <p:to>
                                        <p:strVal val="visible"/>
                                      </p:to>
                                    </p:set>
                                    <p:animEffect filter="fade" transition="in">
                                      <p:cBhvr>
                                        <p:cTn dur="1000"/>
                                        <p:tgtEl>
                                          <p:spTgt spid="5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Instanced Materials</a:t>
            </a:r>
            <a:endParaRPr/>
          </a:p>
        </p:txBody>
      </p:sp>
      <p:sp>
        <p:nvSpPr>
          <p:cNvPr id="577" name="Google Shape;577;p8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8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583" name="Google Shape;583;p8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Also called Material Instances</a:t>
            </a:r>
            <a:endParaRPr/>
          </a:p>
          <a:p>
            <a:pPr indent="-800100" lvl="0" marL="914400" rtl="0" algn="l">
              <a:spcBef>
                <a:spcPts val="0"/>
              </a:spcBef>
              <a:spcAft>
                <a:spcPts val="0"/>
              </a:spcAft>
              <a:buSzPts val="5400"/>
              <a:buChar char="●"/>
            </a:pPr>
            <a:r>
              <a:rPr lang="en-GB"/>
              <a:t>These allow modification with little overhead</a:t>
            </a:r>
            <a:endParaRPr/>
          </a:p>
          <a:p>
            <a:pPr indent="-800100" lvl="0" marL="914400" rtl="0" algn="l">
              <a:spcBef>
                <a:spcPts val="0"/>
              </a:spcBef>
              <a:spcAft>
                <a:spcPts val="0"/>
              </a:spcAft>
              <a:buSzPts val="5400"/>
              <a:buChar char="●"/>
            </a:pPr>
            <a:r>
              <a:rPr lang="en-GB"/>
              <a:t>How to create an instanced material.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0" st="0"/>
                                            </p:txEl>
                                          </p:spTgt>
                                        </p:tgtEl>
                                        <p:attrNameLst>
                                          <p:attrName>style.visibility</p:attrName>
                                        </p:attrNameLst>
                                      </p:cBhvr>
                                      <p:to>
                                        <p:strVal val="visible"/>
                                      </p:to>
                                    </p:set>
                                    <p:animEffect filter="fade" transition="in">
                                      <p:cBhvr>
                                        <p:cTn dur="1000"/>
                                        <p:tgtEl>
                                          <p:spTgt spid="5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1" st="1"/>
                                            </p:txEl>
                                          </p:spTgt>
                                        </p:tgtEl>
                                        <p:attrNameLst>
                                          <p:attrName>style.visibility</p:attrName>
                                        </p:attrNameLst>
                                      </p:cBhvr>
                                      <p:to>
                                        <p:strVal val="visible"/>
                                      </p:to>
                                    </p:set>
                                    <p:animEffect filter="fade" transition="in">
                                      <p:cBhvr>
                                        <p:cTn dur="1000"/>
                                        <p:tgtEl>
                                          <p:spTgt spid="5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2" st="2"/>
                                            </p:txEl>
                                          </p:spTgt>
                                        </p:tgtEl>
                                        <p:attrNameLst>
                                          <p:attrName>style.visibility</p:attrName>
                                        </p:attrNameLst>
                                      </p:cBhvr>
                                      <p:to>
                                        <p:strVal val="visible"/>
                                      </p:to>
                                    </p:set>
                                    <p:animEffect filter="fade" transition="in">
                                      <p:cBhvr>
                                        <p:cTn dur="1000"/>
                                        <p:tgtEl>
                                          <p:spTgt spid="5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90"/>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Colour the Other Guard</a:t>
            </a:r>
            <a:endParaRPr/>
          </a:p>
        </p:txBody>
      </p:sp>
      <p:sp>
        <p:nvSpPr>
          <p:cNvPr id="589" name="Google Shape;589;p90"/>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Create another material instance</a:t>
            </a:r>
            <a:endParaRPr/>
          </a:p>
          <a:p>
            <a:pPr indent="-800100" lvl="0" marL="914400" rtl="0" algn="l">
              <a:spcBef>
                <a:spcPts val="0"/>
              </a:spcBef>
              <a:spcAft>
                <a:spcPts val="0"/>
              </a:spcAft>
              <a:buSzPts val="5400"/>
              <a:buChar char="●"/>
            </a:pPr>
            <a:r>
              <a:rPr lang="en-GB"/>
              <a:t>Check the Reference Viewer</a:t>
            </a:r>
            <a:endParaRPr/>
          </a:p>
          <a:p>
            <a:pPr indent="-800100" lvl="0" marL="914400" rtl="0" algn="l">
              <a:spcBef>
                <a:spcPts val="0"/>
              </a:spcBef>
              <a:spcAft>
                <a:spcPts val="0"/>
              </a:spcAft>
              <a:buSzPts val="5400"/>
              <a:buChar char="●"/>
            </a:pPr>
            <a:r>
              <a:rPr lang="en-GB"/>
              <a:t>Set it a different colour</a:t>
            </a:r>
            <a:endParaRPr/>
          </a:p>
          <a:p>
            <a:pPr indent="-800100" lvl="0" marL="914400" rtl="0" algn="l">
              <a:spcBef>
                <a:spcPts val="0"/>
              </a:spcBef>
              <a:spcAft>
                <a:spcPts val="0"/>
              </a:spcAft>
              <a:buSzPts val="5400"/>
              <a:buChar char="●"/>
            </a:pPr>
            <a:r>
              <a:rPr lang="en-GB"/>
              <a:t>Apply to a 2nd guard</a:t>
            </a:r>
            <a:endParaRPr/>
          </a:p>
          <a:p>
            <a:pPr indent="-800100" lvl="0" marL="914400" rtl="0" algn="l">
              <a:spcBef>
                <a:spcPts val="0"/>
              </a:spcBef>
              <a:spcAft>
                <a:spcPts val="0"/>
              </a:spcAft>
              <a:buSzPts val="5400"/>
              <a:buChar char="●"/>
            </a:pPr>
            <a:r>
              <a:rPr lang="en-GB"/>
              <a:t>Bonus: Add a new parameter and tweak</a:t>
            </a:r>
            <a:endParaRPr/>
          </a:p>
          <a:p>
            <a:pPr indent="-800100" lvl="0" marL="914400" rtl="0" algn="l">
              <a:spcBef>
                <a:spcPts val="0"/>
              </a:spcBef>
              <a:spcAft>
                <a:spcPts val="0"/>
              </a:spcAft>
              <a:buSzPts val="5400"/>
              <a:buChar char="●"/>
            </a:pPr>
            <a:r>
              <a:rPr lang="en-GB"/>
              <a:t>Share your creations with us!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0" st="0"/>
                                            </p:txEl>
                                          </p:spTgt>
                                        </p:tgtEl>
                                        <p:attrNameLst>
                                          <p:attrName>style.visibility</p:attrName>
                                        </p:attrNameLst>
                                      </p:cBhvr>
                                      <p:to>
                                        <p:strVal val="visible"/>
                                      </p:to>
                                    </p:set>
                                    <p:animEffect filter="fade" transition="in">
                                      <p:cBhvr>
                                        <p:cTn dur="1000"/>
                                        <p:tgtEl>
                                          <p:spTgt spid="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1" st="1"/>
                                            </p:txEl>
                                          </p:spTgt>
                                        </p:tgtEl>
                                        <p:attrNameLst>
                                          <p:attrName>style.visibility</p:attrName>
                                        </p:attrNameLst>
                                      </p:cBhvr>
                                      <p:to>
                                        <p:strVal val="visible"/>
                                      </p:to>
                                    </p:set>
                                    <p:animEffect filter="fade" transition="in">
                                      <p:cBhvr>
                                        <p:cTn dur="1000"/>
                                        <p:tgtEl>
                                          <p:spTgt spid="5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2" st="2"/>
                                            </p:txEl>
                                          </p:spTgt>
                                        </p:tgtEl>
                                        <p:attrNameLst>
                                          <p:attrName>style.visibility</p:attrName>
                                        </p:attrNameLst>
                                      </p:cBhvr>
                                      <p:to>
                                        <p:strVal val="visible"/>
                                      </p:to>
                                    </p:set>
                                    <p:animEffect filter="fade" transition="in">
                                      <p:cBhvr>
                                        <p:cTn dur="1000"/>
                                        <p:tgtEl>
                                          <p:spTgt spid="5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3" st="3"/>
                                            </p:txEl>
                                          </p:spTgt>
                                        </p:tgtEl>
                                        <p:attrNameLst>
                                          <p:attrName>style.visibility</p:attrName>
                                        </p:attrNameLst>
                                      </p:cBhvr>
                                      <p:to>
                                        <p:strVal val="visible"/>
                                      </p:to>
                                    </p:set>
                                    <p:animEffect filter="fade" transition="in">
                                      <p:cBhvr>
                                        <p:cTn dur="1000"/>
                                        <p:tgtEl>
                                          <p:spTgt spid="5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4" st="4"/>
                                            </p:txEl>
                                          </p:spTgt>
                                        </p:tgtEl>
                                        <p:attrNameLst>
                                          <p:attrName>style.visibility</p:attrName>
                                        </p:attrNameLst>
                                      </p:cBhvr>
                                      <p:to>
                                        <p:strVal val="visible"/>
                                      </p:to>
                                    </p:set>
                                    <p:animEffect filter="fade" transition="in">
                                      <p:cBhvr>
                                        <p:cTn dur="1000"/>
                                        <p:tgtEl>
                                          <p:spTgt spid="5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5" st="5"/>
                                            </p:txEl>
                                          </p:spTgt>
                                        </p:tgtEl>
                                        <p:attrNameLst>
                                          <p:attrName>style.visibility</p:attrName>
                                        </p:attrNameLst>
                                      </p:cBhvr>
                                      <p:to>
                                        <p:strVal val="visible"/>
                                      </p:to>
                                    </p:set>
                                    <p:animEffect filter="fade" transition="in">
                                      <p:cBhvr>
                                        <p:cTn dur="1000"/>
                                        <p:tgtEl>
                                          <p:spTgt spid="58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9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Introducing AI Perception</a:t>
            </a:r>
            <a:endParaRPr/>
          </a:p>
        </p:txBody>
      </p:sp>
      <p:sp>
        <p:nvSpPr>
          <p:cNvPr id="595" name="Google Shape;595;p9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9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601" name="Google Shape;601;p9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AI Perception, it’s newer than Pawn Sensing</a:t>
            </a:r>
            <a:endParaRPr/>
          </a:p>
          <a:p>
            <a:pPr indent="-800100" lvl="0" marL="914400" rtl="0" algn="l">
              <a:spcBef>
                <a:spcPts val="0"/>
              </a:spcBef>
              <a:spcAft>
                <a:spcPts val="0"/>
              </a:spcAft>
              <a:buSzPts val="5400"/>
              <a:buChar char="●"/>
            </a:pPr>
            <a:r>
              <a:rPr lang="en-GB"/>
              <a:t>How to add AI Perception to your controller</a:t>
            </a:r>
            <a:endParaRPr/>
          </a:p>
          <a:p>
            <a:pPr indent="-800100" lvl="0" marL="914400" rtl="0" algn="l">
              <a:spcBef>
                <a:spcPts val="0"/>
              </a:spcBef>
              <a:spcAft>
                <a:spcPts val="0"/>
              </a:spcAft>
              <a:buSzPts val="5400"/>
              <a:buChar char="●"/>
            </a:pPr>
            <a:r>
              <a:rPr lang="en-GB"/>
              <a:t>Use the apostrophe key ‘ to enable AI debug</a:t>
            </a:r>
            <a:endParaRPr/>
          </a:p>
          <a:p>
            <a:pPr indent="-800100" lvl="0" marL="914400" rtl="0" algn="l">
              <a:spcBef>
                <a:spcPts val="0"/>
              </a:spcBef>
              <a:spcAft>
                <a:spcPts val="0"/>
              </a:spcAft>
              <a:buSzPts val="5400"/>
              <a:buChar char="●"/>
            </a:pPr>
            <a:r>
              <a:rPr lang="en-GB"/>
              <a:t>Remember Shift + F1, F8, F11 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0" st="0"/>
                                            </p:txEl>
                                          </p:spTgt>
                                        </p:tgtEl>
                                        <p:attrNameLst>
                                          <p:attrName>style.visibility</p:attrName>
                                        </p:attrNameLst>
                                      </p:cBhvr>
                                      <p:to>
                                        <p:strVal val="visible"/>
                                      </p:to>
                                    </p:set>
                                    <p:animEffect filter="fade" transition="in">
                                      <p:cBhvr>
                                        <p:cTn dur="1000"/>
                                        <p:tgtEl>
                                          <p:spTgt spid="6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1" st="1"/>
                                            </p:txEl>
                                          </p:spTgt>
                                        </p:tgtEl>
                                        <p:attrNameLst>
                                          <p:attrName>style.visibility</p:attrName>
                                        </p:attrNameLst>
                                      </p:cBhvr>
                                      <p:to>
                                        <p:strVal val="visible"/>
                                      </p:to>
                                    </p:set>
                                    <p:animEffect filter="fade" transition="in">
                                      <p:cBhvr>
                                        <p:cTn dur="1000"/>
                                        <p:tgtEl>
                                          <p:spTgt spid="6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2" st="2"/>
                                            </p:txEl>
                                          </p:spTgt>
                                        </p:tgtEl>
                                        <p:attrNameLst>
                                          <p:attrName>style.visibility</p:attrName>
                                        </p:attrNameLst>
                                      </p:cBhvr>
                                      <p:to>
                                        <p:strVal val="visible"/>
                                      </p:to>
                                    </p:set>
                                    <p:animEffect filter="fade" transition="in">
                                      <p:cBhvr>
                                        <p:cTn dur="1000"/>
                                        <p:tgtEl>
                                          <p:spTgt spid="6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3" st="3"/>
                                            </p:txEl>
                                          </p:spTgt>
                                        </p:tgtEl>
                                        <p:attrNameLst>
                                          <p:attrName>style.visibility</p:attrName>
                                        </p:attrNameLst>
                                      </p:cBhvr>
                                      <p:to>
                                        <p:strVal val="visible"/>
                                      </p:to>
                                    </p:set>
                                    <p:animEffect filter="fade" transition="in">
                                      <p:cBhvr>
                                        <p:cTn dur="1000"/>
                                        <p:tgtEl>
                                          <p:spTgt spid="6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93"/>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Tweak Your AI Perception Radius</a:t>
            </a:r>
            <a:endParaRPr/>
          </a:p>
        </p:txBody>
      </p:sp>
      <p:sp>
        <p:nvSpPr>
          <p:cNvPr id="607" name="Google Shape;607;p93"/>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Practice visualising the AI</a:t>
            </a:r>
            <a:endParaRPr/>
          </a:p>
          <a:p>
            <a:pPr indent="-800100" lvl="0" marL="914400" rtl="0" algn="l">
              <a:spcBef>
                <a:spcPts val="0"/>
              </a:spcBef>
              <a:spcAft>
                <a:spcPts val="0"/>
              </a:spcAft>
              <a:buSzPts val="5400"/>
              <a:buChar char="●"/>
            </a:pPr>
            <a:r>
              <a:rPr lang="en-GB"/>
              <a:t>Shift + F1 to get the mouse</a:t>
            </a:r>
            <a:endParaRPr/>
          </a:p>
          <a:p>
            <a:pPr indent="-800100" lvl="0" marL="914400" rtl="0" algn="l">
              <a:spcBef>
                <a:spcPts val="0"/>
              </a:spcBef>
              <a:spcAft>
                <a:spcPts val="0"/>
              </a:spcAft>
              <a:buSzPts val="5400"/>
              <a:buChar char="●"/>
            </a:pPr>
            <a:r>
              <a:rPr lang="en-GB"/>
              <a:t>Use F11 for fullscreen</a:t>
            </a:r>
            <a:endParaRPr/>
          </a:p>
          <a:p>
            <a:pPr indent="-800100" lvl="0" marL="914400" rtl="0" algn="l">
              <a:spcBef>
                <a:spcPts val="0"/>
              </a:spcBef>
              <a:spcAft>
                <a:spcPts val="0"/>
              </a:spcAft>
              <a:buSzPts val="5400"/>
              <a:buChar char="●"/>
            </a:pPr>
            <a:r>
              <a:rPr lang="en-GB"/>
              <a:t>Aim at AI with cross hair then...</a:t>
            </a:r>
            <a:endParaRPr/>
          </a:p>
          <a:p>
            <a:pPr indent="-800100" lvl="0" marL="914400" rtl="0" algn="l">
              <a:spcBef>
                <a:spcPts val="0"/>
              </a:spcBef>
              <a:spcAft>
                <a:spcPts val="0"/>
              </a:spcAft>
              <a:buSzPts val="5400"/>
              <a:buChar char="●"/>
            </a:pPr>
            <a:r>
              <a:rPr lang="en-GB"/>
              <a:t>...use apostrophe key ‘ for AI debug overlay.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animEffect filter="fade" transition="in">
                                      <p:cBhvr>
                                        <p:cTn dur="1000"/>
                                        <p:tgtEl>
                                          <p:spTgt spid="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1" st="1"/>
                                            </p:txEl>
                                          </p:spTgt>
                                        </p:tgtEl>
                                        <p:attrNameLst>
                                          <p:attrName>style.visibility</p:attrName>
                                        </p:attrNameLst>
                                      </p:cBhvr>
                                      <p:to>
                                        <p:strVal val="visible"/>
                                      </p:to>
                                    </p:set>
                                    <p:animEffect filter="fade" transition="in">
                                      <p:cBhvr>
                                        <p:cTn dur="1000"/>
                                        <p:tgtEl>
                                          <p:spTgt spid="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2" st="2"/>
                                            </p:txEl>
                                          </p:spTgt>
                                        </p:tgtEl>
                                        <p:attrNameLst>
                                          <p:attrName>style.visibility</p:attrName>
                                        </p:attrNameLst>
                                      </p:cBhvr>
                                      <p:to>
                                        <p:strVal val="visible"/>
                                      </p:to>
                                    </p:set>
                                    <p:animEffect filter="fade" transition="in">
                                      <p:cBhvr>
                                        <p:cTn dur="1000"/>
                                        <p:tgtEl>
                                          <p:spTgt spid="6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3" st="3"/>
                                            </p:txEl>
                                          </p:spTgt>
                                        </p:tgtEl>
                                        <p:attrNameLst>
                                          <p:attrName>style.visibility</p:attrName>
                                        </p:attrNameLst>
                                      </p:cBhvr>
                                      <p:to>
                                        <p:strVal val="visible"/>
                                      </p:to>
                                    </p:set>
                                    <p:animEffect filter="fade" transition="in">
                                      <p:cBhvr>
                                        <p:cTn dur="1000"/>
                                        <p:tgtEl>
                                          <p:spTgt spid="6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4" st="4"/>
                                            </p:txEl>
                                          </p:spTgt>
                                        </p:tgtEl>
                                        <p:attrNameLst>
                                          <p:attrName>style.visibility</p:attrName>
                                        </p:attrNameLst>
                                      </p:cBhvr>
                                      <p:to>
                                        <p:strVal val="visible"/>
                                      </p:to>
                                    </p:set>
                                    <p:animEffect filter="fade" transition="in">
                                      <p:cBhvr>
                                        <p:cTn dur="1000"/>
                                        <p:tgtEl>
                                          <p:spTgt spid="60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94"/>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solidFill>
                  <a:srgbClr val="FFFF00"/>
                </a:solidFill>
                <a:latin typeface="Consolas"/>
                <a:ea typeface="Consolas"/>
                <a:cs typeface="Consolas"/>
                <a:sym typeface="Consolas"/>
              </a:rPr>
              <a:t>OnTargetPerceptionUpdated </a:t>
            </a:r>
            <a:r>
              <a:rPr lang="en-GB"/>
              <a:t>Event</a:t>
            </a:r>
            <a:endParaRPr/>
          </a:p>
        </p:txBody>
      </p:sp>
      <p:sp>
        <p:nvSpPr>
          <p:cNvPr id="613" name="Google Shape;613;p94"/>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9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619" name="Google Shape;619;p9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Use the On Target Perception Updated event</a:t>
            </a:r>
            <a:endParaRPr/>
          </a:p>
          <a:p>
            <a:pPr indent="-800100" lvl="0" marL="914400" rtl="0" algn="l">
              <a:spcBef>
                <a:spcPts val="0"/>
              </a:spcBef>
              <a:spcAft>
                <a:spcPts val="0"/>
              </a:spcAft>
              <a:buSzPts val="5400"/>
              <a:buChar char="●"/>
            </a:pPr>
            <a:r>
              <a:rPr lang="en-GB"/>
              <a:t>This reports the actor sensed</a:t>
            </a:r>
            <a:endParaRPr/>
          </a:p>
          <a:p>
            <a:pPr indent="-800100" lvl="0" marL="914400" rtl="0" algn="l">
              <a:spcBef>
                <a:spcPts val="0"/>
              </a:spcBef>
              <a:spcAft>
                <a:spcPts val="0"/>
              </a:spcAft>
              <a:buSzPts val="5400"/>
              <a:buChar char="●"/>
            </a:pPr>
            <a:r>
              <a:rPr lang="en-GB"/>
              <a:t>And the class of the sense (e.g. sight, hearing)</a:t>
            </a:r>
            <a:endParaRPr/>
          </a:p>
          <a:p>
            <a:pPr indent="-800100" lvl="0" marL="914400" rtl="0" algn="l">
              <a:spcBef>
                <a:spcPts val="0"/>
              </a:spcBef>
              <a:spcAft>
                <a:spcPts val="0"/>
              </a:spcAft>
              <a:buSzPts val="5400"/>
              <a:buChar char="●"/>
            </a:pPr>
            <a:r>
              <a:rPr lang="en-GB"/>
              <a:t>How to setup perception events.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0" st="0"/>
                                            </p:txEl>
                                          </p:spTgt>
                                        </p:tgtEl>
                                        <p:attrNameLst>
                                          <p:attrName>style.visibility</p:attrName>
                                        </p:attrNameLst>
                                      </p:cBhvr>
                                      <p:to>
                                        <p:strVal val="visible"/>
                                      </p:to>
                                    </p:set>
                                    <p:animEffect filter="fade" transition="in">
                                      <p:cBhvr>
                                        <p:cTn dur="1000"/>
                                        <p:tgtEl>
                                          <p:spTgt spid="6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1" st="1"/>
                                            </p:txEl>
                                          </p:spTgt>
                                        </p:tgtEl>
                                        <p:attrNameLst>
                                          <p:attrName>style.visibility</p:attrName>
                                        </p:attrNameLst>
                                      </p:cBhvr>
                                      <p:to>
                                        <p:strVal val="visible"/>
                                      </p:to>
                                    </p:set>
                                    <p:animEffect filter="fade" transition="in">
                                      <p:cBhvr>
                                        <p:cTn dur="1000"/>
                                        <p:tgtEl>
                                          <p:spTgt spid="6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2" st="2"/>
                                            </p:txEl>
                                          </p:spTgt>
                                        </p:tgtEl>
                                        <p:attrNameLst>
                                          <p:attrName>style.visibility</p:attrName>
                                        </p:attrNameLst>
                                      </p:cBhvr>
                                      <p:to>
                                        <p:strVal val="visible"/>
                                      </p:to>
                                    </p:set>
                                    <p:animEffect filter="fade" transition="in">
                                      <p:cBhvr>
                                        <p:cTn dur="1000"/>
                                        <p:tgtEl>
                                          <p:spTgt spid="6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3" st="3"/>
                                            </p:txEl>
                                          </p:spTgt>
                                        </p:tgtEl>
                                        <p:attrNameLst>
                                          <p:attrName>style.visibility</p:attrName>
                                        </p:attrNameLst>
                                      </p:cBhvr>
                                      <p:to>
                                        <p:strVal val="visible"/>
                                      </p:to>
                                    </p:set>
                                    <p:animEffect filter="fade" transition="in">
                                      <p:cBhvr>
                                        <p:cTn dur="1000"/>
                                        <p:tgtEl>
                                          <p:spTgt spid="6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96"/>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Report Perception Events</a:t>
            </a:r>
            <a:endParaRPr/>
          </a:p>
        </p:txBody>
      </p:sp>
      <p:sp>
        <p:nvSpPr>
          <p:cNvPr id="625" name="Google Shape;625;p96"/>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Wire the required blueprint</a:t>
            </a:r>
            <a:endParaRPr/>
          </a:p>
          <a:p>
            <a:pPr indent="-800100" lvl="0" marL="914400" rtl="0" algn="l">
              <a:spcBef>
                <a:spcPts val="0"/>
              </a:spcBef>
              <a:spcAft>
                <a:spcPts val="0"/>
              </a:spcAft>
              <a:buSzPts val="5400"/>
              <a:buChar char="●"/>
            </a:pPr>
            <a:r>
              <a:rPr lang="en-GB"/>
              <a:t>Report in format “guard x &lt;perception class&gt; y”</a:t>
            </a:r>
            <a:endParaRPr/>
          </a:p>
          <a:p>
            <a:pPr indent="-800100" lvl="0" marL="914400" rtl="0" algn="l">
              <a:spcBef>
                <a:spcPts val="0"/>
              </a:spcBef>
              <a:spcAft>
                <a:spcPts val="0"/>
              </a:spcAft>
              <a:buSzPts val="5400"/>
              <a:buChar char="●"/>
            </a:pPr>
            <a:r>
              <a:rPr lang="en-GB"/>
              <a:t>Crtl key makes hand icon, allows node dragging.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Effect filter="fade" transition="in">
                                      <p:cBhvr>
                                        <p:cTn dur="1000"/>
                                        <p:tgtEl>
                                          <p:spTgt spid="6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 st="1"/>
                                            </p:txEl>
                                          </p:spTgt>
                                        </p:tgtEl>
                                        <p:attrNameLst>
                                          <p:attrName>style.visibility</p:attrName>
                                        </p:attrNameLst>
                                      </p:cBhvr>
                                      <p:to>
                                        <p:strVal val="visible"/>
                                      </p:to>
                                    </p:set>
                                    <p:animEffect filter="fade" transition="in">
                                      <p:cBhvr>
                                        <p:cTn dur="1000"/>
                                        <p:tgtEl>
                                          <p:spTgt spid="6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2" st="2"/>
                                            </p:txEl>
                                          </p:spTgt>
                                        </p:tgtEl>
                                        <p:attrNameLst>
                                          <p:attrName>style.visibility</p:attrName>
                                        </p:attrNameLst>
                                      </p:cBhvr>
                                      <p:to>
                                        <p:strVal val="visible"/>
                                      </p:to>
                                    </p:set>
                                    <p:animEffect filter="fade" transition="in">
                                      <p:cBhvr>
                                        <p:cTn dur="1000"/>
                                        <p:tgtEl>
                                          <p:spTgt spid="6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Requirements</a:t>
            </a:r>
            <a:endParaRPr/>
          </a:p>
        </p:txBody>
      </p:sp>
      <p:sp>
        <p:nvSpPr>
          <p:cNvPr id="122" name="Google Shape;122;p2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Testing ground scenery</a:t>
            </a:r>
            <a:endParaRPr/>
          </a:p>
          <a:p>
            <a:pPr indent="-800100" lvl="0" marL="914400" rtl="0" algn="l">
              <a:spcBef>
                <a:spcPts val="0"/>
              </a:spcBef>
              <a:spcAft>
                <a:spcPts val="0"/>
              </a:spcAft>
              <a:buSzPts val="5400"/>
              <a:buChar char="●"/>
            </a:pPr>
            <a:r>
              <a:rPr lang="en-GB"/>
              <a:t>Props and textures</a:t>
            </a:r>
            <a:endParaRPr/>
          </a:p>
          <a:p>
            <a:pPr indent="-800100" lvl="0" marL="914400" rtl="0" algn="l">
              <a:spcBef>
                <a:spcPts val="0"/>
              </a:spcBef>
              <a:spcAft>
                <a:spcPts val="0"/>
              </a:spcAft>
              <a:buSzPts val="5400"/>
              <a:buChar char="●"/>
            </a:pPr>
            <a:r>
              <a:rPr lang="en-GB"/>
              <a:t>A rigged humanoid character we can modify</a:t>
            </a:r>
            <a:endParaRPr/>
          </a:p>
          <a:p>
            <a:pPr indent="-800100" lvl="0" marL="914400" rtl="0" algn="l">
              <a:spcBef>
                <a:spcPts val="0"/>
              </a:spcBef>
              <a:spcAft>
                <a:spcPts val="0"/>
              </a:spcAft>
              <a:buSzPts val="5400"/>
              <a:buChar char="●"/>
            </a:pPr>
            <a:r>
              <a:rPr lang="en-GB"/>
              <a:t>Gun and projectile meshes</a:t>
            </a:r>
            <a:endParaRPr/>
          </a:p>
          <a:p>
            <a:pPr indent="-800100" lvl="0" marL="914400" rtl="0" algn="l">
              <a:spcBef>
                <a:spcPts val="0"/>
              </a:spcBef>
              <a:spcAft>
                <a:spcPts val="0"/>
              </a:spcAft>
              <a:buSzPts val="5400"/>
              <a:buChar char="●"/>
            </a:pPr>
            <a:r>
              <a:rPr lang="en-GB"/>
              <a:t>Various SFX, samples from Gamemaster Audio</a:t>
            </a:r>
            <a:endParaRPr/>
          </a:p>
          <a:p>
            <a:pPr indent="-800100" lvl="0" marL="914400" rtl="0" algn="l">
              <a:spcBef>
                <a:spcPts val="0"/>
              </a:spcBef>
              <a:spcAft>
                <a:spcPts val="0"/>
              </a:spcAft>
              <a:buSzPts val="5400"/>
              <a:buChar char="●"/>
            </a:pPr>
            <a:r>
              <a:rPr lang="en-GB"/>
              <a:t>Other stuff I haven't thought of yet!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1000"/>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1000"/>
                                        <p:tgtEl>
                                          <p:spTgt spid="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animEffect filter="fade" transition="in">
                                      <p:cBhvr>
                                        <p:cTn dur="1000"/>
                                        <p:tgtEl>
                                          <p:spTgt spid="12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97"/>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AI Hearing Perception in Unreal</a:t>
            </a:r>
            <a:endParaRPr/>
          </a:p>
        </p:txBody>
      </p:sp>
      <p:sp>
        <p:nvSpPr>
          <p:cNvPr id="631" name="Google Shape;631;p97"/>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98"/>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637" name="Google Shape;637;p98"/>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Hearing is a sense that compliments sight</a:t>
            </a:r>
            <a:endParaRPr/>
          </a:p>
          <a:p>
            <a:pPr indent="-800100" lvl="0" marL="914400" rtl="0" algn="l">
              <a:spcBef>
                <a:spcPts val="0"/>
              </a:spcBef>
              <a:spcAft>
                <a:spcPts val="0"/>
              </a:spcAft>
              <a:buSzPts val="5400"/>
              <a:buChar char="●"/>
            </a:pPr>
            <a:r>
              <a:rPr lang="en-GB"/>
              <a:t>How to set up AI Perception hearing sense</a:t>
            </a:r>
            <a:endParaRPr/>
          </a:p>
          <a:p>
            <a:pPr indent="-800100" lvl="0" marL="914400" rtl="0" algn="l">
              <a:spcBef>
                <a:spcPts val="0"/>
              </a:spcBef>
              <a:spcAft>
                <a:spcPts val="0"/>
              </a:spcAft>
              <a:buSzPts val="5400"/>
              <a:buChar char="●"/>
            </a:pPr>
            <a:r>
              <a:rPr lang="en-GB"/>
              <a:t>How to get hearing </a:t>
            </a:r>
            <a:r>
              <a:rPr lang="en-GB"/>
              <a:t>perception to trigger</a:t>
            </a:r>
            <a:endParaRPr/>
          </a:p>
          <a:p>
            <a:pPr indent="-800100" lvl="0" marL="914400" rtl="0" algn="l">
              <a:spcBef>
                <a:spcPts val="0"/>
              </a:spcBef>
              <a:spcAft>
                <a:spcPts val="0"/>
              </a:spcAft>
              <a:buSzPts val="5400"/>
              <a:buChar char="●"/>
            </a:pPr>
            <a:r>
              <a:rPr lang="en-GB"/>
              <a:t>Making your actor create a noise.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animEffect filter="fade" transition="in">
                                      <p:cBhvr>
                                        <p:cTn dur="1000"/>
                                        <p:tgtEl>
                                          <p:spTgt spid="6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1" st="1"/>
                                            </p:txEl>
                                          </p:spTgt>
                                        </p:tgtEl>
                                        <p:attrNameLst>
                                          <p:attrName>style.visibility</p:attrName>
                                        </p:attrNameLst>
                                      </p:cBhvr>
                                      <p:to>
                                        <p:strVal val="visible"/>
                                      </p:to>
                                    </p:set>
                                    <p:animEffect filter="fade" transition="in">
                                      <p:cBhvr>
                                        <p:cTn dur="1000"/>
                                        <p:tgtEl>
                                          <p:spTgt spid="6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2" st="2"/>
                                            </p:txEl>
                                          </p:spTgt>
                                        </p:tgtEl>
                                        <p:attrNameLst>
                                          <p:attrName>style.visibility</p:attrName>
                                        </p:attrNameLst>
                                      </p:cBhvr>
                                      <p:to>
                                        <p:strVal val="visible"/>
                                      </p:to>
                                    </p:set>
                                    <p:animEffect filter="fade" transition="in">
                                      <p:cBhvr>
                                        <p:cTn dur="1000"/>
                                        <p:tgtEl>
                                          <p:spTgt spid="6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3" st="3"/>
                                            </p:txEl>
                                          </p:spTgt>
                                        </p:tgtEl>
                                        <p:attrNameLst>
                                          <p:attrName>style.visibility</p:attrName>
                                        </p:attrNameLst>
                                      </p:cBhvr>
                                      <p:to>
                                        <p:strVal val="visible"/>
                                      </p:to>
                                    </p:set>
                                    <p:animEffect filter="fade" transition="in">
                                      <p:cBhvr>
                                        <p:cTn dur="1000"/>
                                        <p:tgtEl>
                                          <p:spTgt spid="6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99"/>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Setup a Hearing Sense</a:t>
            </a:r>
            <a:endParaRPr/>
          </a:p>
        </p:txBody>
      </p:sp>
      <p:sp>
        <p:nvSpPr>
          <p:cNvPr id="643" name="Google Shape;643;p99"/>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Add a 2nd sense to the AI controller</a:t>
            </a:r>
            <a:endParaRPr/>
          </a:p>
          <a:p>
            <a:pPr indent="-800100" lvl="0" marL="914400" rtl="0" algn="l">
              <a:spcBef>
                <a:spcPts val="0"/>
              </a:spcBef>
              <a:spcAft>
                <a:spcPts val="0"/>
              </a:spcAft>
              <a:buSzPts val="5400"/>
              <a:buChar char="●"/>
            </a:pPr>
            <a:r>
              <a:rPr lang="en-GB"/>
              <a:t>Make this of type hearing</a:t>
            </a:r>
            <a:endParaRPr/>
          </a:p>
          <a:p>
            <a:pPr indent="-800100" lvl="0" marL="914400" rtl="0" algn="l">
              <a:spcBef>
                <a:spcPts val="0"/>
              </a:spcBef>
              <a:spcAft>
                <a:spcPts val="0"/>
              </a:spcAft>
              <a:buSzPts val="5400"/>
              <a:buChar char="●"/>
            </a:pPr>
            <a:r>
              <a:rPr lang="en-GB"/>
              <a:t>Bonus: report hearing events*</a:t>
            </a:r>
            <a:endParaRPr/>
          </a:p>
          <a:p>
            <a:pPr indent="0" lvl="0" marL="0" rtl="0" algn="l">
              <a:spcBef>
                <a:spcPts val="0"/>
              </a:spcBef>
              <a:spcAft>
                <a:spcPts val="0"/>
              </a:spcAft>
              <a:buNone/>
            </a:pPr>
            <a:r>
              <a:rPr i="1" lang="en-GB"/>
              <a:t>*may require a web search, good practice.</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0" st="0"/>
                                            </p:txEl>
                                          </p:spTgt>
                                        </p:tgtEl>
                                        <p:attrNameLst>
                                          <p:attrName>style.visibility</p:attrName>
                                        </p:attrNameLst>
                                      </p:cBhvr>
                                      <p:to>
                                        <p:strVal val="visible"/>
                                      </p:to>
                                    </p:set>
                                    <p:animEffect filter="fade" transition="in">
                                      <p:cBhvr>
                                        <p:cTn dur="1000"/>
                                        <p:tgtEl>
                                          <p:spTgt spid="6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1" st="1"/>
                                            </p:txEl>
                                          </p:spTgt>
                                        </p:tgtEl>
                                        <p:attrNameLst>
                                          <p:attrName>style.visibility</p:attrName>
                                        </p:attrNameLst>
                                      </p:cBhvr>
                                      <p:to>
                                        <p:strVal val="visible"/>
                                      </p:to>
                                    </p:set>
                                    <p:animEffect filter="fade" transition="in">
                                      <p:cBhvr>
                                        <p:cTn dur="1000"/>
                                        <p:tgtEl>
                                          <p:spTgt spid="6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2" st="2"/>
                                            </p:txEl>
                                          </p:spTgt>
                                        </p:tgtEl>
                                        <p:attrNameLst>
                                          <p:attrName>style.visibility</p:attrName>
                                        </p:attrNameLst>
                                      </p:cBhvr>
                                      <p:to>
                                        <p:strVal val="visible"/>
                                      </p:to>
                                    </p:set>
                                    <p:animEffect filter="fade" transition="in">
                                      <p:cBhvr>
                                        <p:cTn dur="1000"/>
                                        <p:tgtEl>
                                          <p:spTgt spid="6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3" st="3"/>
                                            </p:txEl>
                                          </p:spTgt>
                                        </p:tgtEl>
                                        <p:attrNameLst>
                                          <p:attrName>style.visibility</p:attrName>
                                        </p:attrNameLst>
                                      </p:cBhvr>
                                      <p:to>
                                        <p:strVal val="visible"/>
                                      </p:to>
                                    </p:set>
                                    <p:animEffect filter="fade" transition="in">
                                      <p:cBhvr>
                                        <p:cTn dur="1000"/>
                                        <p:tgtEl>
                                          <p:spTgt spid="6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100"/>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The Animation Starter Pack</a:t>
            </a:r>
            <a:endParaRPr/>
          </a:p>
        </p:txBody>
      </p:sp>
      <p:sp>
        <p:nvSpPr>
          <p:cNvPr id="649" name="Google Shape;649;p100"/>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101"/>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655" name="Google Shape;655;p101"/>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The skeleton comprises the bones</a:t>
            </a:r>
            <a:endParaRPr/>
          </a:p>
          <a:p>
            <a:pPr indent="-800100" lvl="0" marL="914400" rtl="0" algn="l">
              <a:spcBef>
                <a:spcPts val="0"/>
              </a:spcBef>
              <a:spcAft>
                <a:spcPts val="0"/>
              </a:spcAft>
              <a:buSzPts val="5400"/>
              <a:buChar char="●"/>
            </a:pPr>
            <a:r>
              <a:rPr lang="en-GB"/>
              <a:t>Over the skeleton lays a skeletal mesh</a:t>
            </a:r>
            <a:endParaRPr/>
          </a:p>
          <a:p>
            <a:pPr indent="-800100" lvl="0" marL="914400" rtl="0" algn="l">
              <a:spcBef>
                <a:spcPts val="0"/>
              </a:spcBef>
              <a:spcAft>
                <a:spcPts val="0"/>
              </a:spcAft>
              <a:buSzPts val="5400"/>
              <a:buChar char="●"/>
            </a:pPr>
            <a:r>
              <a:rPr lang="en-GB"/>
              <a:t>Each vertex of the mesh connects to bone(s)</a:t>
            </a:r>
            <a:endParaRPr/>
          </a:p>
          <a:p>
            <a:pPr indent="-800100" lvl="0" marL="914400" rtl="0" algn="l">
              <a:spcBef>
                <a:spcPts val="0"/>
              </a:spcBef>
              <a:spcAft>
                <a:spcPts val="0"/>
              </a:spcAft>
              <a:buSzPts val="5400"/>
              <a:buChar char="●"/>
            </a:pPr>
            <a:r>
              <a:rPr lang="en-GB"/>
              <a:t>The animation tells the bones how to move</a:t>
            </a:r>
            <a:endParaRPr/>
          </a:p>
          <a:p>
            <a:pPr indent="-800100" lvl="0" marL="914400" rtl="0" algn="l">
              <a:spcBef>
                <a:spcPts val="0"/>
              </a:spcBef>
              <a:spcAft>
                <a:spcPts val="0"/>
              </a:spcAft>
              <a:buSzPts val="5400"/>
              <a:buChar char="●"/>
            </a:pPr>
            <a:r>
              <a:rPr lang="en-GB"/>
              <a:t>The bones tell the mesh how to move</a:t>
            </a:r>
            <a:endParaRPr/>
          </a:p>
          <a:p>
            <a:pPr indent="-800100" lvl="0" marL="914400" rtl="0" algn="l">
              <a:spcBef>
                <a:spcPts val="0"/>
              </a:spcBef>
              <a:spcAft>
                <a:spcPts val="0"/>
              </a:spcAft>
              <a:buSzPts val="5400"/>
              <a:buChar char="●"/>
            </a:pPr>
            <a:r>
              <a:rPr lang="en-GB"/>
              <a:t>The Animation BP controls the animations.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0" st="0"/>
                                            </p:txEl>
                                          </p:spTgt>
                                        </p:tgtEl>
                                        <p:attrNameLst>
                                          <p:attrName>style.visibility</p:attrName>
                                        </p:attrNameLst>
                                      </p:cBhvr>
                                      <p:to>
                                        <p:strVal val="visible"/>
                                      </p:to>
                                    </p:set>
                                    <p:animEffect filter="fade" transition="in">
                                      <p:cBhvr>
                                        <p:cTn dur="1000"/>
                                        <p:tgtEl>
                                          <p:spTgt spid="6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1" st="1"/>
                                            </p:txEl>
                                          </p:spTgt>
                                        </p:tgtEl>
                                        <p:attrNameLst>
                                          <p:attrName>style.visibility</p:attrName>
                                        </p:attrNameLst>
                                      </p:cBhvr>
                                      <p:to>
                                        <p:strVal val="visible"/>
                                      </p:to>
                                    </p:set>
                                    <p:animEffect filter="fade" transition="in">
                                      <p:cBhvr>
                                        <p:cTn dur="1000"/>
                                        <p:tgtEl>
                                          <p:spTgt spid="6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2" st="2"/>
                                            </p:txEl>
                                          </p:spTgt>
                                        </p:tgtEl>
                                        <p:attrNameLst>
                                          <p:attrName>style.visibility</p:attrName>
                                        </p:attrNameLst>
                                      </p:cBhvr>
                                      <p:to>
                                        <p:strVal val="visible"/>
                                      </p:to>
                                    </p:set>
                                    <p:animEffect filter="fade" transition="in">
                                      <p:cBhvr>
                                        <p:cTn dur="1000"/>
                                        <p:tgtEl>
                                          <p:spTgt spid="6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3" st="3"/>
                                            </p:txEl>
                                          </p:spTgt>
                                        </p:tgtEl>
                                        <p:attrNameLst>
                                          <p:attrName>style.visibility</p:attrName>
                                        </p:attrNameLst>
                                      </p:cBhvr>
                                      <p:to>
                                        <p:strVal val="visible"/>
                                      </p:to>
                                    </p:set>
                                    <p:animEffect filter="fade" transition="in">
                                      <p:cBhvr>
                                        <p:cTn dur="1000"/>
                                        <p:tgtEl>
                                          <p:spTgt spid="6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4" st="4"/>
                                            </p:txEl>
                                          </p:spTgt>
                                        </p:tgtEl>
                                        <p:attrNameLst>
                                          <p:attrName>style.visibility</p:attrName>
                                        </p:attrNameLst>
                                      </p:cBhvr>
                                      <p:to>
                                        <p:strVal val="visible"/>
                                      </p:to>
                                    </p:set>
                                    <p:animEffect filter="fade" transition="in">
                                      <p:cBhvr>
                                        <p:cTn dur="1000"/>
                                        <p:tgtEl>
                                          <p:spTgt spid="6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5" st="5"/>
                                            </p:txEl>
                                          </p:spTgt>
                                        </p:tgtEl>
                                        <p:attrNameLst>
                                          <p:attrName>style.visibility</p:attrName>
                                        </p:attrNameLst>
                                      </p:cBhvr>
                                      <p:to>
                                        <p:strVal val="visible"/>
                                      </p:to>
                                    </p:set>
                                    <p:animEffect filter="fade" transition="in">
                                      <p:cBhvr>
                                        <p:cTn dur="1000"/>
                                        <p:tgtEl>
                                          <p:spTgt spid="65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10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Animation Sequence in Context</a:t>
            </a:r>
            <a:endParaRPr/>
          </a:p>
        </p:txBody>
      </p:sp>
      <p:cxnSp>
        <p:nvCxnSpPr>
          <p:cNvPr id="661" name="Google Shape;661;p102"/>
          <p:cNvCxnSpPr/>
          <p:nvPr/>
        </p:nvCxnSpPr>
        <p:spPr>
          <a:xfrm>
            <a:off x="5938800" y="2868500"/>
            <a:ext cx="0" cy="6132600"/>
          </a:xfrm>
          <a:prstGeom prst="straightConnector1">
            <a:avLst/>
          </a:prstGeom>
          <a:noFill/>
          <a:ln cap="flat" cmpd="sng" w="19050">
            <a:solidFill>
              <a:srgbClr val="38761D"/>
            </a:solidFill>
            <a:prstDash val="solid"/>
            <a:round/>
            <a:headEnd len="med" w="med" type="none"/>
            <a:tailEnd len="med" w="med" type="none"/>
          </a:ln>
        </p:spPr>
      </p:cxnSp>
      <p:cxnSp>
        <p:nvCxnSpPr>
          <p:cNvPr id="662" name="Google Shape;662;p102"/>
          <p:cNvCxnSpPr/>
          <p:nvPr/>
        </p:nvCxnSpPr>
        <p:spPr>
          <a:xfrm>
            <a:off x="10039750" y="2868500"/>
            <a:ext cx="0" cy="6132600"/>
          </a:xfrm>
          <a:prstGeom prst="straightConnector1">
            <a:avLst/>
          </a:prstGeom>
          <a:noFill/>
          <a:ln cap="flat" cmpd="sng" w="19050">
            <a:solidFill>
              <a:srgbClr val="38761D"/>
            </a:solidFill>
            <a:prstDash val="solid"/>
            <a:round/>
            <a:headEnd len="med" w="med" type="none"/>
            <a:tailEnd len="med" w="med" type="none"/>
          </a:ln>
        </p:spPr>
      </p:cxnSp>
      <p:cxnSp>
        <p:nvCxnSpPr>
          <p:cNvPr id="663" name="Google Shape;663;p102"/>
          <p:cNvCxnSpPr/>
          <p:nvPr/>
        </p:nvCxnSpPr>
        <p:spPr>
          <a:xfrm>
            <a:off x="1319450" y="3839150"/>
            <a:ext cx="12846600" cy="4800"/>
          </a:xfrm>
          <a:prstGeom prst="straightConnector1">
            <a:avLst/>
          </a:prstGeom>
          <a:noFill/>
          <a:ln cap="flat" cmpd="sng" w="19050">
            <a:solidFill>
              <a:srgbClr val="38761D"/>
            </a:solidFill>
            <a:prstDash val="solid"/>
            <a:round/>
            <a:headEnd len="med" w="med" type="none"/>
            <a:tailEnd len="med" w="med" type="none"/>
          </a:ln>
        </p:spPr>
      </p:cxnSp>
      <p:sp>
        <p:nvSpPr>
          <p:cNvPr id="664" name="Google Shape;664;p102"/>
          <p:cNvSpPr txBox="1"/>
          <p:nvPr/>
        </p:nvSpPr>
        <p:spPr>
          <a:xfrm>
            <a:off x="6950675" y="2962575"/>
            <a:ext cx="20772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GB" sz="2800">
                <a:solidFill>
                  <a:srgbClr val="F3F3F3"/>
                </a:solidFill>
              </a:rPr>
              <a:t>Character</a:t>
            </a:r>
            <a:endParaRPr b="1" sz="2800">
              <a:solidFill>
                <a:srgbClr val="F3F3F3"/>
              </a:solidFill>
            </a:endParaRPr>
          </a:p>
        </p:txBody>
      </p:sp>
      <p:sp>
        <p:nvSpPr>
          <p:cNvPr id="665" name="Google Shape;665;p102"/>
          <p:cNvSpPr txBox="1"/>
          <p:nvPr/>
        </p:nvSpPr>
        <p:spPr>
          <a:xfrm>
            <a:off x="2356200" y="2962575"/>
            <a:ext cx="2567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GB" sz="2800">
                <a:solidFill>
                  <a:srgbClr val="F3F3F3"/>
                </a:solidFill>
              </a:rPr>
              <a:t>AI Controller</a:t>
            </a:r>
            <a:endParaRPr b="1" sz="2800">
              <a:solidFill>
                <a:srgbClr val="F3F3F3"/>
              </a:solidFill>
            </a:endParaRPr>
          </a:p>
        </p:txBody>
      </p:sp>
      <p:sp>
        <p:nvSpPr>
          <p:cNvPr id="666" name="Google Shape;666;p102"/>
          <p:cNvSpPr txBox="1"/>
          <p:nvPr/>
        </p:nvSpPr>
        <p:spPr>
          <a:xfrm>
            <a:off x="10682600" y="2962600"/>
            <a:ext cx="28110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GB" sz="2800">
                <a:solidFill>
                  <a:srgbClr val="F3F3F3"/>
                </a:solidFill>
              </a:rPr>
              <a:t>Animation BP</a:t>
            </a:r>
            <a:endParaRPr b="1" sz="2800">
              <a:solidFill>
                <a:srgbClr val="F3F3F3"/>
              </a:solidFill>
            </a:endParaRPr>
          </a:p>
        </p:txBody>
      </p:sp>
      <p:sp>
        <p:nvSpPr>
          <p:cNvPr id="667" name="Google Shape;667;p102"/>
          <p:cNvSpPr txBox="1"/>
          <p:nvPr/>
        </p:nvSpPr>
        <p:spPr>
          <a:xfrm>
            <a:off x="1772450" y="4187800"/>
            <a:ext cx="28686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Behaviour Tree</a:t>
            </a:r>
            <a:endParaRPr sz="2800">
              <a:solidFill>
                <a:srgbClr val="F3F3F3"/>
              </a:solidFill>
            </a:endParaRPr>
          </a:p>
        </p:txBody>
      </p:sp>
      <p:sp>
        <p:nvSpPr>
          <p:cNvPr id="668" name="Google Shape;668;p102"/>
          <p:cNvSpPr txBox="1"/>
          <p:nvPr/>
        </p:nvSpPr>
        <p:spPr>
          <a:xfrm>
            <a:off x="6705589" y="4153750"/>
            <a:ext cx="2567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Patrol Route</a:t>
            </a:r>
            <a:endParaRPr sz="2800">
              <a:solidFill>
                <a:srgbClr val="F3F3F3"/>
              </a:solidFill>
            </a:endParaRPr>
          </a:p>
        </p:txBody>
      </p:sp>
      <p:sp>
        <p:nvSpPr>
          <p:cNvPr id="669" name="Google Shape;669;p102"/>
          <p:cNvSpPr txBox="1"/>
          <p:nvPr/>
        </p:nvSpPr>
        <p:spPr>
          <a:xfrm>
            <a:off x="6705552" y="5613500"/>
            <a:ext cx="20772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Movement</a:t>
            </a:r>
            <a:endParaRPr sz="2800">
              <a:solidFill>
                <a:srgbClr val="F3F3F3"/>
              </a:solidFill>
            </a:endParaRPr>
          </a:p>
        </p:txBody>
      </p:sp>
      <p:sp>
        <p:nvSpPr>
          <p:cNvPr id="670" name="Google Shape;670;p102"/>
          <p:cNvSpPr/>
          <p:nvPr/>
        </p:nvSpPr>
        <p:spPr>
          <a:xfrm>
            <a:off x="10730000" y="6165700"/>
            <a:ext cx="3051600" cy="2299800"/>
          </a:xfrm>
          <a:prstGeom prst="rect">
            <a:avLst/>
          </a:prstGeom>
          <a:noFill/>
          <a:ln cap="flat" cmpd="sng" w="38100">
            <a:solidFill>
              <a:srgbClr val="0000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71" name="Google Shape;671;p102"/>
          <p:cNvCxnSpPr>
            <a:stCxn id="667" idx="3"/>
            <a:endCxn id="668" idx="1"/>
          </p:cNvCxnSpPr>
          <p:nvPr/>
        </p:nvCxnSpPr>
        <p:spPr>
          <a:xfrm flipH="1" rot="10800000">
            <a:off x="4641050" y="4474900"/>
            <a:ext cx="2064600" cy="34200"/>
          </a:xfrm>
          <a:prstGeom prst="straightConnector1">
            <a:avLst/>
          </a:prstGeom>
          <a:noFill/>
          <a:ln cap="flat" cmpd="sng" w="38100">
            <a:solidFill>
              <a:srgbClr val="0000FF"/>
            </a:solidFill>
            <a:prstDash val="solid"/>
            <a:round/>
            <a:headEnd len="med" w="med" type="triangle"/>
            <a:tailEnd len="med" w="med" type="none"/>
          </a:ln>
        </p:spPr>
      </p:cxnSp>
      <p:cxnSp>
        <p:nvCxnSpPr>
          <p:cNvPr id="672" name="Google Shape;672;p102"/>
          <p:cNvCxnSpPr>
            <a:stCxn id="667" idx="2"/>
            <a:endCxn id="669" idx="1"/>
          </p:cNvCxnSpPr>
          <p:nvPr/>
        </p:nvCxnSpPr>
        <p:spPr>
          <a:xfrm>
            <a:off x="3206750" y="4830400"/>
            <a:ext cx="3498900" cy="1104300"/>
          </a:xfrm>
          <a:prstGeom prst="straightConnector1">
            <a:avLst/>
          </a:prstGeom>
          <a:noFill/>
          <a:ln cap="flat" cmpd="sng" w="38100">
            <a:solidFill>
              <a:srgbClr val="0000FF"/>
            </a:solidFill>
            <a:prstDash val="solid"/>
            <a:round/>
            <a:headEnd len="med" w="med" type="none"/>
            <a:tailEnd len="med" w="med" type="triangle"/>
          </a:ln>
        </p:spPr>
      </p:cxnSp>
      <p:sp>
        <p:nvSpPr>
          <p:cNvPr id="673" name="Google Shape;673;p102"/>
          <p:cNvSpPr txBox="1"/>
          <p:nvPr/>
        </p:nvSpPr>
        <p:spPr>
          <a:xfrm>
            <a:off x="10806489" y="4187800"/>
            <a:ext cx="2567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Graph</a:t>
            </a:r>
            <a:endParaRPr sz="2800">
              <a:solidFill>
                <a:srgbClr val="F3F3F3"/>
              </a:solidFill>
            </a:endParaRPr>
          </a:p>
        </p:txBody>
      </p:sp>
      <p:sp>
        <p:nvSpPr>
          <p:cNvPr id="674" name="Google Shape;674;p102"/>
          <p:cNvSpPr txBox="1"/>
          <p:nvPr/>
        </p:nvSpPr>
        <p:spPr>
          <a:xfrm>
            <a:off x="10804389" y="6165700"/>
            <a:ext cx="2567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Animation</a:t>
            </a:r>
            <a:endParaRPr sz="2800">
              <a:solidFill>
                <a:srgbClr val="F3F3F3"/>
              </a:solidFill>
            </a:endParaRPr>
          </a:p>
        </p:txBody>
      </p:sp>
      <p:sp>
        <p:nvSpPr>
          <p:cNvPr id="675" name="Google Shape;675;p102"/>
          <p:cNvSpPr txBox="1"/>
          <p:nvPr/>
        </p:nvSpPr>
        <p:spPr>
          <a:xfrm>
            <a:off x="10831053" y="6923750"/>
            <a:ext cx="3305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Skeletal Mesh</a:t>
            </a:r>
            <a:endParaRPr sz="2800">
              <a:solidFill>
                <a:srgbClr val="F3F3F3"/>
              </a:solidFill>
            </a:endParaRPr>
          </a:p>
        </p:txBody>
      </p:sp>
      <p:sp>
        <p:nvSpPr>
          <p:cNvPr id="676" name="Google Shape;676;p102"/>
          <p:cNvSpPr txBox="1"/>
          <p:nvPr/>
        </p:nvSpPr>
        <p:spPr>
          <a:xfrm>
            <a:off x="10831053" y="7681800"/>
            <a:ext cx="3305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Skeleton</a:t>
            </a:r>
            <a:endParaRPr sz="2800">
              <a:solidFill>
                <a:srgbClr val="F3F3F3"/>
              </a:solidFill>
            </a:endParaRPr>
          </a:p>
        </p:txBody>
      </p:sp>
      <p:cxnSp>
        <p:nvCxnSpPr>
          <p:cNvPr id="677" name="Google Shape;677;p102"/>
          <p:cNvCxnSpPr>
            <a:stCxn id="669" idx="3"/>
            <a:endCxn id="673" idx="1"/>
          </p:cNvCxnSpPr>
          <p:nvPr/>
        </p:nvCxnSpPr>
        <p:spPr>
          <a:xfrm flipH="1" rot="10800000">
            <a:off x="8782752" y="4509200"/>
            <a:ext cx="2023800" cy="1425600"/>
          </a:xfrm>
          <a:prstGeom prst="straightConnector1">
            <a:avLst/>
          </a:prstGeom>
          <a:noFill/>
          <a:ln cap="flat" cmpd="sng" w="38100">
            <a:solidFill>
              <a:srgbClr val="0000FF"/>
            </a:solidFill>
            <a:prstDash val="solid"/>
            <a:round/>
            <a:headEnd len="med" w="med" type="none"/>
            <a:tailEnd len="med" w="med" type="triangle"/>
          </a:ln>
        </p:spPr>
      </p:cxnSp>
      <p:cxnSp>
        <p:nvCxnSpPr>
          <p:cNvPr id="678" name="Google Shape;678;p102"/>
          <p:cNvCxnSpPr>
            <a:stCxn id="673" idx="2"/>
            <a:endCxn id="670" idx="0"/>
          </p:cNvCxnSpPr>
          <p:nvPr/>
        </p:nvCxnSpPr>
        <p:spPr>
          <a:xfrm>
            <a:off x="12090189" y="4830400"/>
            <a:ext cx="165600" cy="1335300"/>
          </a:xfrm>
          <a:prstGeom prst="straightConnector1">
            <a:avLst/>
          </a:prstGeom>
          <a:noFill/>
          <a:ln cap="flat" cmpd="sng" w="38100">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103"/>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Import &amp; Explore</a:t>
            </a:r>
            <a:endParaRPr/>
          </a:p>
        </p:txBody>
      </p:sp>
      <p:sp>
        <p:nvSpPr>
          <p:cNvPr id="684" name="Google Shape;684;p103"/>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Claim Animation Starter Pack for free</a:t>
            </a:r>
            <a:endParaRPr/>
          </a:p>
          <a:p>
            <a:pPr indent="-800100" lvl="0" marL="914400" rtl="0" algn="l">
              <a:spcBef>
                <a:spcPts val="0"/>
              </a:spcBef>
              <a:spcAft>
                <a:spcPts val="0"/>
              </a:spcAft>
              <a:buSzPts val="5400"/>
              <a:buChar char="●"/>
            </a:pPr>
            <a:r>
              <a:rPr lang="en-GB"/>
              <a:t>Add to Testing Grounds project</a:t>
            </a:r>
            <a:endParaRPr/>
          </a:p>
          <a:p>
            <a:pPr indent="-800100" lvl="0" marL="914400" rtl="0" algn="l">
              <a:spcBef>
                <a:spcPts val="0"/>
              </a:spcBef>
              <a:spcAft>
                <a:spcPts val="0"/>
              </a:spcAft>
              <a:buSzPts val="5400"/>
              <a:buChar char="●"/>
            </a:pPr>
            <a:r>
              <a:rPr lang="en-GB"/>
              <a:t>Explore the Animation Sequences</a:t>
            </a:r>
            <a:endParaRPr/>
          </a:p>
          <a:p>
            <a:pPr indent="-800100" lvl="0" marL="914400" rtl="0" algn="l">
              <a:spcBef>
                <a:spcPts val="0"/>
              </a:spcBef>
              <a:spcAft>
                <a:spcPts val="0"/>
              </a:spcAft>
              <a:buSzPts val="5400"/>
              <a:buChar char="●"/>
            </a:pPr>
            <a:r>
              <a:rPr lang="en-GB"/>
              <a:t>Commit and upload to Git LFS.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0" st="0"/>
                                            </p:txEl>
                                          </p:spTgt>
                                        </p:tgtEl>
                                        <p:attrNameLst>
                                          <p:attrName>style.visibility</p:attrName>
                                        </p:attrNameLst>
                                      </p:cBhvr>
                                      <p:to>
                                        <p:strVal val="visible"/>
                                      </p:to>
                                    </p:set>
                                    <p:animEffect filter="fade" transition="in">
                                      <p:cBhvr>
                                        <p:cTn dur="1000"/>
                                        <p:tgtEl>
                                          <p:spTgt spid="6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1" st="1"/>
                                            </p:txEl>
                                          </p:spTgt>
                                        </p:tgtEl>
                                        <p:attrNameLst>
                                          <p:attrName>style.visibility</p:attrName>
                                        </p:attrNameLst>
                                      </p:cBhvr>
                                      <p:to>
                                        <p:strVal val="visible"/>
                                      </p:to>
                                    </p:set>
                                    <p:animEffect filter="fade" transition="in">
                                      <p:cBhvr>
                                        <p:cTn dur="1000"/>
                                        <p:tgtEl>
                                          <p:spTgt spid="6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2" st="2"/>
                                            </p:txEl>
                                          </p:spTgt>
                                        </p:tgtEl>
                                        <p:attrNameLst>
                                          <p:attrName>style.visibility</p:attrName>
                                        </p:attrNameLst>
                                      </p:cBhvr>
                                      <p:to>
                                        <p:strVal val="visible"/>
                                      </p:to>
                                    </p:set>
                                    <p:animEffect filter="fade" transition="in">
                                      <p:cBhvr>
                                        <p:cTn dur="1000"/>
                                        <p:tgtEl>
                                          <p:spTgt spid="6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3" st="3"/>
                                            </p:txEl>
                                          </p:spTgt>
                                        </p:tgtEl>
                                        <p:attrNameLst>
                                          <p:attrName>style.visibility</p:attrName>
                                        </p:attrNameLst>
                                      </p:cBhvr>
                                      <p:to>
                                        <p:strVal val="visible"/>
                                      </p:to>
                                    </p:set>
                                    <p:animEffect filter="fade" transition="in">
                                      <p:cBhvr>
                                        <p:cTn dur="1000"/>
                                        <p:tgtEl>
                                          <p:spTgt spid="6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04"/>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Changing a Character’s Animation</a:t>
            </a:r>
            <a:endParaRPr/>
          </a:p>
        </p:txBody>
      </p:sp>
      <p:sp>
        <p:nvSpPr>
          <p:cNvPr id="690" name="Google Shape;690;p104"/>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0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696" name="Google Shape;696;p10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How to change a mesh’s animation class</a:t>
            </a:r>
            <a:endParaRPr/>
          </a:p>
          <a:p>
            <a:pPr indent="-800100" lvl="0" marL="914400" rtl="0" algn="l">
              <a:spcBef>
                <a:spcPts val="0"/>
              </a:spcBef>
              <a:spcAft>
                <a:spcPts val="0"/>
              </a:spcAft>
              <a:buSzPts val="5400"/>
              <a:buChar char="●"/>
            </a:pPr>
            <a:r>
              <a:rPr lang="en-GB"/>
              <a:t>Matching the animation’s mesh to…</a:t>
            </a:r>
            <a:endParaRPr/>
          </a:p>
          <a:p>
            <a:pPr indent="-800100" lvl="0" marL="914400" rtl="0" algn="l">
              <a:spcBef>
                <a:spcPts val="0"/>
              </a:spcBef>
              <a:spcAft>
                <a:spcPts val="0"/>
              </a:spcAft>
              <a:buSzPts val="5400"/>
              <a:buChar char="●"/>
            </a:pPr>
            <a:r>
              <a:rPr lang="en-GB"/>
              <a:t>… the mesh selected on the character</a:t>
            </a:r>
            <a:endParaRPr/>
          </a:p>
          <a:p>
            <a:pPr indent="-800100" lvl="0" marL="914400" rtl="0" algn="l">
              <a:spcBef>
                <a:spcPts val="0"/>
              </a:spcBef>
              <a:spcAft>
                <a:spcPts val="0"/>
              </a:spcAft>
              <a:buSzPts val="5400"/>
              <a:buChar char="●"/>
            </a:pPr>
            <a:r>
              <a:rPr lang="en-GB"/>
              <a:t>You can apply instance changes to blueprint</a:t>
            </a:r>
            <a:endParaRPr/>
          </a:p>
          <a:p>
            <a:pPr indent="-800100" lvl="0" marL="914400" rtl="0" algn="l">
              <a:spcBef>
                <a:spcPts val="0"/>
              </a:spcBef>
              <a:spcAft>
                <a:spcPts val="0"/>
              </a:spcAft>
              <a:buSzPts val="5400"/>
              <a:buChar char="●"/>
            </a:pPr>
            <a:r>
              <a:rPr lang="en-GB"/>
              <a:t>However be careful what you take with you</a:t>
            </a:r>
            <a:endParaRPr/>
          </a:p>
          <a:p>
            <a:pPr indent="-800100" lvl="0" marL="914400" rtl="0" algn="l">
              <a:spcBef>
                <a:spcPts val="0"/>
              </a:spcBef>
              <a:spcAft>
                <a:spcPts val="0"/>
              </a:spcAft>
              <a:buSzPts val="5400"/>
              <a:buChar char="●"/>
            </a:pPr>
            <a:r>
              <a:rPr lang="en-GB"/>
              <a:t>Solving “can’t save… graph is linked” error.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0" st="0"/>
                                            </p:txEl>
                                          </p:spTgt>
                                        </p:tgtEl>
                                        <p:attrNameLst>
                                          <p:attrName>style.visibility</p:attrName>
                                        </p:attrNameLst>
                                      </p:cBhvr>
                                      <p:to>
                                        <p:strVal val="visible"/>
                                      </p:to>
                                    </p:set>
                                    <p:animEffect filter="fade" transition="in">
                                      <p:cBhvr>
                                        <p:cTn dur="1000"/>
                                        <p:tgtEl>
                                          <p:spTgt spid="6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1" st="1"/>
                                            </p:txEl>
                                          </p:spTgt>
                                        </p:tgtEl>
                                        <p:attrNameLst>
                                          <p:attrName>style.visibility</p:attrName>
                                        </p:attrNameLst>
                                      </p:cBhvr>
                                      <p:to>
                                        <p:strVal val="visible"/>
                                      </p:to>
                                    </p:set>
                                    <p:animEffect filter="fade" transition="in">
                                      <p:cBhvr>
                                        <p:cTn dur="1000"/>
                                        <p:tgtEl>
                                          <p:spTgt spid="6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2" st="2"/>
                                            </p:txEl>
                                          </p:spTgt>
                                        </p:tgtEl>
                                        <p:attrNameLst>
                                          <p:attrName>style.visibility</p:attrName>
                                        </p:attrNameLst>
                                      </p:cBhvr>
                                      <p:to>
                                        <p:strVal val="visible"/>
                                      </p:to>
                                    </p:set>
                                    <p:animEffect filter="fade" transition="in">
                                      <p:cBhvr>
                                        <p:cTn dur="1000"/>
                                        <p:tgtEl>
                                          <p:spTgt spid="6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3" st="3"/>
                                            </p:txEl>
                                          </p:spTgt>
                                        </p:tgtEl>
                                        <p:attrNameLst>
                                          <p:attrName>style.visibility</p:attrName>
                                        </p:attrNameLst>
                                      </p:cBhvr>
                                      <p:to>
                                        <p:strVal val="visible"/>
                                      </p:to>
                                    </p:set>
                                    <p:animEffect filter="fade" transition="in">
                                      <p:cBhvr>
                                        <p:cTn dur="1000"/>
                                        <p:tgtEl>
                                          <p:spTgt spid="6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4" st="4"/>
                                            </p:txEl>
                                          </p:spTgt>
                                        </p:tgtEl>
                                        <p:attrNameLst>
                                          <p:attrName>style.visibility</p:attrName>
                                        </p:attrNameLst>
                                      </p:cBhvr>
                                      <p:to>
                                        <p:strVal val="visible"/>
                                      </p:to>
                                    </p:set>
                                    <p:animEffect filter="fade" transition="in">
                                      <p:cBhvr>
                                        <p:cTn dur="1000"/>
                                        <p:tgtEl>
                                          <p:spTgt spid="6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5" st="5"/>
                                            </p:txEl>
                                          </p:spTgt>
                                        </p:tgtEl>
                                        <p:attrNameLst>
                                          <p:attrName>style.visibility</p:attrName>
                                        </p:attrNameLst>
                                      </p:cBhvr>
                                      <p:to>
                                        <p:strVal val="visible"/>
                                      </p:to>
                                    </p:set>
                                    <p:animEffect filter="fade" transition="in">
                                      <p:cBhvr>
                                        <p:cTn dur="1000"/>
                                        <p:tgtEl>
                                          <p:spTgt spid="6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0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Animation Sequence Revisited</a:t>
            </a:r>
            <a:endParaRPr/>
          </a:p>
        </p:txBody>
      </p:sp>
      <p:cxnSp>
        <p:nvCxnSpPr>
          <p:cNvPr id="702" name="Google Shape;702;p106"/>
          <p:cNvCxnSpPr/>
          <p:nvPr/>
        </p:nvCxnSpPr>
        <p:spPr>
          <a:xfrm>
            <a:off x="5938800" y="2868500"/>
            <a:ext cx="0" cy="6132600"/>
          </a:xfrm>
          <a:prstGeom prst="straightConnector1">
            <a:avLst/>
          </a:prstGeom>
          <a:noFill/>
          <a:ln cap="flat" cmpd="sng" w="19050">
            <a:solidFill>
              <a:srgbClr val="38761D"/>
            </a:solidFill>
            <a:prstDash val="solid"/>
            <a:round/>
            <a:headEnd len="med" w="med" type="none"/>
            <a:tailEnd len="med" w="med" type="none"/>
          </a:ln>
        </p:spPr>
      </p:cxnSp>
      <p:cxnSp>
        <p:nvCxnSpPr>
          <p:cNvPr id="703" name="Google Shape;703;p106"/>
          <p:cNvCxnSpPr/>
          <p:nvPr/>
        </p:nvCxnSpPr>
        <p:spPr>
          <a:xfrm>
            <a:off x="10039750" y="2868500"/>
            <a:ext cx="0" cy="6132600"/>
          </a:xfrm>
          <a:prstGeom prst="straightConnector1">
            <a:avLst/>
          </a:prstGeom>
          <a:noFill/>
          <a:ln cap="flat" cmpd="sng" w="19050">
            <a:solidFill>
              <a:srgbClr val="38761D"/>
            </a:solidFill>
            <a:prstDash val="solid"/>
            <a:round/>
            <a:headEnd len="med" w="med" type="none"/>
            <a:tailEnd len="med" w="med" type="none"/>
          </a:ln>
        </p:spPr>
      </p:cxnSp>
      <p:cxnSp>
        <p:nvCxnSpPr>
          <p:cNvPr id="704" name="Google Shape;704;p106"/>
          <p:cNvCxnSpPr/>
          <p:nvPr/>
        </p:nvCxnSpPr>
        <p:spPr>
          <a:xfrm>
            <a:off x="1319450" y="3839150"/>
            <a:ext cx="12846600" cy="4800"/>
          </a:xfrm>
          <a:prstGeom prst="straightConnector1">
            <a:avLst/>
          </a:prstGeom>
          <a:noFill/>
          <a:ln cap="flat" cmpd="sng" w="19050">
            <a:solidFill>
              <a:srgbClr val="38761D"/>
            </a:solidFill>
            <a:prstDash val="solid"/>
            <a:round/>
            <a:headEnd len="med" w="med" type="none"/>
            <a:tailEnd len="med" w="med" type="none"/>
          </a:ln>
        </p:spPr>
      </p:cxnSp>
      <p:sp>
        <p:nvSpPr>
          <p:cNvPr id="705" name="Google Shape;705;p106"/>
          <p:cNvSpPr txBox="1"/>
          <p:nvPr/>
        </p:nvSpPr>
        <p:spPr>
          <a:xfrm>
            <a:off x="6950675" y="2962575"/>
            <a:ext cx="20772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GB" sz="2800">
                <a:solidFill>
                  <a:srgbClr val="F3F3F3"/>
                </a:solidFill>
              </a:rPr>
              <a:t>Character</a:t>
            </a:r>
            <a:endParaRPr b="1" sz="2800">
              <a:solidFill>
                <a:srgbClr val="F3F3F3"/>
              </a:solidFill>
            </a:endParaRPr>
          </a:p>
        </p:txBody>
      </p:sp>
      <p:sp>
        <p:nvSpPr>
          <p:cNvPr id="706" name="Google Shape;706;p106"/>
          <p:cNvSpPr txBox="1"/>
          <p:nvPr/>
        </p:nvSpPr>
        <p:spPr>
          <a:xfrm>
            <a:off x="2356200" y="2962575"/>
            <a:ext cx="2567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GB" sz="2800">
                <a:solidFill>
                  <a:srgbClr val="F3F3F3"/>
                </a:solidFill>
              </a:rPr>
              <a:t>AI Controller</a:t>
            </a:r>
            <a:endParaRPr b="1" sz="2800">
              <a:solidFill>
                <a:srgbClr val="F3F3F3"/>
              </a:solidFill>
            </a:endParaRPr>
          </a:p>
        </p:txBody>
      </p:sp>
      <p:sp>
        <p:nvSpPr>
          <p:cNvPr id="707" name="Google Shape;707;p106"/>
          <p:cNvSpPr txBox="1"/>
          <p:nvPr/>
        </p:nvSpPr>
        <p:spPr>
          <a:xfrm>
            <a:off x="10682600" y="2962600"/>
            <a:ext cx="28110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GB" sz="2800">
                <a:solidFill>
                  <a:srgbClr val="F3F3F3"/>
                </a:solidFill>
              </a:rPr>
              <a:t>Animation BP</a:t>
            </a:r>
            <a:endParaRPr b="1" sz="2800">
              <a:solidFill>
                <a:srgbClr val="F3F3F3"/>
              </a:solidFill>
            </a:endParaRPr>
          </a:p>
        </p:txBody>
      </p:sp>
      <p:sp>
        <p:nvSpPr>
          <p:cNvPr id="708" name="Google Shape;708;p106"/>
          <p:cNvSpPr txBox="1"/>
          <p:nvPr/>
        </p:nvSpPr>
        <p:spPr>
          <a:xfrm>
            <a:off x="1772450" y="4187800"/>
            <a:ext cx="28686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Behaviour Tree</a:t>
            </a:r>
            <a:endParaRPr sz="2800">
              <a:solidFill>
                <a:srgbClr val="F3F3F3"/>
              </a:solidFill>
            </a:endParaRPr>
          </a:p>
        </p:txBody>
      </p:sp>
      <p:sp>
        <p:nvSpPr>
          <p:cNvPr id="709" name="Google Shape;709;p106"/>
          <p:cNvSpPr txBox="1"/>
          <p:nvPr/>
        </p:nvSpPr>
        <p:spPr>
          <a:xfrm>
            <a:off x="6705589" y="4153750"/>
            <a:ext cx="2567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Patrol Route</a:t>
            </a:r>
            <a:endParaRPr sz="2800">
              <a:solidFill>
                <a:srgbClr val="F3F3F3"/>
              </a:solidFill>
            </a:endParaRPr>
          </a:p>
        </p:txBody>
      </p:sp>
      <p:sp>
        <p:nvSpPr>
          <p:cNvPr id="710" name="Google Shape;710;p106"/>
          <p:cNvSpPr txBox="1"/>
          <p:nvPr/>
        </p:nvSpPr>
        <p:spPr>
          <a:xfrm>
            <a:off x="6705552" y="5613500"/>
            <a:ext cx="20772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Movement</a:t>
            </a:r>
            <a:endParaRPr sz="2800">
              <a:solidFill>
                <a:srgbClr val="F3F3F3"/>
              </a:solidFill>
            </a:endParaRPr>
          </a:p>
        </p:txBody>
      </p:sp>
      <p:cxnSp>
        <p:nvCxnSpPr>
          <p:cNvPr id="711" name="Google Shape;711;p106"/>
          <p:cNvCxnSpPr>
            <a:stCxn id="708" idx="3"/>
            <a:endCxn id="709" idx="1"/>
          </p:cNvCxnSpPr>
          <p:nvPr/>
        </p:nvCxnSpPr>
        <p:spPr>
          <a:xfrm flipH="1" rot="10800000">
            <a:off x="4641050" y="4474900"/>
            <a:ext cx="2064600" cy="34200"/>
          </a:xfrm>
          <a:prstGeom prst="straightConnector1">
            <a:avLst/>
          </a:prstGeom>
          <a:noFill/>
          <a:ln cap="flat" cmpd="sng" w="38100">
            <a:solidFill>
              <a:srgbClr val="0000FF"/>
            </a:solidFill>
            <a:prstDash val="solid"/>
            <a:round/>
            <a:headEnd len="med" w="med" type="triangle"/>
            <a:tailEnd len="med" w="med" type="none"/>
          </a:ln>
        </p:spPr>
      </p:cxnSp>
      <p:sp>
        <p:nvSpPr>
          <p:cNvPr id="712" name="Google Shape;712;p106"/>
          <p:cNvSpPr txBox="1"/>
          <p:nvPr/>
        </p:nvSpPr>
        <p:spPr>
          <a:xfrm>
            <a:off x="10806489" y="4187800"/>
            <a:ext cx="2567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Graph</a:t>
            </a:r>
            <a:endParaRPr sz="2800">
              <a:solidFill>
                <a:srgbClr val="F3F3F3"/>
              </a:solidFill>
            </a:endParaRPr>
          </a:p>
        </p:txBody>
      </p:sp>
      <p:sp>
        <p:nvSpPr>
          <p:cNvPr id="713" name="Google Shape;713;p106"/>
          <p:cNvSpPr txBox="1"/>
          <p:nvPr/>
        </p:nvSpPr>
        <p:spPr>
          <a:xfrm>
            <a:off x="10806489" y="4943175"/>
            <a:ext cx="2567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Animation</a:t>
            </a:r>
            <a:endParaRPr sz="2800">
              <a:solidFill>
                <a:srgbClr val="F3F3F3"/>
              </a:solidFill>
            </a:endParaRPr>
          </a:p>
        </p:txBody>
      </p:sp>
      <p:sp>
        <p:nvSpPr>
          <p:cNvPr id="714" name="Google Shape;714;p106"/>
          <p:cNvSpPr txBox="1"/>
          <p:nvPr/>
        </p:nvSpPr>
        <p:spPr>
          <a:xfrm>
            <a:off x="10831053" y="6454000"/>
            <a:ext cx="3305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Skeletal Mesh</a:t>
            </a:r>
            <a:endParaRPr sz="2800">
              <a:solidFill>
                <a:srgbClr val="F3F3F3"/>
              </a:solidFill>
            </a:endParaRPr>
          </a:p>
        </p:txBody>
      </p:sp>
      <p:sp>
        <p:nvSpPr>
          <p:cNvPr id="715" name="Google Shape;715;p106"/>
          <p:cNvSpPr txBox="1"/>
          <p:nvPr/>
        </p:nvSpPr>
        <p:spPr>
          <a:xfrm>
            <a:off x="10831053" y="5698600"/>
            <a:ext cx="3305400" cy="64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GB" sz="2800">
                <a:solidFill>
                  <a:srgbClr val="F3F3F3"/>
                </a:solidFill>
              </a:rPr>
              <a:t>Skeleton</a:t>
            </a:r>
            <a:endParaRPr sz="2800">
              <a:solidFill>
                <a:srgbClr val="F3F3F3"/>
              </a:solidFill>
            </a:endParaRPr>
          </a:p>
        </p:txBody>
      </p:sp>
      <p:cxnSp>
        <p:nvCxnSpPr>
          <p:cNvPr id="716" name="Google Shape;716;p106"/>
          <p:cNvCxnSpPr>
            <a:stCxn id="710" idx="3"/>
            <a:endCxn id="712" idx="1"/>
          </p:cNvCxnSpPr>
          <p:nvPr/>
        </p:nvCxnSpPr>
        <p:spPr>
          <a:xfrm flipH="1" rot="10800000">
            <a:off x="8782752" y="4509200"/>
            <a:ext cx="2023800" cy="1425600"/>
          </a:xfrm>
          <a:prstGeom prst="straightConnector1">
            <a:avLst/>
          </a:prstGeom>
          <a:noFill/>
          <a:ln cap="flat" cmpd="sng" w="38100">
            <a:solidFill>
              <a:srgbClr val="0000FF"/>
            </a:solidFill>
            <a:prstDash val="solid"/>
            <a:round/>
            <a:headEnd len="med" w="med" type="none"/>
            <a:tailEnd len="med" w="med" type="triangle"/>
          </a:ln>
        </p:spPr>
      </p:cxnSp>
      <p:cxnSp>
        <p:nvCxnSpPr>
          <p:cNvPr id="717" name="Google Shape;717;p106"/>
          <p:cNvCxnSpPr>
            <a:stCxn id="708" idx="2"/>
            <a:endCxn id="710" idx="1"/>
          </p:cNvCxnSpPr>
          <p:nvPr/>
        </p:nvCxnSpPr>
        <p:spPr>
          <a:xfrm>
            <a:off x="3206750" y="4830400"/>
            <a:ext cx="3498900" cy="1104300"/>
          </a:xfrm>
          <a:prstGeom prst="straightConnector1">
            <a:avLst/>
          </a:prstGeom>
          <a:noFill/>
          <a:ln cap="flat" cmpd="sng" w="38100">
            <a:solidFill>
              <a:srgbClr val="0000FF"/>
            </a:solidFill>
            <a:prstDash val="solid"/>
            <a:round/>
            <a:headEnd len="med" w="med" type="none"/>
            <a:tailEnd len="med" w="med" type="triangle"/>
          </a:ln>
        </p:spPr>
      </p:cxnSp>
      <p:sp>
        <p:nvSpPr>
          <p:cNvPr id="718" name="Google Shape;718;p106"/>
          <p:cNvSpPr txBox="1"/>
          <p:nvPr/>
        </p:nvSpPr>
        <p:spPr>
          <a:xfrm>
            <a:off x="3917450" y="5174250"/>
            <a:ext cx="2077200" cy="952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GB" sz="2800">
                <a:solidFill>
                  <a:srgbClr val="B7B7B7"/>
                </a:solidFill>
              </a:rPr>
              <a:t>p</a:t>
            </a:r>
            <a:r>
              <a:rPr lang="en-GB" sz="2800">
                <a:solidFill>
                  <a:srgbClr val="B7B7B7"/>
                </a:solidFill>
              </a:rPr>
              <a:t>ath finding</a:t>
            </a:r>
            <a:endParaRPr sz="2800">
              <a:solidFill>
                <a:srgbClr val="B7B7B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6"/>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Potential Technical Challenges</a:t>
            </a:r>
            <a:endParaRPr/>
          </a:p>
        </p:txBody>
      </p:sp>
      <p:sp>
        <p:nvSpPr>
          <p:cNvPr id="128" name="Google Shape;128;p26"/>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Procedural generation of testing grounds.</a:t>
            </a:r>
            <a:endParaRPr/>
          </a:p>
          <a:p>
            <a:pPr indent="-800100" lvl="0" marL="914400" rtl="0" algn="l">
              <a:spcBef>
                <a:spcPts val="0"/>
              </a:spcBef>
              <a:spcAft>
                <a:spcPts val="0"/>
              </a:spcAft>
              <a:buSzPts val="5400"/>
              <a:buChar char="●"/>
            </a:pPr>
            <a:r>
              <a:rPr lang="en-GB"/>
              <a:t>Controlling skeletal animations.</a:t>
            </a:r>
            <a:endParaRPr/>
          </a:p>
          <a:p>
            <a:pPr indent="-800100" lvl="0" marL="914400" rtl="0" algn="l">
              <a:spcBef>
                <a:spcPts val="0"/>
              </a:spcBef>
              <a:spcAft>
                <a:spcPts val="0"/>
              </a:spcAft>
              <a:buSzPts val="5400"/>
              <a:buChar char="●"/>
            </a:pPr>
            <a:r>
              <a:rPr lang="en-GB"/>
              <a:t>AI behaviour and awareness.</a:t>
            </a:r>
            <a:endParaRPr/>
          </a:p>
          <a:p>
            <a:pPr indent="-800100" lvl="0" marL="914400" rtl="0" algn="l">
              <a:spcBef>
                <a:spcPts val="0"/>
              </a:spcBef>
              <a:spcAft>
                <a:spcPts val="0"/>
              </a:spcAft>
              <a:buSzPts val="5400"/>
              <a:buChar char="●"/>
            </a:pPr>
            <a:r>
              <a:rPr lang="en-GB"/>
              <a:t>Tracking large assets in Git.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07"/>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Why isn’t the character animating?</a:t>
            </a:r>
            <a:endParaRPr/>
          </a:p>
        </p:txBody>
      </p:sp>
      <p:sp>
        <p:nvSpPr>
          <p:cNvPr id="724" name="Google Shape;724;p107"/>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Re-watch the previous video if required</a:t>
            </a:r>
            <a:endParaRPr/>
          </a:p>
          <a:p>
            <a:pPr indent="-800100" lvl="0" marL="914400" rtl="0" algn="l">
              <a:spcBef>
                <a:spcPts val="0"/>
              </a:spcBef>
              <a:spcAft>
                <a:spcPts val="0"/>
              </a:spcAft>
              <a:buSzPts val="5400"/>
              <a:buChar char="●"/>
            </a:pPr>
            <a:r>
              <a:rPr lang="en-GB"/>
              <a:t>Think through the steps</a:t>
            </a:r>
            <a:endParaRPr/>
          </a:p>
          <a:p>
            <a:pPr indent="-800100" lvl="0" marL="914400" rtl="0" algn="l">
              <a:spcBef>
                <a:spcPts val="0"/>
              </a:spcBef>
              <a:spcAft>
                <a:spcPts val="0"/>
              </a:spcAft>
              <a:buSzPts val="5400"/>
              <a:buChar char="●"/>
            </a:pPr>
            <a:r>
              <a:rPr lang="en-GB"/>
              <a:t>See if you can find the cause</a:t>
            </a:r>
            <a:endParaRPr/>
          </a:p>
          <a:p>
            <a:pPr indent="-800100" lvl="0" marL="914400" rtl="0" algn="l">
              <a:spcBef>
                <a:spcPts val="0"/>
              </a:spcBef>
              <a:spcAft>
                <a:spcPts val="0"/>
              </a:spcAft>
              <a:buSzPts val="5400"/>
              <a:buChar char="●"/>
            </a:pPr>
            <a:r>
              <a:rPr lang="en-GB"/>
              <a:t>Test by making a small change (one setting)</a:t>
            </a:r>
            <a:endParaRPr/>
          </a:p>
          <a:p>
            <a:pPr indent="-800100" lvl="0" marL="914400" rtl="0" algn="l">
              <a:spcBef>
                <a:spcPts val="0"/>
              </a:spcBef>
              <a:spcAft>
                <a:spcPts val="0"/>
              </a:spcAft>
              <a:buSzPts val="5400"/>
              <a:buChar char="●"/>
            </a:pPr>
            <a:r>
              <a:rPr lang="en-GB"/>
              <a:t>Let us know your thinking process</a:t>
            </a:r>
            <a:endParaRPr/>
          </a:p>
          <a:p>
            <a:pPr indent="-800100" lvl="0" marL="914400" rtl="0" algn="l">
              <a:spcBef>
                <a:spcPts val="0"/>
              </a:spcBef>
              <a:spcAft>
                <a:spcPts val="0"/>
              </a:spcAft>
              <a:buSzPts val="5400"/>
              <a:buChar char="●"/>
            </a:pPr>
            <a:r>
              <a:rPr lang="en-GB"/>
              <a:t>Spend approx 20 mins on this I suggest.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0" st="0"/>
                                            </p:txEl>
                                          </p:spTgt>
                                        </p:tgtEl>
                                        <p:attrNameLst>
                                          <p:attrName>style.visibility</p:attrName>
                                        </p:attrNameLst>
                                      </p:cBhvr>
                                      <p:to>
                                        <p:strVal val="visible"/>
                                      </p:to>
                                    </p:set>
                                    <p:animEffect filter="fade" transition="in">
                                      <p:cBhvr>
                                        <p:cTn dur="1000"/>
                                        <p:tgtEl>
                                          <p:spTgt spid="7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1" st="1"/>
                                            </p:txEl>
                                          </p:spTgt>
                                        </p:tgtEl>
                                        <p:attrNameLst>
                                          <p:attrName>style.visibility</p:attrName>
                                        </p:attrNameLst>
                                      </p:cBhvr>
                                      <p:to>
                                        <p:strVal val="visible"/>
                                      </p:to>
                                    </p:set>
                                    <p:animEffect filter="fade" transition="in">
                                      <p:cBhvr>
                                        <p:cTn dur="1000"/>
                                        <p:tgtEl>
                                          <p:spTgt spid="7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2" st="2"/>
                                            </p:txEl>
                                          </p:spTgt>
                                        </p:tgtEl>
                                        <p:attrNameLst>
                                          <p:attrName>style.visibility</p:attrName>
                                        </p:attrNameLst>
                                      </p:cBhvr>
                                      <p:to>
                                        <p:strVal val="visible"/>
                                      </p:to>
                                    </p:set>
                                    <p:animEffect filter="fade" transition="in">
                                      <p:cBhvr>
                                        <p:cTn dur="1000"/>
                                        <p:tgtEl>
                                          <p:spTgt spid="7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3" st="3"/>
                                            </p:txEl>
                                          </p:spTgt>
                                        </p:tgtEl>
                                        <p:attrNameLst>
                                          <p:attrName>style.visibility</p:attrName>
                                        </p:attrNameLst>
                                      </p:cBhvr>
                                      <p:to>
                                        <p:strVal val="visible"/>
                                      </p:to>
                                    </p:set>
                                    <p:animEffect filter="fade" transition="in">
                                      <p:cBhvr>
                                        <p:cTn dur="1000"/>
                                        <p:tgtEl>
                                          <p:spTgt spid="7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4" st="4"/>
                                            </p:txEl>
                                          </p:spTgt>
                                        </p:tgtEl>
                                        <p:attrNameLst>
                                          <p:attrName>style.visibility</p:attrName>
                                        </p:attrNameLst>
                                      </p:cBhvr>
                                      <p:to>
                                        <p:strVal val="visible"/>
                                      </p:to>
                                    </p:set>
                                    <p:animEffect filter="fade" transition="in">
                                      <p:cBhvr>
                                        <p:cTn dur="1000"/>
                                        <p:tgtEl>
                                          <p:spTgt spid="7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5" st="5"/>
                                            </p:txEl>
                                          </p:spTgt>
                                        </p:tgtEl>
                                        <p:attrNameLst>
                                          <p:attrName>style.visibility</p:attrName>
                                        </p:attrNameLst>
                                      </p:cBhvr>
                                      <p:to>
                                        <p:strVal val="visible"/>
                                      </p:to>
                                    </p:set>
                                    <p:animEffect filter="fade" transition="in">
                                      <p:cBhvr>
                                        <p:cTn dur="1000"/>
                                        <p:tgtEl>
                                          <p:spTgt spid="72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108"/>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Customising a Character Blueprint</a:t>
            </a:r>
            <a:endParaRPr/>
          </a:p>
        </p:txBody>
      </p:sp>
      <p:sp>
        <p:nvSpPr>
          <p:cNvPr id="730" name="Google Shape;730;p108"/>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09"/>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736" name="Google Shape;736;p109"/>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You can start with a off-the-shelf blueprint</a:t>
            </a:r>
            <a:endParaRPr/>
          </a:p>
          <a:p>
            <a:pPr indent="-800100" lvl="0" marL="914400" rtl="0" algn="l">
              <a:spcBef>
                <a:spcPts val="0"/>
              </a:spcBef>
              <a:spcAft>
                <a:spcPts val="0"/>
              </a:spcAft>
              <a:buSzPts val="5400"/>
              <a:buChar char="●"/>
            </a:pPr>
            <a:r>
              <a:rPr lang="en-GB"/>
              <a:t>We can then add our reusable components</a:t>
            </a:r>
            <a:endParaRPr/>
          </a:p>
          <a:p>
            <a:pPr indent="-800100" lvl="0" marL="914400" rtl="0" algn="l">
              <a:spcBef>
                <a:spcPts val="0"/>
              </a:spcBef>
              <a:spcAft>
                <a:spcPts val="0"/>
              </a:spcAft>
              <a:buSzPts val="5400"/>
              <a:buChar char="●"/>
            </a:pPr>
            <a:r>
              <a:rPr lang="en-GB"/>
              <a:t>Another way of getting our desired character.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0" st="0"/>
                                            </p:txEl>
                                          </p:spTgt>
                                        </p:tgtEl>
                                        <p:attrNameLst>
                                          <p:attrName>style.visibility</p:attrName>
                                        </p:attrNameLst>
                                      </p:cBhvr>
                                      <p:to>
                                        <p:strVal val="visible"/>
                                      </p:to>
                                    </p:set>
                                    <p:animEffect filter="fade" transition="in">
                                      <p:cBhvr>
                                        <p:cTn dur="1000"/>
                                        <p:tgtEl>
                                          <p:spTgt spid="7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1" st="1"/>
                                            </p:txEl>
                                          </p:spTgt>
                                        </p:tgtEl>
                                        <p:attrNameLst>
                                          <p:attrName>style.visibility</p:attrName>
                                        </p:attrNameLst>
                                      </p:cBhvr>
                                      <p:to>
                                        <p:strVal val="visible"/>
                                      </p:to>
                                    </p:set>
                                    <p:animEffect filter="fade" transition="in">
                                      <p:cBhvr>
                                        <p:cTn dur="1000"/>
                                        <p:tgtEl>
                                          <p:spTgt spid="7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2" st="2"/>
                                            </p:txEl>
                                          </p:spTgt>
                                        </p:tgtEl>
                                        <p:attrNameLst>
                                          <p:attrName>style.visibility</p:attrName>
                                        </p:attrNameLst>
                                      </p:cBhvr>
                                      <p:to>
                                        <p:strVal val="visible"/>
                                      </p:to>
                                    </p:set>
                                    <p:animEffect filter="fade" transition="in">
                                      <p:cBhvr>
                                        <p:cTn dur="1000"/>
                                        <p:tgtEl>
                                          <p:spTgt spid="73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110"/>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Create your new Blueprint</a:t>
            </a:r>
            <a:endParaRPr/>
          </a:p>
        </p:txBody>
      </p:sp>
      <p:sp>
        <p:nvSpPr>
          <p:cNvPr id="742" name="Google Shape;742;p110"/>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Ensure your ASP based guard works</a:t>
            </a:r>
            <a:endParaRPr/>
          </a:p>
          <a:p>
            <a:pPr indent="-800100" lvl="0" marL="914400" rtl="0" algn="l">
              <a:spcBef>
                <a:spcPts val="0"/>
              </a:spcBef>
              <a:spcAft>
                <a:spcPts val="0"/>
              </a:spcAft>
              <a:buSzPts val="5400"/>
              <a:buChar char="●"/>
            </a:pPr>
            <a:r>
              <a:rPr lang="en-GB"/>
              <a:t>Make sure you feel happy with why</a:t>
            </a:r>
            <a:endParaRPr/>
          </a:p>
          <a:p>
            <a:pPr indent="-800100" lvl="0" marL="914400" rtl="0" algn="l">
              <a:spcBef>
                <a:spcPts val="0"/>
              </a:spcBef>
              <a:spcAft>
                <a:spcPts val="0"/>
              </a:spcAft>
              <a:buSzPts val="5400"/>
              <a:buChar char="●"/>
            </a:pPr>
            <a:r>
              <a:rPr lang="en-GB"/>
              <a:t>Save your &amp; close your project.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0" st="0"/>
                                            </p:txEl>
                                          </p:spTgt>
                                        </p:tgtEl>
                                        <p:attrNameLst>
                                          <p:attrName>style.visibility</p:attrName>
                                        </p:attrNameLst>
                                      </p:cBhvr>
                                      <p:to>
                                        <p:strVal val="visible"/>
                                      </p:to>
                                    </p:set>
                                    <p:animEffect filter="fade" transition="in">
                                      <p:cBhvr>
                                        <p:cTn dur="1000"/>
                                        <p:tgtEl>
                                          <p:spTgt spid="7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1" st="1"/>
                                            </p:txEl>
                                          </p:spTgt>
                                        </p:tgtEl>
                                        <p:attrNameLst>
                                          <p:attrName>style.visibility</p:attrName>
                                        </p:attrNameLst>
                                      </p:cBhvr>
                                      <p:to>
                                        <p:strVal val="visible"/>
                                      </p:to>
                                    </p:set>
                                    <p:animEffect filter="fade" transition="in">
                                      <p:cBhvr>
                                        <p:cTn dur="1000"/>
                                        <p:tgtEl>
                                          <p:spTgt spid="7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2" st="2"/>
                                            </p:txEl>
                                          </p:spTgt>
                                        </p:tgtEl>
                                        <p:attrNameLst>
                                          <p:attrName>style.visibility</p:attrName>
                                        </p:attrNameLst>
                                      </p:cBhvr>
                                      <p:to>
                                        <p:strVal val="visible"/>
                                      </p:to>
                                    </p:set>
                                    <p:animEffect filter="fade" transition="in">
                                      <p:cBhvr>
                                        <p:cTn dur="1000"/>
                                        <p:tgtEl>
                                          <p:spTgt spid="7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111"/>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Sub Behaviour Trees</a:t>
            </a:r>
            <a:endParaRPr/>
          </a:p>
        </p:txBody>
      </p:sp>
      <p:sp>
        <p:nvSpPr>
          <p:cNvPr id="748" name="Google Shape;748;p111"/>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12"/>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754" name="Google Shape;754;p112"/>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Behaviour trees can get complex</a:t>
            </a:r>
            <a:endParaRPr/>
          </a:p>
          <a:p>
            <a:pPr indent="-800100" lvl="0" marL="914400" rtl="0" algn="l">
              <a:spcBef>
                <a:spcPts val="0"/>
              </a:spcBef>
              <a:spcAft>
                <a:spcPts val="0"/>
              </a:spcAft>
              <a:buSzPts val="5400"/>
              <a:buChar char="●"/>
            </a:pPr>
            <a:r>
              <a:rPr lang="en-GB"/>
              <a:t>We want to keep a consistent level of abstraction</a:t>
            </a:r>
            <a:endParaRPr/>
          </a:p>
          <a:p>
            <a:pPr indent="-800100" lvl="0" marL="914400" rtl="0" algn="l">
              <a:spcBef>
                <a:spcPts val="0"/>
              </a:spcBef>
              <a:spcAft>
                <a:spcPts val="0"/>
              </a:spcAft>
              <a:buSzPts val="5400"/>
              <a:buChar char="●"/>
            </a:pPr>
            <a:r>
              <a:rPr lang="en-GB"/>
              <a:t>Behaviour trees can run “sub” trees</a:t>
            </a:r>
            <a:endParaRPr/>
          </a:p>
          <a:p>
            <a:pPr indent="-800100" lvl="0" marL="914400" rtl="0" algn="l">
              <a:spcBef>
                <a:spcPts val="0"/>
              </a:spcBef>
              <a:spcAft>
                <a:spcPts val="0"/>
              </a:spcAft>
              <a:buSzPts val="5400"/>
              <a:buChar char="●"/>
            </a:pPr>
            <a:r>
              <a:rPr lang="en-GB"/>
              <a:t>This helps us organise our project.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0" st="0"/>
                                            </p:txEl>
                                          </p:spTgt>
                                        </p:tgtEl>
                                        <p:attrNameLst>
                                          <p:attrName>style.visibility</p:attrName>
                                        </p:attrNameLst>
                                      </p:cBhvr>
                                      <p:to>
                                        <p:strVal val="visible"/>
                                      </p:to>
                                    </p:set>
                                    <p:animEffect filter="fade" transition="in">
                                      <p:cBhvr>
                                        <p:cTn dur="1000"/>
                                        <p:tgtEl>
                                          <p:spTgt spid="7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1" st="1"/>
                                            </p:txEl>
                                          </p:spTgt>
                                        </p:tgtEl>
                                        <p:attrNameLst>
                                          <p:attrName>style.visibility</p:attrName>
                                        </p:attrNameLst>
                                      </p:cBhvr>
                                      <p:to>
                                        <p:strVal val="visible"/>
                                      </p:to>
                                    </p:set>
                                    <p:animEffect filter="fade" transition="in">
                                      <p:cBhvr>
                                        <p:cTn dur="1000"/>
                                        <p:tgtEl>
                                          <p:spTgt spid="7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2" st="2"/>
                                            </p:txEl>
                                          </p:spTgt>
                                        </p:tgtEl>
                                        <p:attrNameLst>
                                          <p:attrName>style.visibility</p:attrName>
                                        </p:attrNameLst>
                                      </p:cBhvr>
                                      <p:to>
                                        <p:strVal val="visible"/>
                                      </p:to>
                                    </p:set>
                                    <p:animEffect filter="fade" transition="in">
                                      <p:cBhvr>
                                        <p:cTn dur="1000"/>
                                        <p:tgtEl>
                                          <p:spTgt spid="7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3" st="3"/>
                                            </p:txEl>
                                          </p:spTgt>
                                        </p:tgtEl>
                                        <p:attrNameLst>
                                          <p:attrName>style.visibility</p:attrName>
                                        </p:attrNameLst>
                                      </p:cBhvr>
                                      <p:to>
                                        <p:strVal val="visible"/>
                                      </p:to>
                                    </p:set>
                                    <p:animEffect filter="fade" transition="in">
                                      <p:cBhvr>
                                        <p:cTn dur="1000"/>
                                        <p:tgtEl>
                                          <p:spTgt spid="75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13"/>
          <p:cNvSpPr txBox="1"/>
          <p:nvPr>
            <p:ph idx="1" type="body"/>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Make some Interesting Behaviour</a:t>
            </a:r>
            <a:endParaRPr/>
          </a:p>
        </p:txBody>
      </p:sp>
      <p:sp>
        <p:nvSpPr>
          <p:cNvPr id="760" name="Google Shape;760;p113"/>
          <p:cNvSpPr txBox="1"/>
          <p:nvPr>
            <p:ph idx="2"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Play with sub-behaviour trees</a:t>
            </a:r>
            <a:endParaRPr/>
          </a:p>
          <a:p>
            <a:pPr indent="-800100" lvl="0" marL="914400" rtl="0" algn="l">
              <a:spcBef>
                <a:spcPts val="0"/>
              </a:spcBef>
              <a:spcAft>
                <a:spcPts val="0"/>
              </a:spcAft>
              <a:buSzPts val="5400"/>
              <a:buChar char="●"/>
            </a:pPr>
            <a:r>
              <a:rPr lang="en-GB"/>
              <a:t>Share your top-level, and one or two next level</a:t>
            </a:r>
            <a:endParaRPr/>
          </a:p>
          <a:p>
            <a:pPr indent="-800100" lvl="0" marL="914400" rtl="0" algn="l">
              <a:spcBef>
                <a:spcPts val="0"/>
              </a:spcBef>
              <a:spcAft>
                <a:spcPts val="0"/>
              </a:spcAft>
              <a:buSzPts val="5400"/>
              <a:buChar char="●"/>
            </a:pPr>
            <a:r>
              <a:rPr lang="en-GB"/>
              <a:t>Optionally share a short video or animated GIF</a:t>
            </a:r>
            <a:endParaRPr/>
          </a:p>
          <a:p>
            <a:pPr indent="-800100" lvl="0" marL="914400" rtl="0" algn="l">
              <a:spcBef>
                <a:spcPts val="0"/>
              </a:spcBef>
              <a:spcAft>
                <a:spcPts val="0"/>
              </a:spcAft>
              <a:buSzPts val="5400"/>
              <a:buChar char="●"/>
            </a:pPr>
            <a:r>
              <a:rPr lang="en-GB"/>
              <a:t>Have fun, get creative.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0" st="0"/>
                                            </p:txEl>
                                          </p:spTgt>
                                        </p:tgtEl>
                                        <p:attrNameLst>
                                          <p:attrName>style.visibility</p:attrName>
                                        </p:attrNameLst>
                                      </p:cBhvr>
                                      <p:to>
                                        <p:strVal val="visible"/>
                                      </p:to>
                                    </p:set>
                                    <p:animEffect filter="fade" transition="in">
                                      <p:cBhvr>
                                        <p:cTn dur="1000"/>
                                        <p:tgtEl>
                                          <p:spTgt spid="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1" st="1"/>
                                            </p:txEl>
                                          </p:spTgt>
                                        </p:tgtEl>
                                        <p:attrNameLst>
                                          <p:attrName>style.visibility</p:attrName>
                                        </p:attrNameLst>
                                      </p:cBhvr>
                                      <p:to>
                                        <p:strVal val="visible"/>
                                      </p:to>
                                    </p:set>
                                    <p:animEffect filter="fade" transition="in">
                                      <p:cBhvr>
                                        <p:cTn dur="1000"/>
                                        <p:tgtEl>
                                          <p:spTgt spid="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2" st="2"/>
                                            </p:txEl>
                                          </p:spTgt>
                                        </p:tgtEl>
                                        <p:attrNameLst>
                                          <p:attrName>style.visibility</p:attrName>
                                        </p:attrNameLst>
                                      </p:cBhvr>
                                      <p:to>
                                        <p:strVal val="visible"/>
                                      </p:to>
                                    </p:set>
                                    <p:animEffect filter="fade" transition="in">
                                      <p:cBhvr>
                                        <p:cTn dur="1000"/>
                                        <p:tgtEl>
                                          <p:spTgt spid="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3" st="3"/>
                                            </p:txEl>
                                          </p:spTgt>
                                        </p:tgtEl>
                                        <p:attrNameLst>
                                          <p:attrName>style.visibility</p:attrName>
                                        </p:attrNameLst>
                                      </p:cBhvr>
                                      <p:to>
                                        <p:strVal val="visible"/>
                                      </p:to>
                                    </p:set>
                                    <p:animEffect filter="fade" transition="in">
                                      <p:cBhvr>
                                        <p:cTn dur="1000"/>
                                        <p:tgtEl>
                                          <p:spTgt spid="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14"/>
          <p:cNvSpPr txBox="1"/>
          <p:nvPr>
            <p:ph type="title"/>
          </p:nvPr>
        </p:nvSpPr>
        <p:spPr>
          <a:xfrm>
            <a:off x="714493" y="7480707"/>
            <a:ext cx="133500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Talking Head - Introducing Sam</a:t>
            </a:r>
            <a:endParaRPr/>
          </a:p>
        </p:txBody>
      </p:sp>
      <p:sp>
        <p:nvSpPr>
          <p:cNvPr id="766" name="Google Shape;766;p114"/>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15"/>
          <p:cNvSpPr txBox="1"/>
          <p:nvPr>
            <p:ph type="title"/>
          </p:nvPr>
        </p:nvSpPr>
        <p:spPr>
          <a:xfrm>
            <a:off x="860028" y="838894"/>
            <a:ext cx="16644000" cy="1254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In This Video…</a:t>
            </a:r>
            <a:endParaRPr/>
          </a:p>
        </p:txBody>
      </p:sp>
      <p:sp>
        <p:nvSpPr>
          <p:cNvPr id="772" name="Google Shape;772;p115"/>
          <p:cNvSpPr txBox="1"/>
          <p:nvPr>
            <p:ph idx="1" type="body"/>
          </p:nvPr>
        </p:nvSpPr>
        <p:spPr>
          <a:xfrm>
            <a:off x="860028" y="2214264"/>
            <a:ext cx="16644000" cy="7197000"/>
          </a:xfrm>
          <a:prstGeom prst="rect">
            <a:avLst/>
          </a:prstGeom>
        </p:spPr>
        <p:txBody>
          <a:bodyPr anchorCtr="0" anchor="t" bIns="68550" lIns="68550" spcFirstLastPara="1" rIns="68550" wrap="square" tIns="68550">
            <a:noAutofit/>
          </a:bodyPr>
          <a:lstStyle/>
          <a:p>
            <a:pPr indent="-800100" lvl="0" marL="914400" rtl="0" algn="l">
              <a:spcBef>
                <a:spcPts val="0"/>
              </a:spcBef>
              <a:spcAft>
                <a:spcPts val="0"/>
              </a:spcAft>
              <a:buSzPts val="5400"/>
              <a:buChar char="●"/>
            </a:pPr>
            <a:r>
              <a:rPr lang="en-GB"/>
              <a:t>Congratulations on getting this far in the course.</a:t>
            </a:r>
            <a:endParaRPr/>
          </a:p>
          <a:p>
            <a:pPr indent="-800100" lvl="0" marL="914400" rtl="0" algn="l">
              <a:spcBef>
                <a:spcPts val="0"/>
              </a:spcBef>
              <a:spcAft>
                <a:spcPts val="0"/>
              </a:spcAft>
              <a:buSzPts val="5400"/>
              <a:buChar char="●"/>
            </a:pPr>
            <a:r>
              <a:rPr lang="en-GB"/>
              <a:t>Recapping the AI work we have done so far.</a:t>
            </a:r>
            <a:endParaRPr/>
          </a:p>
          <a:p>
            <a:pPr indent="-800100" lvl="0" marL="914400" rtl="0" algn="l">
              <a:spcBef>
                <a:spcPts val="0"/>
              </a:spcBef>
              <a:spcAft>
                <a:spcPts val="0"/>
              </a:spcAft>
              <a:buSzPts val="5400"/>
              <a:buChar char="●"/>
            </a:pPr>
            <a:r>
              <a:rPr lang="en-GB"/>
              <a:t>Introducing the new instructor for the section: Sam.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0" st="0"/>
                                            </p:txEl>
                                          </p:spTgt>
                                        </p:tgtEl>
                                        <p:attrNameLst>
                                          <p:attrName>style.visibility</p:attrName>
                                        </p:attrNameLst>
                                      </p:cBhvr>
                                      <p:to>
                                        <p:strVal val="visible"/>
                                      </p:to>
                                    </p:set>
                                    <p:animEffect filter="fade" transition="in">
                                      <p:cBhvr>
                                        <p:cTn dur="1000"/>
                                        <p:tgtEl>
                                          <p:spTgt spid="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1" st="1"/>
                                            </p:txEl>
                                          </p:spTgt>
                                        </p:tgtEl>
                                        <p:attrNameLst>
                                          <p:attrName>style.visibility</p:attrName>
                                        </p:attrNameLst>
                                      </p:cBhvr>
                                      <p:to>
                                        <p:strVal val="visible"/>
                                      </p:to>
                                    </p:set>
                                    <p:animEffect filter="fade" transition="in">
                                      <p:cBhvr>
                                        <p:cTn dur="1000"/>
                                        <p:tgtEl>
                                          <p:spTgt spid="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2" st="2"/>
                                            </p:txEl>
                                          </p:spTgt>
                                        </p:tgtEl>
                                        <p:attrNameLst>
                                          <p:attrName>style.visibility</p:attrName>
                                        </p:attrNameLst>
                                      </p:cBhvr>
                                      <p:to>
                                        <p:strVal val="visible"/>
                                      </p:to>
                                    </p:set>
                                    <p:animEffect filter="fade" transition="in">
                                      <p:cBhvr>
                                        <p:cTn dur="1000"/>
                                        <p:tgtEl>
                                          <p:spTgt spid="7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16"/>
          <p:cNvSpPr txBox="1"/>
          <p:nvPr>
            <p:ph type="title"/>
          </p:nvPr>
        </p:nvSpPr>
        <p:spPr>
          <a:xfrm>
            <a:off x="714500" y="7480700"/>
            <a:ext cx="13615800" cy="1353000"/>
          </a:xfrm>
          <a:prstGeom prst="rect">
            <a:avLst/>
          </a:prstGeom>
        </p:spPr>
        <p:txBody>
          <a:bodyPr anchorCtr="0" anchor="t" bIns="68550" lIns="68550" spcFirstLastPara="1" rIns="68550" wrap="square" tIns="68550">
            <a:noAutofit/>
          </a:bodyPr>
          <a:lstStyle/>
          <a:p>
            <a:pPr indent="0" lvl="0" marL="0" rtl="0" algn="l">
              <a:spcBef>
                <a:spcPts val="0"/>
              </a:spcBef>
              <a:spcAft>
                <a:spcPts val="0"/>
              </a:spcAft>
              <a:buNone/>
            </a:pPr>
            <a:r>
              <a:rPr lang="en-GB"/>
              <a:t>Refactoring Superpowers</a:t>
            </a:r>
            <a:endParaRPr/>
          </a:p>
        </p:txBody>
      </p:sp>
      <p:sp>
        <p:nvSpPr>
          <p:cNvPr id="778" name="Google Shape;778;p116"/>
          <p:cNvSpPr txBox="1"/>
          <p:nvPr/>
        </p:nvSpPr>
        <p:spPr>
          <a:xfrm>
            <a:off x="16373550" y="123950"/>
            <a:ext cx="1753800" cy="86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GB" sz="3600">
                <a:solidFill>
                  <a:srgbClr val="FFFFFF"/>
                </a:solidFill>
              </a:rPr>
              <a:t>4.13.1</a:t>
            </a:r>
            <a:endParaRPr sz="36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